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Использование игровых технологий в ДОУ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33365" y="4797152"/>
            <a:ext cx="3309803" cy="884557"/>
          </a:xfrm>
        </p:spPr>
        <p:txBody>
          <a:bodyPr>
            <a:normAutofit/>
          </a:bodyPr>
          <a:lstStyle/>
          <a:p>
            <a:pPr algn="r"/>
            <a:r>
              <a:rPr lang="ru-RU" sz="1400" dirty="0" smtClean="0"/>
              <a:t>Подготовили:</a:t>
            </a:r>
          </a:p>
          <a:p>
            <a:pPr algn="r"/>
            <a:r>
              <a:rPr lang="ru-RU" sz="1400" dirty="0" smtClean="0"/>
              <a:t>Паньшина Надежда Николаевна</a:t>
            </a:r>
          </a:p>
          <a:p>
            <a:pPr algn="r"/>
            <a:r>
              <a:rPr lang="ru-RU" sz="1400" dirty="0" smtClean="0"/>
              <a:t>Белоусова Ася Дмитриевна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223013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92696"/>
            <a:ext cx="6637468" cy="432047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Цели и задачи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58645" y="1196752"/>
            <a:ext cx="6637467" cy="4824536"/>
          </a:xfrm>
        </p:spPr>
        <p:txBody>
          <a:bodyPr>
            <a:noAutofit/>
          </a:bodyPr>
          <a:lstStyle/>
          <a:p>
            <a:r>
              <a:rPr lang="ru-RU" sz="1400" b="1" dirty="0"/>
              <a:t>Цель игровых технологий состоит в интересном и занимательном обучении детей, возможности для самореализации обучающихся и раскрытия ими своего творческого потенциала.</a:t>
            </a:r>
          </a:p>
          <a:p>
            <a:endParaRPr lang="ru-RU" sz="1400" b="1" dirty="0" smtClean="0"/>
          </a:p>
          <a:p>
            <a:r>
              <a:rPr lang="ru-RU" sz="1400" b="1" dirty="0" smtClean="0"/>
              <a:t>Задачи:</a:t>
            </a:r>
          </a:p>
          <a:p>
            <a:endParaRPr lang="ru-RU" sz="1400" b="1" dirty="0"/>
          </a:p>
          <a:p>
            <a:r>
              <a:rPr lang="ru-RU" sz="1400" b="1" dirty="0"/>
              <a:t>- дидактические: расширение кругозора детей, познавательная деятельность, применение знаний, умений и навыков в практической деятельности, развитие трудовых навыков;</a:t>
            </a:r>
          </a:p>
          <a:p>
            <a:endParaRPr lang="ru-RU" sz="1400" b="1" dirty="0" smtClean="0"/>
          </a:p>
          <a:p>
            <a:r>
              <a:rPr lang="ru-RU" sz="1400" b="1" dirty="0" smtClean="0"/>
              <a:t>- </a:t>
            </a:r>
            <a:r>
              <a:rPr lang="ru-RU" sz="1400" b="1" dirty="0"/>
              <a:t>развивающие: развитие внимания, памяти, речи, мышления, воображения, творческих способностей, познавательной активности, </a:t>
            </a:r>
            <a:r>
              <a:rPr lang="ru-RU" sz="1400" b="1" dirty="0" err="1"/>
              <a:t>эмпатии</a:t>
            </a:r>
            <a:r>
              <a:rPr lang="ru-RU" sz="1400" b="1" dirty="0"/>
              <a:t>, рефлексии;</a:t>
            </a:r>
          </a:p>
          <a:p>
            <a:endParaRPr lang="ru-RU" sz="1400" b="1" dirty="0" smtClean="0"/>
          </a:p>
          <a:p>
            <a:r>
              <a:rPr lang="ru-RU" sz="1400" b="1" dirty="0" smtClean="0"/>
              <a:t>- </a:t>
            </a:r>
            <a:r>
              <a:rPr lang="ru-RU" sz="1400" b="1" dirty="0"/>
              <a:t>коммуникативные: приобщение к нормам и ценностям общества, обучение общению со сверстниками и взрослыми, </a:t>
            </a:r>
            <a:r>
              <a:rPr lang="ru-RU" sz="1400" b="1" dirty="0" err="1"/>
              <a:t>саморегуляции</a:t>
            </a:r>
            <a:r>
              <a:rPr lang="ru-RU" sz="1400" b="1" dirty="0"/>
              <a:t>;</a:t>
            </a:r>
          </a:p>
          <a:p>
            <a:endParaRPr lang="ru-RU" sz="1400" b="1" dirty="0" smtClean="0"/>
          </a:p>
          <a:p>
            <a:r>
              <a:rPr lang="ru-RU" sz="1400" b="1" dirty="0" smtClean="0"/>
              <a:t>- </a:t>
            </a:r>
            <a:r>
              <a:rPr lang="ru-RU" sz="1400" b="1" dirty="0"/>
              <a:t>воспитывающие: воспитание нравственных, эстетических и мировоззренческих установок.</a:t>
            </a:r>
          </a:p>
          <a:p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3773745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3110010"/>
            <a:ext cx="2736304" cy="432047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Классификация</a:t>
            </a:r>
            <a:endParaRPr lang="ru-RU" sz="24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13284" y="4419182"/>
            <a:ext cx="2520280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u="sng" dirty="0" smtClean="0"/>
              <a:t>По </a:t>
            </a:r>
            <a:r>
              <a:rPr lang="ru-RU" sz="1400" b="1" u="sng" dirty="0"/>
              <a:t>игровому оборудованию:</a:t>
            </a:r>
          </a:p>
          <a:p>
            <a:r>
              <a:rPr lang="ru-RU" sz="1400" dirty="0" smtClean="0"/>
              <a:t> - </a:t>
            </a:r>
            <a:r>
              <a:rPr lang="ru-RU" sz="1400" dirty="0"/>
              <a:t>настольные, </a:t>
            </a:r>
          </a:p>
          <a:p>
            <a:r>
              <a:rPr lang="ru-RU" sz="1400" dirty="0"/>
              <a:t> - компьютерные, </a:t>
            </a:r>
          </a:p>
          <a:p>
            <a:r>
              <a:rPr lang="ru-RU" sz="1400" dirty="0"/>
              <a:t> - театрализованные,   </a:t>
            </a:r>
          </a:p>
          <a:p>
            <a:r>
              <a:rPr lang="ru-RU" sz="1400" dirty="0"/>
              <a:t> - сюжетно-ролевые, </a:t>
            </a:r>
          </a:p>
          <a:p>
            <a:r>
              <a:rPr lang="ru-RU" sz="1400" dirty="0"/>
              <a:t> - режиссёрские и т. д.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27584" y="4418475"/>
            <a:ext cx="2474005" cy="14593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u="sng" dirty="0" smtClean="0"/>
              <a:t>По </a:t>
            </a:r>
            <a:r>
              <a:rPr lang="ru-RU" sz="1400" b="1" u="sng" dirty="0"/>
              <a:t>содержанию:</a:t>
            </a:r>
          </a:p>
          <a:p>
            <a:r>
              <a:rPr lang="ru-RU" sz="1400" dirty="0"/>
              <a:t> - музыкальные, </a:t>
            </a:r>
          </a:p>
          <a:p>
            <a:r>
              <a:rPr lang="ru-RU" sz="1400" dirty="0"/>
              <a:t> - математические, </a:t>
            </a:r>
          </a:p>
          <a:p>
            <a:r>
              <a:rPr lang="ru-RU" sz="1400" dirty="0"/>
              <a:t> - социализирующие, </a:t>
            </a:r>
          </a:p>
          <a:p>
            <a:r>
              <a:rPr lang="ru-RU" sz="1400" dirty="0"/>
              <a:t> - логические и т. д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00192" y="1484784"/>
            <a:ext cx="2736304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u="sng" dirty="0" smtClean="0"/>
              <a:t>По </a:t>
            </a:r>
            <a:r>
              <a:rPr lang="ru-RU" sz="1400" b="1" u="sng" dirty="0"/>
              <a:t>характеру игровой методики:</a:t>
            </a:r>
          </a:p>
          <a:p>
            <a:r>
              <a:rPr lang="ru-RU" sz="1400" b="1" dirty="0" smtClean="0"/>
              <a:t> </a:t>
            </a:r>
            <a:r>
              <a:rPr lang="ru-RU" sz="1400" dirty="0" smtClean="0"/>
              <a:t>- </a:t>
            </a:r>
            <a:r>
              <a:rPr lang="ru-RU" sz="1400" dirty="0"/>
              <a:t>игры с правилами; </a:t>
            </a:r>
          </a:p>
          <a:p>
            <a:r>
              <a:rPr lang="ru-RU" sz="1400" dirty="0" smtClean="0"/>
              <a:t> - </a:t>
            </a:r>
            <a:r>
              <a:rPr lang="ru-RU" sz="1400" dirty="0"/>
              <a:t>игры с правилами, устанавливаемыми по ходу игры; </a:t>
            </a:r>
          </a:p>
          <a:p>
            <a:r>
              <a:rPr lang="ru-RU" sz="1400" dirty="0"/>
              <a:t> - игры, где одна часть правил задана условиями игры, а другая, устанавливается в зависимости от её хода</a:t>
            </a:r>
            <a:r>
              <a:rPr lang="ru-RU" sz="1400" dirty="0" smtClean="0"/>
              <a:t>.</a:t>
            </a:r>
            <a:endParaRPr lang="ru-RU" sz="14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19872" y="891462"/>
            <a:ext cx="2736304" cy="12413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u="sng" dirty="0" smtClean="0"/>
              <a:t>По </a:t>
            </a:r>
            <a:r>
              <a:rPr lang="ru-RU" sz="1400" b="1" u="sng" dirty="0"/>
              <a:t>виду деятельности:</a:t>
            </a:r>
            <a:endParaRPr lang="ru-RU" sz="1400" b="1" dirty="0"/>
          </a:p>
          <a:p>
            <a:r>
              <a:rPr lang="ru-RU" sz="1400" dirty="0"/>
              <a:t> - двигательные, </a:t>
            </a:r>
          </a:p>
          <a:p>
            <a:r>
              <a:rPr lang="ru-RU" sz="1400" dirty="0"/>
              <a:t> - интеллектуальные, </a:t>
            </a:r>
          </a:p>
          <a:p>
            <a:r>
              <a:rPr lang="ru-RU" sz="1400" dirty="0"/>
              <a:t> - психологические и т. д</a:t>
            </a:r>
            <a:r>
              <a:rPr lang="ru-RU" sz="1400" dirty="0" smtClean="0"/>
              <a:t>.</a:t>
            </a:r>
            <a:endParaRPr lang="ru-RU" sz="1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3528" y="1052736"/>
            <a:ext cx="2527248" cy="2376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u="sng" dirty="0" smtClean="0"/>
              <a:t>По </a:t>
            </a:r>
            <a:r>
              <a:rPr lang="ru-RU" sz="1400" b="1" u="sng" dirty="0"/>
              <a:t>характеру педагогического процесса:</a:t>
            </a:r>
          </a:p>
          <a:p>
            <a:r>
              <a:rPr lang="ru-RU" sz="1400" dirty="0"/>
              <a:t> - обучающие, </a:t>
            </a:r>
          </a:p>
          <a:p>
            <a:r>
              <a:rPr lang="ru-RU" sz="1400" dirty="0"/>
              <a:t> - тренировочные,</a:t>
            </a:r>
          </a:p>
          <a:p>
            <a:r>
              <a:rPr lang="ru-RU" sz="1400" dirty="0"/>
              <a:t> - контролирующие, </a:t>
            </a:r>
          </a:p>
          <a:p>
            <a:r>
              <a:rPr lang="ru-RU" sz="1400" dirty="0"/>
              <a:t> - познавательные, </a:t>
            </a:r>
          </a:p>
          <a:p>
            <a:r>
              <a:rPr lang="ru-RU" sz="1400" dirty="0"/>
              <a:t> - воспитательные,</a:t>
            </a:r>
          </a:p>
          <a:p>
            <a:r>
              <a:rPr lang="ru-RU" sz="1400" dirty="0"/>
              <a:t> - развивающие, </a:t>
            </a:r>
          </a:p>
          <a:p>
            <a:r>
              <a:rPr lang="ru-RU" sz="1400" dirty="0"/>
              <a:t> - диагностические</a:t>
            </a:r>
            <a:r>
              <a:rPr lang="ru-RU" sz="1400" dirty="0" smtClean="0"/>
              <a:t>.</a:t>
            </a:r>
            <a:endParaRPr lang="ru-RU" sz="1400" b="1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H="1" flipV="1">
            <a:off x="2918683" y="2530624"/>
            <a:ext cx="569096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4427984" y="2241222"/>
            <a:ext cx="0" cy="8277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5364088" y="2655092"/>
            <a:ext cx="792088" cy="4138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788024" y="3645024"/>
            <a:ext cx="36004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2915816" y="3645024"/>
            <a:ext cx="792088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9215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233733"/>
              </p:ext>
            </p:extLst>
          </p:nvPr>
        </p:nvGraphicFramePr>
        <p:xfrm>
          <a:off x="1042987" y="1052735"/>
          <a:ext cx="6777040" cy="4593232"/>
        </p:xfrm>
        <a:graphic>
          <a:graphicData uri="http://schemas.openxmlformats.org/drawingml/2006/table">
            <a:tbl>
              <a:tblPr firstRow="1" firstCol="1" bandRow="1"/>
              <a:tblGrid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  <a:gridCol w="338852"/>
              </a:tblGrid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785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289145"/>
              </p:ext>
            </p:extLst>
          </p:nvPr>
        </p:nvGraphicFramePr>
        <p:xfrm>
          <a:off x="827595" y="1124743"/>
          <a:ext cx="7488820" cy="4586571"/>
        </p:xfrm>
        <a:graphic>
          <a:graphicData uri="http://schemas.openxmlformats.org/drawingml/2006/table">
            <a:tbl>
              <a:tblPr firstRow="1" firstCol="1" bandRow="1"/>
              <a:tblGrid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  <a:gridCol w="374441"/>
              </a:tblGrid>
              <a:tr h="2150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baseline="3000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1600" b="0" baseline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0" baseline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baseline="3000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ru-RU" sz="1600" b="0" baseline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п</a:t>
                      </a:r>
                      <a:endParaRPr lang="ru-RU" sz="1600" b="0" baseline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  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baseline="3000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1600" b="0" baseline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0" baseline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baseline="3000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ru-RU" sz="1600" b="0" baseline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0" baseline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я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baseline="3000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ru-RU" sz="1600" b="0" baseline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п</a:t>
                      </a:r>
                      <a:endParaRPr lang="ru-RU" sz="1600" b="0" baseline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б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baseline="3000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ru-RU" sz="1600" b="0" baseline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0" baseline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г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ы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ь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ш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з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baseline="3000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ru-RU" sz="1600" b="0" baseline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0" baseline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х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г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я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ь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baseline="3000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ru-RU" sz="1600" b="0" baseline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0" baseline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baseline="3000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ru-RU" sz="1600" b="0" baseline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п</a:t>
                      </a:r>
                      <a:endParaRPr lang="ru-RU" sz="1600" b="0" baseline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baseline="3000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ru-RU" sz="1600" b="0" baseline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0" baseline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ш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я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7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я</a:t>
                      </a:r>
                      <a:endParaRPr lang="ru-RU" sz="1600" b="0" dirty="0"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Bookman Old Style" panose="02050604050505020204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6616" marR="4661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012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</TotalTime>
  <Words>362</Words>
  <Application>Microsoft Office PowerPoint</Application>
  <PresentationFormat>Экран (4:3)</PresentationFormat>
  <Paragraphs>684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Остин</vt:lpstr>
      <vt:lpstr>Использование игровых технологий в ДОУ</vt:lpstr>
      <vt:lpstr>Цели и задачи</vt:lpstr>
      <vt:lpstr>Классификация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игровых технологий в ДОУ</dc:title>
  <dc:creator>Nitro</dc:creator>
  <cp:lastModifiedBy>Nitro</cp:lastModifiedBy>
  <cp:revision>4</cp:revision>
  <dcterms:created xsi:type="dcterms:W3CDTF">2023-03-08T07:35:24Z</dcterms:created>
  <dcterms:modified xsi:type="dcterms:W3CDTF">2023-03-08T08:06:05Z</dcterms:modified>
</cp:coreProperties>
</file>