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6" r:id="rId2"/>
    <p:sldId id="328" r:id="rId3"/>
    <p:sldId id="327" r:id="rId4"/>
    <p:sldId id="284" r:id="rId5"/>
    <p:sldId id="291" r:id="rId6"/>
    <p:sldId id="259" r:id="rId7"/>
    <p:sldId id="271" r:id="rId8"/>
    <p:sldId id="274" r:id="rId9"/>
    <p:sldId id="272" r:id="rId10"/>
    <p:sldId id="273" r:id="rId11"/>
    <p:sldId id="260" r:id="rId12"/>
    <p:sldId id="276" r:id="rId13"/>
    <p:sldId id="275" r:id="rId14"/>
    <p:sldId id="298" r:id="rId15"/>
    <p:sldId id="292" r:id="rId16"/>
    <p:sldId id="294" r:id="rId17"/>
    <p:sldId id="296" r:id="rId18"/>
    <p:sldId id="299" r:id="rId19"/>
    <p:sldId id="295" r:id="rId20"/>
    <p:sldId id="300" r:id="rId21"/>
    <p:sldId id="333" r:id="rId22"/>
    <p:sldId id="301" r:id="rId23"/>
    <p:sldId id="302" r:id="rId24"/>
    <p:sldId id="303" r:id="rId25"/>
    <p:sldId id="310" r:id="rId26"/>
    <p:sldId id="315" r:id="rId27"/>
    <p:sldId id="319" r:id="rId28"/>
    <p:sldId id="320" r:id="rId29"/>
    <p:sldId id="321" r:id="rId30"/>
    <p:sldId id="323" r:id="rId31"/>
    <p:sldId id="317" r:id="rId32"/>
    <p:sldId id="322" r:id="rId33"/>
    <p:sldId id="318" r:id="rId34"/>
    <p:sldId id="324" r:id="rId35"/>
    <p:sldId id="306" r:id="rId36"/>
    <p:sldId id="330" r:id="rId37"/>
    <p:sldId id="334" r:id="rId38"/>
    <p:sldId id="308" r:id="rId39"/>
    <p:sldId id="31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E1167C-A268-4458-A61F-ED94019DB2A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375212-EF0B-46A2-8001-6F0BDF5F73F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«ОТ ПРОСТОГО  К СЛОЖНОМУ»</a:t>
          </a:r>
        </a:p>
        <a:p>
          <a:r>
            <a:rPr lang="ru-RU" b="1" dirty="0" smtClean="0">
              <a:solidFill>
                <a:schemeClr val="tx1"/>
              </a:solidFill>
            </a:rPr>
            <a:t>«САМОСТОЯТЕЛЬНО ПО СПОСОБНОСТЯМ»</a:t>
          </a:r>
          <a:endParaRPr lang="ru-RU" b="1" dirty="0">
            <a:solidFill>
              <a:schemeClr val="tx1"/>
            </a:solidFill>
          </a:endParaRPr>
        </a:p>
      </dgm:t>
    </dgm:pt>
    <dgm:pt modelId="{BD680437-B41D-4254-B80F-6A155D328911}" type="parTrans" cxnId="{A662EDE9-3CA6-4B14-852A-10C1002E2521}">
      <dgm:prSet/>
      <dgm:spPr/>
      <dgm:t>
        <a:bodyPr/>
        <a:lstStyle/>
        <a:p>
          <a:endParaRPr lang="ru-RU"/>
        </a:p>
      </dgm:t>
    </dgm:pt>
    <dgm:pt modelId="{F06CEA4B-5FFB-4B56-B42C-AE4E1E31A5F6}" type="sibTrans" cxnId="{A662EDE9-3CA6-4B14-852A-10C1002E2521}">
      <dgm:prSet/>
      <dgm:spPr/>
      <dgm:t>
        <a:bodyPr/>
        <a:lstStyle/>
        <a:p>
          <a:endParaRPr lang="ru-RU"/>
        </a:p>
      </dgm:t>
    </dgm:pt>
    <dgm:pt modelId="{17796ACF-2689-41F3-9AF4-490963AB41E6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РАЗВИТИЕ ТВОРЧЕСКИХ СПОСОБНОСТЕЙ</a:t>
          </a:r>
          <a:endParaRPr lang="ru-RU" sz="1200" b="1" dirty="0">
            <a:solidFill>
              <a:schemeClr val="tx1"/>
            </a:solidFill>
          </a:endParaRPr>
        </a:p>
      </dgm:t>
    </dgm:pt>
    <dgm:pt modelId="{F48A041A-D7E7-4333-9E7B-D2DE80553C64}" type="parTrans" cxnId="{6040F7E3-14A1-4F60-82ED-34EFA4741299}">
      <dgm:prSet/>
      <dgm:spPr/>
      <dgm:t>
        <a:bodyPr/>
        <a:lstStyle/>
        <a:p>
          <a:endParaRPr lang="ru-RU"/>
        </a:p>
      </dgm:t>
    </dgm:pt>
    <dgm:pt modelId="{77C4FF9B-47A0-4E40-8682-54C7E04622D9}" type="sibTrans" cxnId="{6040F7E3-14A1-4F60-82ED-34EFA4741299}">
      <dgm:prSet/>
      <dgm:spPr/>
      <dgm:t>
        <a:bodyPr/>
        <a:lstStyle/>
        <a:p>
          <a:endParaRPr lang="ru-RU"/>
        </a:p>
      </dgm:t>
    </dgm:pt>
    <dgm:pt modelId="{AE315BEF-9BCF-464C-A169-557C72ECE64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ОПЕРЕЖАЮЩЕЕ РАЗВИТИЕ</a:t>
          </a:r>
        </a:p>
        <a:p>
          <a:r>
            <a:rPr lang="ru-RU" sz="1200" b="1" dirty="0" smtClean="0">
              <a:solidFill>
                <a:schemeClr val="tx1"/>
              </a:solidFill>
            </a:rPr>
            <a:t>СПОСОБНОСТЕЙ</a:t>
          </a:r>
          <a:endParaRPr lang="ru-RU" sz="1200" b="1" dirty="0">
            <a:solidFill>
              <a:schemeClr val="tx1"/>
            </a:solidFill>
          </a:endParaRPr>
        </a:p>
      </dgm:t>
    </dgm:pt>
    <dgm:pt modelId="{859612F5-9839-4066-97AD-ACB2D254EBA5}" type="parTrans" cxnId="{02B3E659-6213-49DC-B316-985EDDE60BAF}">
      <dgm:prSet/>
      <dgm:spPr/>
      <dgm:t>
        <a:bodyPr/>
        <a:lstStyle/>
        <a:p>
          <a:endParaRPr lang="ru-RU"/>
        </a:p>
      </dgm:t>
    </dgm:pt>
    <dgm:pt modelId="{64547BD9-1950-4F9A-BE1D-8F4455BF4F68}" type="sibTrans" cxnId="{02B3E659-6213-49DC-B316-985EDDE60BAF}">
      <dgm:prSet/>
      <dgm:spPr/>
      <dgm:t>
        <a:bodyPr/>
        <a:lstStyle/>
        <a:p>
          <a:endParaRPr lang="ru-RU"/>
        </a:p>
      </dgm:t>
    </dgm:pt>
    <dgm:pt modelId="{DFCF9A80-AAE2-46C3-97DF-D5039401E414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РАЗНООБРАЗНЫ ПО СОДЕРЖАНИЮ</a:t>
          </a:r>
          <a:endParaRPr lang="ru-RU" sz="1200" b="1" dirty="0">
            <a:solidFill>
              <a:schemeClr val="tx1"/>
            </a:solidFill>
          </a:endParaRPr>
        </a:p>
      </dgm:t>
    </dgm:pt>
    <dgm:pt modelId="{B3C4FB89-1FF1-4D4D-982B-287113CC32E1}" type="parTrans" cxnId="{93382A0A-3868-4554-8A6F-2E3FF884D635}">
      <dgm:prSet/>
      <dgm:spPr/>
      <dgm:t>
        <a:bodyPr/>
        <a:lstStyle/>
        <a:p>
          <a:endParaRPr lang="ru-RU"/>
        </a:p>
      </dgm:t>
    </dgm:pt>
    <dgm:pt modelId="{FF6CF882-D9A4-49BC-B02C-41B8DEEDB228}" type="sibTrans" cxnId="{93382A0A-3868-4554-8A6F-2E3FF884D635}">
      <dgm:prSet/>
      <dgm:spPr/>
      <dgm:t>
        <a:bodyPr/>
        <a:lstStyle/>
        <a:p>
          <a:endParaRPr lang="ru-RU"/>
        </a:p>
      </dgm:t>
    </dgm:pt>
    <dgm:pt modelId="{9C7A7AFB-CC4E-4FC5-B07A-08424FE6196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ТВОРЧЕСКАЯ СВОБОДА ДЕЙСТВИЙ</a:t>
          </a:r>
          <a:endParaRPr lang="ru-RU" b="1" dirty="0">
            <a:solidFill>
              <a:schemeClr val="tx1"/>
            </a:solidFill>
          </a:endParaRPr>
        </a:p>
      </dgm:t>
    </dgm:pt>
    <dgm:pt modelId="{5F619A1F-0AB5-41C2-AE67-66E0E1BAB12F}" type="parTrans" cxnId="{4A4E4FC2-82CD-442D-AD5B-EF248C93DE41}">
      <dgm:prSet/>
      <dgm:spPr/>
      <dgm:t>
        <a:bodyPr/>
        <a:lstStyle/>
        <a:p>
          <a:endParaRPr lang="ru-RU"/>
        </a:p>
      </dgm:t>
    </dgm:pt>
    <dgm:pt modelId="{03E8A421-ABE5-4DA4-AC9E-9C0EF48E7C62}" type="sibTrans" cxnId="{4A4E4FC2-82CD-442D-AD5B-EF248C93DE41}">
      <dgm:prSet/>
      <dgm:spPr/>
      <dgm:t>
        <a:bodyPr/>
        <a:lstStyle/>
        <a:p>
          <a:endParaRPr lang="ru-RU"/>
        </a:p>
      </dgm:t>
    </dgm:pt>
    <dgm:pt modelId="{9A08A53D-CAF5-42B2-B1C7-4576B7A52F06}">
      <dgm:prSet/>
      <dgm:spPr/>
      <dgm:t>
        <a:bodyPr/>
        <a:lstStyle/>
        <a:p>
          <a:endParaRPr lang="ru-RU"/>
        </a:p>
      </dgm:t>
    </dgm:pt>
    <dgm:pt modelId="{D02927BB-1F8F-4E07-879F-65356EBC8691}" type="parTrans" cxnId="{73862CB8-1877-42F3-A218-AB8B149A9F97}">
      <dgm:prSet/>
      <dgm:spPr/>
      <dgm:t>
        <a:bodyPr/>
        <a:lstStyle/>
        <a:p>
          <a:endParaRPr lang="ru-RU"/>
        </a:p>
      </dgm:t>
    </dgm:pt>
    <dgm:pt modelId="{8FC63B5C-5921-4CCF-B653-8AB67CB1E223}" type="sibTrans" cxnId="{73862CB8-1877-42F3-A218-AB8B149A9F97}">
      <dgm:prSet/>
      <dgm:spPr/>
      <dgm:t>
        <a:bodyPr/>
        <a:lstStyle/>
        <a:p>
          <a:endParaRPr lang="ru-RU"/>
        </a:p>
      </dgm:t>
    </dgm:pt>
    <dgm:pt modelId="{82B782B8-7DEB-4FCF-A014-DDF1D15E7886}">
      <dgm:prSet/>
      <dgm:spPr/>
      <dgm:t>
        <a:bodyPr/>
        <a:lstStyle/>
        <a:p>
          <a:endParaRPr lang="ru-RU"/>
        </a:p>
      </dgm:t>
    </dgm:pt>
    <dgm:pt modelId="{D34B856B-7798-48C2-B318-2DB64FAB1367}" type="parTrans" cxnId="{9157AD76-E9C7-4BE9-BE19-DA34DC90BDCD}">
      <dgm:prSet/>
      <dgm:spPr/>
      <dgm:t>
        <a:bodyPr/>
        <a:lstStyle/>
        <a:p>
          <a:endParaRPr lang="ru-RU"/>
        </a:p>
      </dgm:t>
    </dgm:pt>
    <dgm:pt modelId="{EB9F84E4-4033-4CD5-B106-06988F7D9E2F}" type="sibTrans" cxnId="{9157AD76-E9C7-4BE9-BE19-DA34DC90BDCD}">
      <dgm:prSet/>
      <dgm:spPr/>
      <dgm:t>
        <a:bodyPr/>
        <a:lstStyle/>
        <a:p>
          <a:endParaRPr lang="ru-RU"/>
        </a:p>
      </dgm:t>
    </dgm:pt>
    <dgm:pt modelId="{97C63E12-9749-41AE-9277-012320812CE7}">
      <dgm:prSet/>
      <dgm:spPr/>
      <dgm:t>
        <a:bodyPr/>
        <a:lstStyle/>
        <a:p>
          <a:endParaRPr lang="ru-RU"/>
        </a:p>
      </dgm:t>
    </dgm:pt>
    <dgm:pt modelId="{7D4F6C89-AF6C-4AF8-B864-41C34EAB4D02}" type="parTrans" cxnId="{331DC5F1-3281-4047-BA2B-816BBD2E94AE}">
      <dgm:prSet/>
      <dgm:spPr/>
      <dgm:t>
        <a:bodyPr/>
        <a:lstStyle/>
        <a:p>
          <a:endParaRPr lang="ru-RU"/>
        </a:p>
      </dgm:t>
    </dgm:pt>
    <dgm:pt modelId="{298B7907-FF49-4657-9226-460751FEE992}" type="sibTrans" cxnId="{331DC5F1-3281-4047-BA2B-816BBD2E94AE}">
      <dgm:prSet/>
      <dgm:spPr/>
      <dgm:t>
        <a:bodyPr/>
        <a:lstStyle/>
        <a:p>
          <a:endParaRPr lang="ru-RU"/>
        </a:p>
      </dgm:t>
    </dgm:pt>
    <dgm:pt modelId="{AA5ABCEF-0020-4267-AA92-5BFADE36B4D2}">
      <dgm:prSet/>
      <dgm:spPr/>
      <dgm:t>
        <a:bodyPr/>
        <a:lstStyle/>
        <a:p>
          <a:endParaRPr lang="ru-RU"/>
        </a:p>
      </dgm:t>
    </dgm:pt>
    <dgm:pt modelId="{5D63F856-5586-472B-A69A-A95BF2F9221F}" type="parTrans" cxnId="{8AB28D59-7F19-4BA1-9F85-FC7714BBFB49}">
      <dgm:prSet/>
      <dgm:spPr/>
      <dgm:t>
        <a:bodyPr/>
        <a:lstStyle/>
        <a:p>
          <a:endParaRPr lang="ru-RU"/>
        </a:p>
      </dgm:t>
    </dgm:pt>
    <dgm:pt modelId="{5E9B6C04-C69B-4939-90FF-80E6F2CFDE92}" type="sibTrans" cxnId="{8AB28D59-7F19-4BA1-9F85-FC7714BBFB49}">
      <dgm:prSet/>
      <dgm:spPr/>
      <dgm:t>
        <a:bodyPr/>
        <a:lstStyle/>
        <a:p>
          <a:endParaRPr lang="ru-RU"/>
        </a:p>
      </dgm:t>
    </dgm:pt>
    <dgm:pt modelId="{7FCE87CA-4EDF-4B8D-9878-4861812830F1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САМОСТОЯТЕЛЬНОСТЬ В РЕШЕНИИ ЗАДАЧ</a:t>
          </a:r>
          <a:endParaRPr lang="ru-RU" sz="1200" b="1" dirty="0">
            <a:solidFill>
              <a:schemeClr val="tx1"/>
            </a:solidFill>
          </a:endParaRPr>
        </a:p>
      </dgm:t>
    </dgm:pt>
    <dgm:pt modelId="{E98D5A8A-A21E-466E-BF2E-4EF85A9589EA}" type="parTrans" cxnId="{154E3DC8-DC09-4E99-BD7C-F277396FDF20}">
      <dgm:prSet/>
      <dgm:spPr/>
      <dgm:t>
        <a:bodyPr/>
        <a:lstStyle/>
        <a:p>
          <a:endParaRPr lang="ru-RU"/>
        </a:p>
      </dgm:t>
    </dgm:pt>
    <dgm:pt modelId="{010ED187-2CF9-45D7-B771-3FCC53BE4F9C}" type="sibTrans" cxnId="{154E3DC8-DC09-4E99-BD7C-F277396FDF20}">
      <dgm:prSet/>
      <dgm:spPr/>
      <dgm:t>
        <a:bodyPr/>
        <a:lstStyle/>
        <a:p>
          <a:endParaRPr lang="ru-RU"/>
        </a:p>
      </dgm:t>
    </dgm:pt>
    <dgm:pt modelId="{1A82F4C9-4AC3-4FB4-937F-9A2D0B5575DD}" type="pres">
      <dgm:prSet presAssocID="{D4E1167C-A268-4458-A61F-ED94019DB2A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6E0AC7-2182-4182-9949-45F12AB81ACD}" type="pres">
      <dgm:prSet presAssocID="{B4375212-EF0B-46A2-8001-6F0BDF5F73F7}" presName="centerShape" presStyleLbl="node0" presStyleIdx="0" presStyleCnt="1" custScaleX="116093" custLinFactNeighborX="696" custLinFactNeighborY="2707"/>
      <dgm:spPr/>
      <dgm:t>
        <a:bodyPr/>
        <a:lstStyle/>
        <a:p>
          <a:endParaRPr lang="ru-RU"/>
        </a:p>
      </dgm:t>
    </dgm:pt>
    <dgm:pt modelId="{1C6EC965-727F-4099-9CC8-3149F1902314}" type="pres">
      <dgm:prSet presAssocID="{17796ACF-2689-41F3-9AF4-490963AB41E6}" presName="node" presStyleLbl="node1" presStyleIdx="0" presStyleCnt="5" custScaleX="159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DDC70-24BC-44A5-B6D3-0B55D744FBD3}" type="pres">
      <dgm:prSet presAssocID="{17796ACF-2689-41F3-9AF4-490963AB41E6}" presName="dummy" presStyleCnt="0"/>
      <dgm:spPr/>
    </dgm:pt>
    <dgm:pt modelId="{7D88513F-0DE2-4196-A44B-F92FC794E2F9}" type="pres">
      <dgm:prSet presAssocID="{77C4FF9B-47A0-4E40-8682-54C7E04622D9}" presName="sibTrans" presStyleLbl="sibTrans2D1" presStyleIdx="0" presStyleCnt="5"/>
      <dgm:spPr/>
      <dgm:t>
        <a:bodyPr/>
        <a:lstStyle/>
        <a:p>
          <a:endParaRPr lang="ru-RU"/>
        </a:p>
      </dgm:t>
    </dgm:pt>
    <dgm:pt modelId="{71C67F04-1191-45FE-B5DF-6C92437E4172}" type="pres">
      <dgm:prSet presAssocID="{AE315BEF-9BCF-464C-A169-557C72ECE64D}" presName="node" presStyleLbl="node1" presStyleIdx="1" presStyleCnt="5" custAng="0" custScaleX="182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6A912-36A5-48B5-AA57-A9F7BD5854A4}" type="pres">
      <dgm:prSet presAssocID="{AE315BEF-9BCF-464C-A169-557C72ECE64D}" presName="dummy" presStyleCnt="0"/>
      <dgm:spPr/>
    </dgm:pt>
    <dgm:pt modelId="{C7A6EB5F-B7FD-4C95-B671-24A0CB3C896E}" type="pres">
      <dgm:prSet presAssocID="{64547BD9-1950-4F9A-BE1D-8F4455BF4F68}" presName="sibTrans" presStyleLbl="sibTrans2D1" presStyleIdx="1" presStyleCnt="5"/>
      <dgm:spPr/>
      <dgm:t>
        <a:bodyPr/>
        <a:lstStyle/>
        <a:p>
          <a:endParaRPr lang="ru-RU"/>
        </a:p>
      </dgm:t>
    </dgm:pt>
    <dgm:pt modelId="{1AF499AF-B795-4E5E-B19C-800B9AF059D3}" type="pres">
      <dgm:prSet presAssocID="{7FCE87CA-4EDF-4B8D-9878-4861812830F1}" presName="node" presStyleLbl="node1" presStyleIdx="2" presStyleCnt="5" custAng="0" custScaleX="210347" custRadScaleRad="103957" custRadScaleInc="-18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26AC5-14BD-4FF5-98D0-A3ADD4FAF946}" type="pres">
      <dgm:prSet presAssocID="{7FCE87CA-4EDF-4B8D-9878-4861812830F1}" presName="dummy" presStyleCnt="0"/>
      <dgm:spPr/>
    </dgm:pt>
    <dgm:pt modelId="{CC19B636-CA06-4A7D-9ACD-8CE3FDA4483F}" type="pres">
      <dgm:prSet presAssocID="{010ED187-2CF9-45D7-B771-3FCC53BE4F9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CFA69271-8F64-4F90-A3FE-CCA6CD4E815B}" type="pres">
      <dgm:prSet presAssocID="{DFCF9A80-AAE2-46C3-97DF-D5039401E414}" presName="node" presStyleLbl="node1" presStyleIdx="3" presStyleCnt="5" custScaleX="205313" custRadScaleRad="110109" custRadScaleInc="22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36D28C-D099-4AA5-9E45-7772FEEB5E22}" type="pres">
      <dgm:prSet presAssocID="{DFCF9A80-AAE2-46C3-97DF-D5039401E414}" presName="dummy" presStyleCnt="0"/>
      <dgm:spPr/>
    </dgm:pt>
    <dgm:pt modelId="{ED4817B8-F681-423C-82B9-B71FB2B1DCE5}" type="pres">
      <dgm:prSet presAssocID="{FF6CF882-D9A4-49BC-B02C-41B8DEEDB228}" presName="sibTrans" presStyleLbl="sibTrans2D1" presStyleIdx="3" presStyleCnt="5"/>
      <dgm:spPr/>
      <dgm:t>
        <a:bodyPr/>
        <a:lstStyle/>
        <a:p>
          <a:endParaRPr lang="ru-RU"/>
        </a:p>
      </dgm:t>
    </dgm:pt>
    <dgm:pt modelId="{2E31B0FC-2A27-4AEB-86F5-63FD207C41C1}" type="pres">
      <dgm:prSet presAssocID="{9C7A7AFB-CC4E-4FC5-B07A-08424FE6196E}" presName="node" presStyleLbl="node1" presStyleIdx="4" presStyleCnt="5" custScaleX="193594" custRadScaleRad="95508" custRadScaleInc="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08666-BB4A-4F8B-8294-1212D11A264E}" type="pres">
      <dgm:prSet presAssocID="{9C7A7AFB-CC4E-4FC5-B07A-08424FE6196E}" presName="dummy" presStyleCnt="0"/>
      <dgm:spPr/>
    </dgm:pt>
    <dgm:pt modelId="{E0E04810-F3A6-4BD0-8C98-3927F65EEB75}" type="pres">
      <dgm:prSet presAssocID="{03E8A421-ABE5-4DA4-AC9E-9C0EF48E7C62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6313D089-4B05-4603-A59C-2D3B8EFF4476}" type="presOf" srcId="{17796ACF-2689-41F3-9AF4-490963AB41E6}" destId="{1C6EC965-727F-4099-9CC8-3149F1902314}" srcOrd="0" destOrd="0" presId="urn:microsoft.com/office/officeart/2005/8/layout/radial6"/>
    <dgm:cxn modelId="{4A4E4FC2-82CD-442D-AD5B-EF248C93DE41}" srcId="{B4375212-EF0B-46A2-8001-6F0BDF5F73F7}" destId="{9C7A7AFB-CC4E-4FC5-B07A-08424FE6196E}" srcOrd="4" destOrd="0" parTransId="{5F619A1F-0AB5-41C2-AE67-66E0E1BAB12F}" sibTransId="{03E8A421-ABE5-4DA4-AC9E-9C0EF48E7C62}"/>
    <dgm:cxn modelId="{733EBA97-8950-4755-9410-1CB14E9A8DB3}" type="presOf" srcId="{B4375212-EF0B-46A2-8001-6F0BDF5F73F7}" destId="{A46E0AC7-2182-4182-9949-45F12AB81ACD}" srcOrd="0" destOrd="0" presId="urn:microsoft.com/office/officeart/2005/8/layout/radial6"/>
    <dgm:cxn modelId="{F4BBC2E2-8B1D-4285-818A-FE4EAEDC429E}" type="presOf" srcId="{010ED187-2CF9-45D7-B771-3FCC53BE4F9C}" destId="{CC19B636-CA06-4A7D-9ACD-8CE3FDA4483F}" srcOrd="0" destOrd="0" presId="urn:microsoft.com/office/officeart/2005/8/layout/radial6"/>
    <dgm:cxn modelId="{558009E7-8BE8-4514-AAF6-2B2117CC06D2}" type="presOf" srcId="{FF6CF882-D9A4-49BC-B02C-41B8DEEDB228}" destId="{ED4817B8-F681-423C-82B9-B71FB2B1DCE5}" srcOrd="0" destOrd="0" presId="urn:microsoft.com/office/officeart/2005/8/layout/radial6"/>
    <dgm:cxn modelId="{154E3DC8-DC09-4E99-BD7C-F277396FDF20}" srcId="{B4375212-EF0B-46A2-8001-6F0BDF5F73F7}" destId="{7FCE87CA-4EDF-4B8D-9878-4861812830F1}" srcOrd="2" destOrd="0" parTransId="{E98D5A8A-A21E-466E-BF2E-4EF85A9589EA}" sibTransId="{010ED187-2CF9-45D7-B771-3FCC53BE4F9C}"/>
    <dgm:cxn modelId="{4BE59EF3-96A0-41B7-94D5-554318C768CF}" type="presOf" srcId="{DFCF9A80-AAE2-46C3-97DF-D5039401E414}" destId="{CFA69271-8F64-4F90-A3FE-CCA6CD4E815B}" srcOrd="0" destOrd="0" presId="urn:microsoft.com/office/officeart/2005/8/layout/radial6"/>
    <dgm:cxn modelId="{A662EDE9-3CA6-4B14-852A-10C1002E2521}" srcId="{D4E1167C-A268-4458-A61F-ED94019DB2AF}" destId="{B4375212-EF0B-46A2-8001-6F0BDF5F73F7}" srcOrd="0" destOrd="0" parTransId="{BD680437-B41D-4254-B80F-6A155D328911}" sibTransId="{F06CEA4B-5FFB-4B56-B42C-AE4E1E31A5F6}"/>
    <dgm:cxn modelId="{94A89DB9-95B7-4E58-88F5-B3B9590989DD}" type="presOf" srcId="{7FCE87CA-4EDF-4B8D-9878-4861812830F1}" destId="{1AF499AF-B795-4E5E-B19C-800B9AF059D3}" srcOrd="0" destOrd="0" presId="urn:microsoft.com/office/officeart/2005/8/layout/radial6"/>
    <dgm:cxn modelId="{FDC76BD2-9EC3-461F-937A-0E8198401653}" type="presOf" srcId="{77C4FF9B-47A0-4E40-8682-54C7E04622D9}" destId="{7D88513F-0DE2-4196-A44B-F92FC794E2F9}" srcOrd="0" destOrd="0" presId="urn:microsoft.com/office/officeart/2005/8/layout/radial6"/>
    <dgm:cxn modelId="{6040F7E3-14A1-4F60-82ED-34EFA4741299}" srcId="{B4375212-EF0B-46A2-8001-6F0BDF5F73F7}" destId="{17796ACF-2689-41F3-9AF4-490963AB41E6}" srcOrd="0" destOrd="0" parTransId="{F48A041A-D7E7-4333-9E7B-D2DE80553C64}" sibTransId="{77C4FF9B-47A0-4E40-8682-54C7E04622D9}"/>
    <dgm:cxn modelId="{AE8F3F8A-CC2B-4D07-B1F6-FAC46DD69A61}" type="presOf" srcId="{03E8A421-ABE5-4DA4-AC9E-9C0EF48E7C62}" destId="{E0E04810-F3A6-4BD0-8C98-3927F65EEB75}" srcOrd="0" destOrd="0" presId="urn:microsoft.com/office/officeart/2005/8/layout/radial6"/>
    <dgm:cxn modelId="{93382A0A-3868-4554-8A6F-2E3FF884D635}" srcId="{B4375212-EF0B-46A2-8001-6F0BDF5F73F7}" destId="{DFCF9A80-AAE2-46C3-97DF-D5039401E414}" srcOrd="3" destOrd="0" parTransId="{B3C4FB89-1FF1-4D4D-982B-287113CC32E1}" sibTransId="{FF6CF882-D9A4-49BC-B02C-41B8DEEDB228}"/>
    <dgm:cxn modelId="{3F16248F-3CE2-4A9D-ADF4-CE967812F2D6}" type="presOf" srcId="{AE315BEF-9BCF-464C-A169-557C72ECE64D}" destId="{71C67F04-1191-45FE-B5DF-6C92437E4172}" srcOrd="0" destOrd="0" presId="urn:microsoft.com/office/officeart/2005/8/layout/radial6"/>
    <dgm:cxn modelId="{331DC5F1-3281-4047-BA2B-816BBD2E94AE}" srcId="{D4E1167C-A268-4458-A61F-ED94019DB2AF}" destId="{97C63E12-9749-41AE-9277-012320812CE7}" srcOrd="2" destOrd="0" parTransId="{7D4F6C89-AF6C-4AF8-B864-41C34EAB4D02}" sibTransId="{298B7907-FF49-4657-9226-460751FEE992}"/>
    <dgm:cxn modelId="{8AB28D59-7F19-4BA1-9F85-FC7714BBFB49}" srcId="{D4E1167C-A268-4458-A61F-ED94019DB2AF}" destId="{AA5ABCEF-0020-4267-AA92-5BFADE36B4D2}" srcOrd="1" destOrd="0" parTransId="{5D63F856-5586-472B-A69A-A95BF2F9221F}" sibTransId="{5E9B6C04-C69B-4939-90FF-80E6F2CFDE92}"/>
    <dgm:cxn modelId="{247EC5D5-1EAE-452E-91E5-3684937800CC}" type="presOf" srcId="{64547BD9-1950-4F9A-BE1D-8F4455BF4F68}" destId="{C7A6EB5F-B7FD-4C95-B671-24A0CB3C896E}" srcOrd="0" destOrd="0" presId="urn:microsoft.com/office/officeart/2005/8/layout/radial6"/>
    <dgm:cxn modelId="{02B3E659-6213-49DC-B316-985EDDE60BAF}" srcId="{B4375212-EF0B-46A2-8001-6F0BDF5F73F7}" destId="{AE315BEF-9BCF-464C-A169-557C72ECE64D}" srcOrd="1" destOrd="0" parTransId="{859612F5-9839-4066-97AD-ACB2D254EBA5}" sibTransId="{64547BD9-1950-4F9A-BE1D-8F4455BF4F68}"/>
    <dgm:cxn modelId="{F7FEBAB3-3A52-4D25-BDFC-622788F8C39D}" type="presOf" srcId="{9C7A7AFB-CC4E-4FC5-B07A-08424FE6196E}" destId="{2E31B0FC-2A27-4AEB-86F5-63FD207C41C1}" srcOrd="0" destOrd="0" presId="urn:microsoft.com/office/officeart/2005/8/layout/radial6"/>
    <dgm:cxn modelId="{D21732BC-9B65-4A97-B44C-5748CCDAD3E7}" type="presOf" srcId="{D4E1167C-A268-4458-A61F-ED94019DB2AF}" destId="{1A82F4C9-4AC3-4FB4-937F-9A2D0B5575DD}" srcOrd="0" destOrd="0" presId="urn:microsoft.com/office/officeart/2005/8/layout/radial6"/>
    <dgm:cxn modelId="{9157AD76-E9C7-4BE9-BE19-DA34DC90BDCD}" srcId="{D4E1167C-A268-4458-A61F-ED94019DB2AF}" destId="{82B782B8-7DEB-4FCF-A014-DDF1D15E7886}" srcOrd="3" destOrd="0" parTransId="{D34B856B-7798-48C2-B318-2DB64FAB1367}" sibTransId="{EB9F84E4-4033-4CD5-B106-06988F7D9E2F}"/>
    <dgm:cxn modelId="{73862CB8-1877-42F3-A218-AB8B149A9F97}" srcId="{D4E1167C-A268-4458-A61F-ED94019DB2AF}" destId="{9A08A53D-CAF5-42B2-B1C7-4576B7A52F06}" srcOrd="4" destOrd="0" parTransId="{D02927BB-1F8F-4E07-879F-65356EBC8691}" sibTransId="{8FC63B5C-5921-4CCF-B653-8AB67CB1E223}"/>
    <dgm:cxn modelId="{3EFA7372-E7A4-44FC-8CBC-D6F7EBF0B175}" type="presParOf" srcId="{1A82F4C9-4AC3-4FB4-937F-9A2D0B5575DD}" destId="{A46E0AC7-2182-4182-9949-45F12AB81ACD}" srcOrd="0" destOrd="0" presId="urn:microsoft.com/office/officeart/2005/8/layout/radial6"/>
    <dgm:cxn modelId="{02938EAC-8516-47EE-B000-9EF4DAE8C27F}" type="presParOf" srcId="{1A82F4C9-4AC3-4FB4-937F-9A2D0B5575DD}" destId="{1C6EC965-727F-4099-9CC8-3149F1902314}" srcOrd="1" destOrd="0" presId="urn:microsoft.com/office/officeart/2005/8/layout/radial6"/>
    <dgm:cxn modelId="{6EF832C4-6414-47B0-887A-5685F7C01F92}" type="presParOf" srcId="{1A82F4C9-4AC3-4FB4-937F-9A2D0B5575DD}" destId="{B80DDC70-24BC-44A5-B6D3-0B55D744FBD3}" srcOrd="2" destOrd="0" presId="urn:microsoft.com/office/officeart/2005/8/layout/radial6"/>
    <dgm:cxn modelId="{0F7E1119-FE36-4FCB-862F-454B67533030}" type="presParOf" srcId="{1A82F4C9-4AC3-4FB4-937F-9A2D0B5575DD}" destId="{7D88513F-0DE2-4196-A44B-F92FC794E2F9}" srcOrd="3" destOrd="0" presId="urn:microsoft.com/office/officeart/2005/8/layout/radial6"/>
    <dgm:cxn modelId="{A7D2B2E0-1138-477C-BCD5-EB93B9816BDC}" type="presParOf" srcId="{1A82F4C9-4AC3-4FB4-937F-9A2D0B5575DD}" destId="{71C67F04-1191-45FE-B5DF-6C92437E4172}" srcOrd="4" destOrd="0" presId="urn:microsoft.com/office/officeart/2005/8/layout/radial6"/>
    <dgm:cxn modelId="{74201FB8-4F44-4288-9EB5-4F090BCAAE7D}" type="presParOf" srcId="{1A82F4C9-4AC3-4FB4-937F-9A2D0B5575DD}" destId="{D136A912-36A5-48B5-AA57-A9F7BD5854A4}" srcOrd="5" destOrd="0" presId="urn:microsoft.com/office/officeart/2005/8/layout/radial6"/>
    <dgm:cxn modelId="{0876322E-9EBA-4C83-840D-1E557925AA5E}" type="presParOf" srcId="{1A82F4C9-4AC3-4FB4-937F-9A2D0B5575DD}" destId="{C7A6EB5F-B7FD-4C95-B671-24A0CB3C896E}" srcOrd="6" destOrd="0" presId="urn:microsoft.com/office/officeart/2005/8/layout/radial6"/>
    <dgm:cxn modelId="{AC94825F-D1C6-44B8-8434-2EA47D2545AE}" type="presParOf" srcId="{1A82F4C9-4AC3-4FB4-937F-9A2D0B5575DD}" destId="{1AF499AF-B795-4E5E-B19C-800B9AF059D3}" srcOrd="7" destOrd="0" presId="urn:microsoft.com/office/officeart/2005/8/layout/radial6"/>
    <dgm:cxn modelId="{C77EEA81-A01C-4870-9FD3-E363910B79B4}" type="presParOf" srcId="{1A82F4C9-4AC3-4FB4-937F-9A2D0B5575DD}" destId="{CD026AC5-14BD-4FF5-98D0-A3ADD4FAF946}" srcOrd="8" destOrd="0" presId="urn:microsoft.com/office/officeart/2005/8/layout/radial6"/>
    <dgm:cxn modelId="{A59512D7-F899-4178-96E1-051DED5B2396}" type="presParOf" srcId="{1A82F4C9-4AC3-4FB4-937F-9A2D0B5575DD}" destId="{CC19B636-CA06-4A7D-9ACD-8CE3FDA4483F}" srcOrd="9" destOrd="0" presId="urn:microsoft.com/office/officeart/2005/8/layout/radial6"/>
    <dgm:cxn modelId="{D0BBD6E6-B6C4-4629-9903-FA2F2D74A9D4}" type="presParOf" srcId="{1A82F4C9-4AC3-4FB4-937F-9A2D0B5575DD}" destId="{CFA69271-8F64-4F90-A3FE-CCA6CD4E815B}" srcOrd="10" destOrd="0" presId="urn:microsoft.com/office/officeart/2005/8/layout/radial6"/>
    <dgm:cxn modelId="{9F5B7C99-C16B-4C32-BFD6-F2580EB578E8}" type="presParOf" srcId="{1A82F4C9-4AC3-4FB4-937F-9A2D0B5575DD}" destId="{6C36D28C-D099-4AA5-9E45-7772FEEB5E22}" srcOrd="11" destOrd="0" presId="urn:microsoft.com/office/officeart/2005/8/layout/radial6"/>
    <dgm:cxn modelId="{B64FD379-367C-4334-B218-D1140CDEAA73}" type="presParOf" srcId="{1A82F4C9-4AC3-4FB4-937F-9A2D0B5575DD}" destId="{ED4817B8-F681-423C-82B9-B71FB2B1DCE5}" srcOrd="12" destOrd="0" presId="urn:microsoft.com/office/officeart/2005/8/layout/radial6"/>
    <dgm:cxn modelId="{C597EAED-30D5-4513-821F-BA46088B2C8F}" type="presParOf" srcId="{1A82F4C9-4AC3-4FB4-937F-9A2D0B5575DD}" destId="{2E31B0FC-2A27-4AEB-86F5-63FD207C41C1}" srcOrd="13" destOrd="0" presId="urn:microsoft.com/office/officeart/2005/8/layout/radial6"/>
    <dgm:cxn modelId="{4DF5CF89-7575-4EF4-A4E6-D054089D886D}" type="presParOf" srcId="{1A82F4C9-4AC3-4FB4-937F-9A2D0B5575DD}" destId="{C2308666-BB4A-4F8B-8294-1212D11A264E}" srcOrd="14" destOrd="0" presId="urn:microsoft.com/office/officeart/2005/8/layout/radial6"/>
    <dgm:cxn modelId="{79587B18-804F-4764-A906-533A83875B6C}" type="presParOf" srcId="{1A82F4C9-4AC3-4FB4-937F-9A2D0B5575DD}" destId="{E0E04810-F3A6-4BD0-8C98-3927F65EEB7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E04810-F3A6-4BD0-8C98-3927F65EEB75}">
      <dsp:nvSpPr>
        <dsp:cNvPr id="0" name=""/>
        <dsp:cNvSpPr/>
      </dsp:nvSpPr>
      <dsp:spPr>
        <a:xfrm>
          <a:off x="664394" y="641997"/>
          <a:ext cx="4198089" cy="4198089"/>
        </a:xfrm>
        <a:prstGeom prst="blockArc">
          <a:avLst>
            <a:gd name="adj1" fmla="val 11836127"/>
            <a:gd name="adj2" fmla="val 16036583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817B8-F681-423C-82B9-B71FB2B1DCE5}">
      <dsp:nvSpPr>
        <dsp:cNvPr id="0" name=""/>
        <dsp:cNvSpPr/>
      </dsp:nvSpPr>
      <dsp:spPr>
        <a:xfrm>
          <a:off x="617806" y="775447"/>
          <a:ext cx="4198089" cy="4198089"/>
        </a:xfrm>
        <a:prstGeom prst="blockArc">
          <a:avLst>
            <a:gd name="adj1" fmla="val 7822112"/>
            <a:gd name="adj2" fmla="val 1207316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9B636-CA06-4A7D-9ACD-8CE3FDA4483F}">
      <dsp:nvSpPr>
        <dsp:cNvPr id="0" name=""/>
        <dsp:cNvSpPr/>
      </dsp:nvSpPr>
      <dsp:spPr>
        <a:xfrm>
          <a:off x="483657" y="670678"/>
          <a:ext cx="4198089" cy="4198089"/>
        </a:xfrm>
        <a:prstGeom prst="blockArc">
          <a:avLst>
            <a:gd name="adj1" fmla="val 3063996"/>
            <a:gd name="adj2" fmla="val 7536638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6EB5F-B7FD-4C95-B671-24A0CB3C896E}">
      <dsp:nvSpPr>
        <dsp:cNvPr id="0" name=""/>
        <dsp:cNvSpPr/>
      </dsp:nvSpPr>
      <dsp:spPr>
        <a:xfrm>
          <a:off x="557335" y="613870"/>
          <a:ext cx="4198089" cy="4198089"/>
        </a:xfrm>
        <a:prstGeom prst="blockArc">
          <a:avLst>
            <a:gd name="adj1" fmla="val 20573537"/>
            <a:gd name="adj2" fmla="val 321999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8513F-0DE2-4196-A44B-F92FC794E2F9}">
      <dsp:nvSpPr>
        <dsp:cNvPr id="0" name=""/>
        <dsp:cNvSpPr/>
      </dsp:nvSpPr>
      <dsp:spPr>
        <a:xfrm>
          <a:off x="566965" y="644313"/>
          <a:ext cx="4198089" cy="4198089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E0AC7-2182-4182-9949-45F12AB81ACD}">
      <dsp:nvSpPr>
        <dsp:cNvPr id="0" name=""/>
        <dsp:cNvSpPr/>
      </dsp:nvSpPr>
      <dsp:spPr>
        <a:xfrm>
          <a:off x="1572676" y="1888004"/>
          <a:ext cx="2243751" cy="19327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«ОТ ПРОСТОГО  К СЛОЖНОМУ»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«САМОСТОЯТЕЛЬНО ПО СПОСОБНОСТЯМ»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1572676" y="1888004"/>
        <a:ext cx="2243751" cy="1932718"/>
      </dsp:txXfrm>
    </dsp:sp>
    <dsp:sp modelId="{1C6EC965-727F-4099-9CC8-3149F1902314}">
      <dsp:nvSpPr>
        <dsp:cNvPr id="0" name=""/>
        <dsp:cNvSpPr/>
      </dsp:nvSpPr>
      <dsp:spPr>
        <a:xfrm>
          <a:off x="1587605" y="16566"/>
          <a:ext cx="2156811" cy="13529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РАЗВИТИЕ ТВОРЧЕСКИХ СПОСОБНОСТЕЙ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587605" y="16566"/>
        <a:ext cx="2156811" cy="1352903"/>
      </dsp:txXfrm>
    </dsp:sp>
    <dsp:sp modelId="{71C67F04-1191-45FE-B5DF-6C92437E4172}">
      <dsp:nvSpPr>
        <dsp:cNvPr id="0" name=""/>
        <dsp:cNvSpPr/>
      </dsp:nvSpPr>
      <dsp:spPr>
        <a:xfrm>
          <a:off x="3381868" y="1433316"/>
          <a:ext cx="2468263" cy="13529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ОПЕРЕЖАЮЩЕЕ РАЗВИТИЕ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СПОСОБНОСТЕЙ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381868" y="1433316"/>
        <a:ext cx="2468263" cy="1352903"/>
      </dsp:txXfrm>
    </dsp:sp>
    <dsp:sp modelId="{1AF499AF-B795-4E5E-B19C-800B9AF059D3}">
      <dsp:nvSpPr>
        <dsp:cNvPr id="0" name=""/>
        <dsp:cNvSpPr/>
      </dsp:nvSpPr>
      <dsp:spPr>
        <a:xfrm>
          <a:off x="2448275" y="3688184"/>
          <a:ext cx="2845790" cy="13529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САМОСТОЯТЕЛЬНОСТЬ В РЕШЕНИИ ЗАДАЧ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448275" y="3688184"/>
        <a:ext cx="2845790" cy="1352903"/>
      </dsp:txXfrm>
    </dsp:sp>
    <dsp:sp modelId="{CFA69271-8F64-4F90-A3FE-CCA6CD4E815B}">
      <dsp:nvSpPr>
        <dsp:cNvPr id="0" name=""/>
        <dsp:cNvSpPr/>
      </dsp:nvSpPr>
      <dsp:spPr>
        <a:xfrm>
          <a:off x="0" y="3760183"/>
          <a:ext cx="2777685" cy="13529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РАЗНООБРАЗНЫ ПО СОДЕРЖАНИЮ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0" y="3760183"/>
        <a:ext cx="2777685" cy="1352903"/>
      </dsp:txXfrm>
    </dsp:sp>
    <dsp:sp modelId="{2E31B0FC-2A27-4AEB-86F5-63FD207C41C1}">
      <dsp:nvSpPr>
        <dsp:cNvPr id="0" name=""/>
        <dsp:cNvSpPr/>
      </dsp:nvSpPr>
      <dsp:spPr>
        <a:xfrm>
          <a:off x="-504047" y="1455937"/>
          <a:ext cx="2619139" cy="13529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ТВОРЧЕСКАЯ СВОБОДА ДЕЙСТВИЙ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-504047" y="1455937"/>
        <a:ext cx="2619139" cy="1352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63B6A-83B0-4634-9819-89BBC743F8D6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09DFC-1259-48CB-BB38-DA1D1193CB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09DFC-1259-48CB-BB38-DA1D1193CB0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ADE2E-341C-41D1-994F-16188FA7596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27EEFC0-F531-488A-A8BF-538DDAA0F3B9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C0E650-5A46-4D1B-AC02-1E95942FCF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raznoe/2016/09/11/razvivayushchie-igry-voskobovicha" TargetMode="External"/><Relationship Id="rId2" Type="http://schemas.openxmlformats.org/officeDocument/2006/relationships/hyperlink" Target="https://nsportal.ru/detskiy-sad/matematika/2015/07/16/kartoteka-igr-i-uprazhneniy-s-palochkami-dzh-kyuizenera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ЗАГРУЗКИ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03848" y="1484784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Игровые технологии как средство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формирования элементарных математических представлений 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дошкольников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5369733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Подготовили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воспитатели Белоусова А.Д .  Паньшина Н.Н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3" y="5805264"/>
            <a:ext cx="864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2023г.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0"/>
            <a:ext cx="5004048" cy="10527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Блоки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Дьенеша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для старшего возраста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H:\Игорые технологии\картинки иговые технологии\65571598_obuchayuschaya-igra-korvet-bloki-denesha-dlya-starshih-2-spasateli-prihodyat-na-pomosch-kobp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4032448" cy="3760257"/>
          </a:xfrm>
          <a:prstGeom prst="rect">
            <a:avLst/>
          </a:prstGeom>
          <a:noFill/>
        </p:spPr>
      </p:pic>
      <p:pic>
        <p:nvPicPr>
          <p:cNvPr id="3075" name="Picture 3" descr="D:\ЗАГРУЗКИ\1014835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4032448" cy="2688298"/>
          </a:xfrm>
          <a:prstGeom prst="rect">
            <a:avLst/>
          </a:prstGeom>
          <a:noFill/>
        </p:spPr>
      </p:pic>
      <p:pic>
        <p:nvPicPr>
          <p:cNvPr id="3076" name="Picture 4" descr="D:\ЗАГРУЗКИ\hello_html_15e21b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1124744"/>
            <a:ext cx="3460454" cy="48965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5877272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Формирование у детей мыслительных умений: умения анализа, абстрагирования, сравнения, классификации, обобщения, кодирования-декодирования, а также логические операции «не», «и», «или»;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Развитие у детей способности к моделированию и замещению свойств.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Игры с обручами в системе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Дьенеша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2952328" cy="25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ЗАГРУЗКИ\bloki_denesha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3960440" cy="2541091"/>
          </a:xfrm>
          <a:prstGeom prst="rect">
            <a:avLst/>
          </a:prstGeom>
          <a:noFill/>
        </p:spPr>
      </p:pic>
      <p:pic>
        <p:nvPicPr>
          <p:cNvPr id="4099" name="Picture 3" descr="D:\ЗАГРУЗКИ\slide-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124744"/>
            <a:ext cx="4634142" cy="347108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7984" y="5013176"/>
            <a:ext cx="44644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развить способность логически мыслить и ориентироваться в пространстве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Создание логических цепочек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3573016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цвету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9591" y="6453336"/>
            <a:ext cx="3168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формам и цвету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Цветные Счетные палочки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кюизенера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D:\ЗАГРУЗКИ\slajd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H:\Игорые технологии\картинки иговые технологии\slid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575879" cy="4176464"/>
          </a:xfrm>
          <a:prstGeom prst="rect">
            <a:avLst/>
          </a:prstGeom>
          <a:noFill/>
        </p:spPr>
      </p:pic>
      <p:pic>
        <p:nvPicPr>
          <p:cNvPr id="15" name="Picture 3" descr="H:\Игорые технологии\02-matematicheskie-palochki-kiuizenera-640x3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80112" y="1628800"/>
            <a:ext cx="3312368" cy="1656184"/>
          </a:xfrm>
          <a:prstGeom prst="rect">
            <a:avLst/>
          </a:prstGeom>
          <a:noFill/>
        </p:spPr>
      </p:pic>
      <p:pic>
        <p:nvPicPr>
          <p:cNvPr id="16" name="Picture 2" descr="H:\картинки\468000043007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429000"/>
            <a:ext cx="3415064" cy="3013794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4800" y="185685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Цветные Счетные палочки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кюизенера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Цветные Счетные палочки </a:t>
            </a:r>
            <a:r>
              <a:rPr lang="ru-RU" sz="27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кюизенера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 descr="H:\Игорые технологии\картинки иговые технологии\img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68760"/>
            <a:ext cx="6432715" cy="4824536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2937037"/>
            <a:ext cx="2771800" cy="31239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Учебные пособия для 2-3 лет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«Волшебные дорожки», «Вместе весело играть»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Учебные пособия для 3-5 лет: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«Веселые цветные числа», «Дом с колокольчиком», «На золотом крыльце сидели»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Учебные пособия  от 5 – до 9лет: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 стране блоков и лавочек», «Посудная лавка» и др.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Цветные Счетные палочки </a:t>
            </a:r>
            <a:r>
              <a:rPr lang="ru-RU" sz="27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кюизенера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4" descr="H:\Игорые технологии\картинки иговые технологии\6cbe758875c6413c819f12765680689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645024"/>
            <a:ext cx="3634984" cy="2535402"/>
          </a:xfrm>
          <a:prstGeom prst="rect">
            <a:avLst/>
          </a:prstGeom>
          <a:noFill/>
        </p:spPr>
      </p:pic>
      <p:pic>
        <p:nvPicPr>
          <p:cNvPr id="7171" name="Picture 3" descr="H:\Игорые технологии\картинки иговые технологии\3485_40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3312368" cy="2405537"/>
          </a:xfrm>
          <a:prstGeom prst="rect">
            <a:avLst/>
          </a:prstGeom>
          <a:noFill/>
        </p:spPr>
      </p:pic>
      <p:pic>
        <p:nvPicPr>
          <p:cNvPr id="7173" name="Picture 5" descr="H:\Игорые технологии\картинки иговые технологии\1466618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980729"/>
            <a:ext cx="1656184" cy="2324645"/>
          </a:xfrm>
          <a:prstGeom prst="rect">
            <a:avLst/>
          </a:prstGeom>
          <a:noFill/>
        </p:spPr>
      </p:pic>
      <p:pic>
        <p:nvPicPr>
          <p:cNvPr id="7175" name="Picture 7" descr="D:\ЗАГРУЗКИ\im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284984"/>
            <a:ext cx="3833293" cy="2808312"/>
          </a:xfrm>
          <a:prstGeom prst="rect">
            <a:avLst/>
          </a:prstGeom>
          <a:noFill/>
        </p:spPr>
      </p:pic>
      <p:pic>
        <p:nvPicPr>
          <p:cNvPr id="8" name="Picture 4" descr="H:\Игорые технологии\картинки иговые технологии\10148355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052736"/>
            <a:ext cx="3578509" cy="25202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99592" y="6093296"/>
            <a:ext cx="784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сравнение полочек по длине и высоте                                     выкладывание по образцу        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Цветные Счетные палочки </a:t>
            </a:r>
            <a:r>
              <a:rPr lang="ru-RU" sz="27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кюизене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5" descr="H:\Игорые технологии\картинки иговые технологии\2983_9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355" y="1124744"/>
            <a:ext cx="2660457" cy="3672408"/>
          </a:xfrm>
          <a:prstGeom prst="rect">
            <a:avLst/>
          </a:prstGeom>
          <a:noFill/>
        </p:spPr>
      </p:pic>
      <p:pic>
        <p:nvPicPr>
          <p:cNvPr id="5" name="Picture 4" descr="D:\ЗАГРУЗКИ\img13.jpg"/>
          <p:cNvPicPr>
            <a:picLocks noChangeAspect="1" noChangeArrowheads="1"/>
          </p:cNvPicPr>
          <p:nvPr/>
        </p:nvPicPr>
        <p:blipFill>
          <a:blip r:embed="rId3" cstate="print"/>
          <a:srcRect r="2778" b="10345"/>
          <a:stretch>
            <a:fillRect/>
          </a:stretch>
        </p:blipFill>
        <p:spPr bwMode="auto">
          <a:xfrm>
            <a:off x="3707904" y="1124744"/>
            <a:ext cx="2520280" cy="1872208"/>
          </a:xfrm>
          <a:prstGeom prst="rect">
            <a:avLst/>
          </a:prstGeom>
          <a:noFill/>
        </p:spPr>
      </p:pic>
      <p:pic>
        <p:nvPicPr>
          <p:cNvPr id="1026" name="Picture 2" descr="D:\ЗАГРУЗКИ\8cb87893d2edda2b1e2cb40a2462e8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89040"/>
            <a:ext cx="2448272" cy="2448272"/>
          </a:xfrm>
          <a:prstGeom prst="rect">
            <a:avLst/>
          </a:prstGeom>
          <a:noFill/>
        </p:spPr>
      </p:pic>
      <p:pic>
        <p:nvPicPr>
          <p:cNvPr id="1027" name="Picture 3" descr="D:\ЗАГРУЗКИ\2601c569cd7315f0203aeb3928eff2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2425452" cy="2425452"/>
          </a:xfrm>
          <a:prstGeom prst="rect">
            <a:avLst/>
          </a:prstGeom>
          <a:noFill/>
        </p:spPr>
      </p:pic>
      <p:pic>
        <p:nvPicPr>
          <p:cNvPr id="8" name="Picture 6" descr="H:\Игорые технологии\картинки иговые технологии\img9.jpg"/>
          <p:cNvPicPr>
            <a:picLocks noChangeAspect="1" noChangeArrowheads="1"/>
          </p:cNvPicPr>
          <p:nvPr/>
        </p:nvPicPr>
        <p:blipFill>
          <a:blip r:embed="rId6" cstate="print"/>
          <a:srcRect l="13118" t="4444" r="10623"/>
          <a:stretch>
            <a:fillRect/>
          </a:stretch>
        </p:blipFill>
        <p:spPr bwMode="auto">
          <a:xfrm>
            <a:off x="323528" y="1052736"/>
            <a:ext cx="3254242" cy="229371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59632" y="3244334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400" b="1" dirty="0" smtClean="0"/>
              <a:t>сюжетные картины</a:t>
            </a:r>
            <a:endParaRPr lang="ru-RU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479715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Составление задач по моделям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2996952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Состава числа из единиц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6198990"/>
            <a:ext cx="5184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 плоскостном и объемном моделировании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Развивающие игры Б.П. И  л.а. </a:t>
            </a:r>
            <a:r>
              <a:rPr lang="ru-RU" sz="2400" b="1" dirty="0" err="1" smtClean="0"/>
              <a:t>НикитинЫХ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2050" name="Picture 2" descr="D:\ЗАГРУЗКИ\kvadraty-nikitina-kak-sdelat-igr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3312368" cy="3353941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4356939"/>
            <a:ext cx="377991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игры Никит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ных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творческие развивающие игры    для детей дошкольного возраста: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Кубики для всех «Чудо кубики»,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Уникуб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«Сложи узор»,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«Дроби»,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«Сложи квадрат»,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«Рамки и вкладыши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Монтессори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Игорые технологии\img-Wp4rBz.png"/>
          <p:cNvPicPr>
            <a:picLocks noChangeAspect="1" noChangeArrowheads="1"/>
          </p:cNvPicPr>
          <p:nvPr/>
        </p:nvPicPr>
        <p:blipFill>
          <a:blip r:embed="rId3" cstate="print"/>
          <a:srcRect l="2874" b="27383"/>
          <a:stretch>
            <a:fillRect/>
          </a:stretch>
        </p:blipFill>
        <p:spPr bwMode="auto">
          <a:xfrm>
            <a:off x="6228184" y="1052736"/>
            <a:ext cx="2433235" cy="19442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63889" y="1124744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Авторы нетрадиционной системы воспитания детей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H:\Игорые технологии\картинки\11-3-768x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068960"/>
            <a:ext cx="4173490" cy="3633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Развивающие игры Б.П. и Л.А.Никитиных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122" name="Picture 2" descr="H:\Игорые технологии\картинки\igri_nikitina_slozhi_kvadrat_2_uroven_foto_large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3284984"/>
            <a:ext cx="3278138" cy="3278138"/>
          </a:xfrm>
          <a:prstGeom prst="rect">
            <a:avLst/>
          </a:prstGeom>
          <a:noFill/>
        </p:spPr>
      </p:pic>
      <p:pic>
        <p:nvPicPr>
          <p:cNvPr id="5123" name="Picture 3" descr="H:\Игорые технологии\картинки\slozhi_kvadrat_b_p_nikitin_1uroven_maksi_Smile_Decor_domodedovo_0.16850100 1537759225.jpeg"/>
          <p:cNvPicPr>
            <a:picLocks noChangeAspect="1" noChangeArrowheads="1"/>
          </p:cNvPicPr>
          <p:nvPr/>
        </p:nvPicPr>
        <p:blipFill>
          <a:blip r:embed="rId3" cstate="print"/>
          <a:srcRect l="18745" t="2356"/>
          <a:stretch>
            <a:fillRect/>
          </a:stretch>
        </p:blipFill>
        <p:spPr bwMode="auto">
          <a:xfrm>
            <a:off x="5464770" y="3617894"/>
            <a:ext cx="3427710" cy="2979458"/>
          </a:xfrm>
          <a:prstGeom prst="rect">
            <a:avLst/>
          </a:prstGeom>
          <a:noFill/>
        </p:spPr>
      </p:pic>
      <p:pic>
        <p:nvPicPr>
          <p:cNvPr id="6" name="Picture 2" descr="H:\Игорые технологии\картинки\4394742656.jpg"/>
          <p:cNvPicPr>
            <a:picLocks noChangeAspect="1" noChangeArrowheads="1"/>
          </p:cNvPicPr>
          <p:nvPr/>
        </p:nvPicPr>
        <p:blipFill>
          <a:blip r:embed="rId4" cstate="print"/>
          <a:srcRect l="16180" r="16246"/>
          <a:stretch>
            <a:fillRect/>
          </a:stretch>
        </p:blipFill>
        <p:spPr bwMode="auto">
          <a:xfrm>
            <a:off x="5436096" y="1196752"/>
            <a:ext cx="3456384" cy="2286000"/>
          </a:xfrm>
          <a:prstGeom prst="rect">
            <a:avLst/>
          </a:prstGeom>
          <a:noFill/>
        </p:spPr>
      </p:pic>
      <p:pic>
        <p:nvPicPr>
          <p:cNvPr id="7" name="Picture 4" descr="H:\Игорые технологии\картинки\d8174f2d954501683e2c97ac40b93283.jpg"/>
          <p:cNvPicPr>
            <a:picLocks noChangeAspect="1" noChangeArrowheads="1"/>
          </p:cNvPicPr>
          <p:nvPr/>
        </p:nvPicPr>
        <p:blipFill>
          <a:blip r:embed="rId5" cstate="print"/>
          <a:srcRect l="12600" t="12600" r="9281" b="16841"/>
          <a:stretch>
            <a:fillRect/>
          </a:stretch>
        </p:blipFill>
        <p:spPr bwMode="auto">
          <a:xfrm>
            <a:off x="323527" y="1196752"/>
            <a:ext cx="2471417" cy="2232248"/>
          </a:xfrm>
          <a:prstGeom prst="rect">
            <a:avLst/>
          </a:prstGeom>
          <a:noFill/>
        </p:spPr>
      </p:pic>
      <p:pic>
        <p:nvPicPr>
          <p:cNvPr id="8" name="Picture 5" descr="H:\Игорые технологии\картинки\dsc05841_300x280_p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196752"/>
            <a:ext cx="2448272" cy="2285054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563888" y="4323161"/>
            <a:ext cx="1872208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Каждая развивающая игра Никитина представляет собой набор задач, которые ребенок решает с помощью кубиков, кирпичиков, квадратов из дерева или пластика, деталей </a:t>
            </a:r>
            <a:r>
              <a:rPr kumimoji="0" lang="ru-RU" sz="13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констуктора-механика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т.д.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Развивающие игры Б.П. и Л.А.Никитиных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 descr="H:\Игорые технологии\картинки\5cfa63d02c593e4c684acd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3984104" cy="3187283"/>
          </a:xfrm>
          <a:prstGeom prst="rect">
            <a:avLst/>
          </a:prstGeom>
          <a:noFill/>
        </p:spPr>
      </p:pic>
      <p:pic>
        <p:nvPicPr>
          <p:cNvPr id="3076" name="Picture 4" descr="H:\Игорые технологии\картинки\19448556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52736"/>
            <a:ext cx="2952328" cy="2716142"/>
          </a:xfrm>
          <a:prstGeom prst="rect">
            <a:avLst/>
          </a:prstGeom>
          <a:noFill/>
        </p:spPr>
      </p:pic>
      <p:pic>
        <p:nvPicPr>
          <p:cNvPr id="6" name="Picture 3" descr="H:\Игорые технологии\картинки\blog_100719-17-02-03304679.jpeg.pagespeed.ce.bjWDP5wch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17032"/>
            <a:ext cx="2980736" cy="2172211"/>
          </a:xfrm>
          <a:prstGeom prst="rect">
            <a:avLst/>
          </a:prstGeom>
          <a:noFill/>
        </p:spPr>
      </p:pic>
      <p:pic>
        <p:nvPicPr>
          <p:cNvPr id="8193" name="Picture 1" descr="G:\Игорые технологии\pxMNNWWlSLkmrOmocuT3a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3960440" cy="26425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211960" y="5805045"/>
            <a:ext cx="4932040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решение задачи предстает перед ребенком не в абстрактной форме ответа математической задачи, а в виде рисунка, узора или сооружения из кубиков, т.е. в виде видимых и осязаемых вещей.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340768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Математика </a:t>
            </a:r>
            <a:r>
              <a:rPr lang="ru-RU" dirty="0" smtClean="0"/>
              <a:t>– это мощный фактор интеллектуального развития ребенка, формирования его познавательных и творческих способностей. Известно и то, что от эффективности математического развития ребенка в дошкольном возрасте зависит успешность обучения в школе.</a:t>
            </a:r>
          </a:p>
          <a:p>
            <a:r>
              <a:rPr lang="ru-RU" dirty="0" smtClean="0"/>
              <a:t>Коллеги, что позволит увлечь ребенка математикой в дошкольном возрасте?  (игра)</a:t>
            </a:r>
          </a:p>
          <a:p>
            <a:r>
              <a:rPr lang="ru-RU" dirty="0" smtClean="0"/>
              <a:t>Верно, главная деятельность, которая расцветает в детские годы и сопровождает человека на протяжении всей его жизни – это игра.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365104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 зря Василий Александрович Сухомлинский сравнивает игру с искрой, которая разжигает огонек пытливости и любознательности. Именно игра с элементами обучения, интересная ребенку, поможет в развитии познавательных способностей дошкольника.</a:t>
            </a:r>
          </a:p>
          <a:p>
            <a:r>
              <a:rPr lang="ru-RU" dirty="0" smtClean="0"/>
              <a:t>Что же такое педагогическая технология, и игровая в частности???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Развивающие игры Б.П. и Л.А.Никитиных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05273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 применения развивающих творческих игр Никитиных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2051720" y="1484784"/>
          <a:ext cx="5256584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тем\IMG_20220124_160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236894" cy="2421197"/>
          </a:xfrm>
          <a:prstGeom prst="rect">
            <a:avLst/>
          </a:prstGeom>
          <a:noFill/>
        </p:spPr>
      </p:pic>
      <p:pic>
        <p:nvPicPr>
          <p:cNvPr id="1027" name="Picture 3" descr="C:\Users\User\Desktop\матем\IMG_20220124_161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888" y="620688"/>
            <a:ext cx="3465625" cy="2592288"/>
          </a:xfrm>
          <a:prstGeom prst="rect">
            <a:avLst/>
          </a:prstGeom>
          <a:noFill/>
        </p:spPr>
      </p:pic>
      <p:pic>
        <p:nvPicPr>
          <p:cNvPr id="1028" name="Picture 4" descr="C:\Users\User\Desktop\матем\20190325_175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31151" y="4014065"/>
            <a:ext cx="2952328" cy="2214246"/>
          </a:xfrm>
          <a:prstGeom prst="rect">
            <a:avLst/>
          </a:prstGeom>
          <a:noFill/>
        </p:spPr>
      </p:pic>
      <p:pic>
        <p:nvPicPr>
          <p:cNvPr id="1029" name="Picture 5" descr="C:\Users\User\Desktop\матем\IMG_20201218_102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221088"/>
            <a:ext cx="2808312" cy="2100617"/>
          </a:xfrm>
          <a:prstGeom prst="rect">
            <a:avLst/>
          </a:prstGeom>
          <a:noFill/>
        </p:spPr>
      </p:pic>
      <p:pic>
        <p:nvPicPr>
          <p:cNvPr id="1030" name="Picture 6" descr="C:\Users\User\Desktop\матем\IMG_20201218_1013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61048"/>
            <a:ext cx="2984289" cy="22322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08104" y="3212976"/>
            <a:ext cx="232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Палочки </a:t>
            </a:r>
            <a:r>
              <a:rPr lang="ru-RU" dirty="0" err="1" smtClean="0"/>
              <a:t>Кюинезера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23728" y="3429000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Блоки </a:t>
            </a:r>
            <a:r>
              <a:rPr lang="ru-RU" dirty="0" err="1" smtClean="0"/>
              <a:t>Дьенеша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87624" y="260648"/>
            <a:ext cx="187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Кубики </a:t>
            </a:r>
            <a:r>
              <a:rPr lang="ru-RU" dirty="0" err="1" smtClean="0"/>
              <a:t>Никитиа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17032"/>
            <a:ext cx="183530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/>
              <a:t>Развивающие игры  в.в. </a:t>
            </a:r>
            <a:r>
              <a:rPr lang="ru-RU" sz="2700" b="1" dirty="0" err="1" smtClean="0"/>
              <a:t>Воскобовича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1" descr="D:\ЗАГРУЗКИ\igrivoskobovi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6815752" cy="3310508"/>
          </a:xfrm>
          <a:prstGeom prst="rect">
            <a:avLst/>
          </a:prstGeom>
          <a:noFill/>
        </p:spPr>
      </p:pic>
      <p:pic>
        <p:nvPicPr>
          <p:cNvPr id="9" name="Picture 3" descr="D:\ЗАГРУЗКИ\slide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3744416" cy="2098854"/>
          </a:xfrm>
          <a:prstGeom prst="rect">
            <a:avLst/>
          </a:prstGeom>
          <a:noFill/>
        </p:spPr>
      </p:pic>
      <p:pic>
        <p:nvPicPr>
          <p:cNvPr id="43010" name="Picture 2" descr="D:\ЗАГРУЗКИ\0bcf23abb8c39c34e40da9224c87e0d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052737"/>
            <a:ext cx="3528392" cy="2071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Игра-конструктор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Геоконт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», «Квадрат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Воскобовича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»,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«кораблик плюх-плюх», «математические корзинки»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69" name="Picture 1" descr="D:\ЗАГРУЗКИ\igry_voskobovic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2232248" cy="217644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3068960"/>
            <a:ext cx="5760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Геоконт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вводит детей в мир геометрии,  развивает мелкую моторику рук, развивает психические процессы,  помогает изучить цвета, формы и величины.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ЗАГРУЗКИ\hello_html_m597c20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851666"/>
            <a:ext cx="2808312" cy="210623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9512" y="5877272"/>
            <a:ext cx="5400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«Квадрат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формирует у ребенка: абстрактное мышление,  навыки моделирования, умение ориентироваться в пространстве,  развивает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креативный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потенциал, усидчивость и познавательные процессы.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Picture 3" descr="D:\ЗАГРУЗКИ\1177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052736"/>
            <a:ext cx="3040427" cy="217694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652120" y="3140968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«Математические корзинки» закрепит счет, уяснит состав чисел, научится сравнивать цифры и выполнять математические действия.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33277"/>
            <a:ext cx="3168352" cy="194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508104" y="5661248"/>
            <a:ext cx="3635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«Кораблик плюх-плюх» знакомит с различными цветами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формирует математические навыки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прививает умения по сортировке предметов, учитывая их количество и цвет.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6" name="Picture 1" descr="D:\ЗАГРУЗКИ\hello_html_666d89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052737"/>
            <a:ext cx="2952328" cy="2059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Чудо конструкторы В.В. </a:t>
            </a:r>
            <a:r>
              <a:rPr lang="ru-RU" sz="2400" smtClean="0">
                <a:solidFill>
                  <a:schemeClr val="accent6">
                    <a:lumMod val="50000"/>
                  </a:schemeClr>
                </a:solidFill>
              </a:rPr>
              <a:t>Воскобовича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877272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4071942"/>
            <a:ext cx="185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«Чудо крестики»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071546"/>
            <a:ext cx="2143140" cy="302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D:\ЗАГРУЗКИ\img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80728"/>
            <a:ext cx="4103378" cy="3077534"/>
          </a:xfrm>
          <a:prstGeom prst="rect">
            <a:avLst/>
          </a:prstGeom>
          <a:noFill/>
        </p:spPr>
      </p:pic>
      <p:pic>
        <p:nvPicPr>
          <p:cNvPr id="18" name="Picture 2" descr="D:\ЗАГРУЗКИ\ch_k2_larch-500x500.jpg"/>
          <p:cNvPicPr>
            <a:picLocks noChangeAspect="1" noChangeArrowheads="1"/>
          </p:cNvPicPr>
          <p:nvPr/>
        </p:nvPicPr>
        <p:blipFill>
          <a:blip r:embed="rId4" cstate="print"/>
          <a:srcRect l="13752" t="2750" r="11984"/>
          <a:stretch>
            <a:fillRect/>
          </a:stretch>
        </p:blipFill>
        <p:spPr bwMode="auto">
          <a:xfrm>
            <a:off x="6786578" y="4286256"/>
            <a:ext cx="1857388" cy="2432287"/>
          </a:xfrm>
          <a:prstGeom prst="rect">
            <a:avLst/>
          </a:prstGeom>
          <a:noFill/>
        </p:spPr>
      </p:pic>
      <p:pic>
        <p:nvPicPr>
          <p:cNvPr id="19" name="Picture 4" descr="D:\ЗАГРУЗКИ\DXb94MNWkAAZS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86256"/>
            <a:ext cx="3238524" cy="242889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71472" y="4286256"/>
            <a:ext cx="2714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Ребенок  должен используя схемы собрать различные образцы фигур и предметов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5214949"/>
            <a:ext cx="2448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развивать воображение, фантазию и творческий потенциал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креативного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мышления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052736"/>
            <a:ext cx="734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Игры и совместная деятельность взрослых с детьми в детских садах, конечно, не обходятся без конструкторов. Конструктор </a:t>
            </a:r>
            <a:r>
              <a:rPr lang="ru-RU" b="1" dirty="0" err="1" smtClean="0">
                <a:latin typeface="Arial Black" pitchFamily="34" charset="0"/>
              </a:rPr>
              <a:t>LeGo</a:t>
            </a:r>
            <a:r>
              <a:rPr lang="ru-RU" b="1" dirty="0" smtClean="0">
                <a:latin typeface="Arial Black" pitchFamily="34" charset="0"/>
              </a:rPr>
              <a:t> является очень подходящим материалом для целей математического развития, будучи образным для ребенка, доступным для его тактильного восприятия, вмещающим в себя огромный мир математических задач.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8864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«Развитие элементарных математических представлений с помощью </a:t>
            </a:r>
            <a:r>
              <a:rPr lang="ru-RU" b="1" dirty="0" err="1" smtClean="0">
                <a:solidFill>
                  <a:srgbClr val="002060"/>
                </a:solidFill>
              </a:rPr>
              <a:t>Лего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конструктора»</a:t>
            </a:r>
            <a:endParaRPr lang="ru-RU" dirty="0"/>
          </a:p>
        </p:txBody>
      </p:sp>
      <p:pic>
        <p:nvPicPr>
          <p:cNvPr id="6" name="Picture 2" descr="C:\Users\User\Desktop\Lego-Bricks-PNG-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3284984"/>
            <a:ext cx="5004048" cy="308303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5976" y="328498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Lego</a:t>
            </a:r>
            <a:r>
              <a:rPr lang="ru-RU" b="1" dirty="0" smtClean="0"/>
              <a:t> – конструктор помогает детям дошкольного возраста в игровой форме  освоить  элементарные математические представления,</a:t>
            </a:r>
          </a:p>
          <a:p>
            <a:r>
              <a:rPr lang="ru-RU" b="1" dirty="0" smtClean="0"/>
              <a:t>дети с большим интересом занимаются, лучше запоминают увиденное и услышанное.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429000"/>
            <a:ext cx="3240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«Числовая лесенка»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P16-05-17_07.30[01]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0" y="3933056"/>
            <a:ext cx="3168352" cy="2715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4" name="Picture 2" descr="C:\Users\User\Desktop\фото\лего\20191028_095145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8640"/>
            <a:ext cx="2845331" cy="3789040"/>
          </a:xfrm>
          <a:prstGeom prst="rect">
            <a:avLst/>
          </a:prstGeom>
          <a:noFill/>
        </p:spPr>
      </p:pic>
      <p:pic>
        <p:nvPicPr>
          <p:cNvPr id="18436" name="Picture 4" descr="IMG_67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933056"/>
            <a:ext cx="3672028" cy="259386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5" y="1052736"/>
            <a:ext cx="4817436" cy="214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79512" y="188641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Числовой ряд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выстраиваем по схеме, затем по памяти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83977"/>
            <a:ext cx="4517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«Повтори узор»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3284984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7322" y="33967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P16-05-17_07.5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71600" y="1700808"/>
            <a:ext cx="2544283" cy="1908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8" name="Picture 2" descr="C:\Users\User\Desktop\фото\лего\20191028_095056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6305" y="188641"/>
            <a:ext cx="1713234" cy="3312368"/>
          </a:xfrm>
          <a:prstGeom prst="rect">
            <a:avLst/>
          </a:prstGeom>
          <a:noFill/>
        </p:spPr>
      </p:pic>
      <p:pic>
        <p:nvPicPr>
          <p:cNvPr id="19459" name="Picture 3" descr="C:\Users\User\Desktop\фото\9ГР.СТАРШ\математика\20191021_160039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2016224" cy="323291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59632" y="3789041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Симметрия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C:\Users\User\Desktop\фото\9ГР.СТАРШ\математика\20191021_160032 - копия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789040"/>
            <a:ext cx="2319487" cy="2808312"/>
          </a:xfrm>
          <a:prstGeom prst="rect">
            <a:avLst/>
          </a:prstGeom>
          <a:noFill/>
        </p:spPr>
      </p:pic>
      <p:pic>
        <p:nvPicPr>
          <p:cNvPr id="19461" name="Picture 5" descr="C:\Users\User\Desktop\фото\лего\20191028_095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717032"/>
            <a:ext cx="2058284" cy="2880510"/>
          </a:xfrm>
          <a:prstGeom prst="rect">
            <a:avLst/>
          </a:prstGeom>
          <a:noFill/>
        </p:spPr>
      </p:pic>
      <p:pic>
        <p:nvPicPr>
          <p:cNvPr id="19463" name="Picture 7" descr="http://school-baby.ru/images/matematika/matem_lego/Simmetr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013176"/>
            <a:ext cx="3106316" cy="13046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27584" y="47667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Логическое мышление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то\9ГР.СТАРШ\математика\20191107_095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212976"/>
            <a:ext cx="2664296" cy="2784325"/>
          </a:xfrm>
          <a:prstGeom prst="rect">
            <a:avLst/>
          </a:prstGeom>
          <a:noFill/>
        </p:spPr>
      </p:pic>
      <p:pic>
        <p:nvPicPr>
          <p:cNvPr id="2052" name="Picture 4" descr="C:\Users\User\Desktop\фото\9ГР.СТАРШ\математика\20191106_183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2656"/>
            <a:ext cx="3312369" cy="2745208"/>
          </a:xfrm>
          <a:prstGeom prst="rect">
            <a:avLst/>
          </a:prstGeom>
          <a:noFill/>
        </p:spPr>
      </p:pic>
      <p:pic>
        <p:nvPicPr>
          <p:cNvPr id="2053" name="Picture 5" descr="C:\Users\User\Desktop\фото\9ГР.СТАРШ\математика\20191106_183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492896"/>
            <a:ext cx="2448272" cy="40364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75656" y="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«Таблицы»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User\Desktop\фото\лего\20191028_095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4664"/>
            <a:ext cx="2448272" cy="3698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фото\лего\20191028_101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5304670" cy="2324090"/>
          </a:xfrm>
          <a:prstGeom prst="rect">
            <a:avLst/>
          </a:prstGeom>
          <a:noFill/>
        </p:spPr>
      </p:pic>
      <p:pic>
        <p:nvPicPr>
          <p:cNvPr id="6146" name="Picture 2" descr="C:\Users\User\Desktop\лего картинки\bc46542357aebb85a7f2c5bfb6569cd6--kids-math-kindergarten-ma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564904"/>
            <a:ext cx="2771800" cy="29504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260648"/>
            <a:ext cx="379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«Больше, меньше, равно»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User\Desktop\лего картинки\6a4e0b06f691f7d65cf1d2e8ff73b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356992"/>
            <a:ext cx="2938362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Игровая технология</a:t>
            </a:r>
            <a:r>
              <a:rPr lang="ru-RU" dirty="0" smtClean="0"/>
              <a:t> – это организация педагогического процесса в форме различных педагогических игр.</a:t>
            </a:r>
          </a:p>
          <a:p>
            <a:r>
              <a:rPr lang="ru-RU" dirty="0" smtClean="0"/>
              <a:t>Игровые технологии – это игровые формы взаимодействия педагога и детей через реализацию определенного сюжета  (игры, сказки, спектакля) Другими словами, понятие  «игровые технологии»  включает достаточно большую группу методов и приемов организации педагогического процесса в форме различных педагогических игр.</a:t>
            </a:r>
          </a:p>
          <a:p>
            <a:endParaRPr lang="ru-RU" b="1" dirty="0" smtClean="0"/>
          </a:p>
          <a:p>
            <a:r>
              <a:rPr lang="ru-RU" b="1" dirty="0" smtClean="0"/>
              <a:t>Применение игровых технологий на занятиях в ДОУ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делает ребёнка более активным;</a:t>
            </a:r>
          </a:p>
          <a:p>
            <a:r>
              <a:rPr lang="ru-RU" dirty="0" smtClean="0"/>
              <a:t>- повышает познавательный интерес;</a:t>
            </a:r>
          </a:p>
          <a:p>
            <a:r>
              <a:rPr lang="ru-RU" dirty="0" smtClean="0"/>
              <a:t>- развивает память, мышление и внимание;</a:t>
            </a:r>
          </a:p>
          <a:p>
            <a:r>
              <a:rPr lang="ru-RU" dirty="0" smtClean="0"/>
              <a:t>- способствует развитию творческих способностей, выработке речевых умений и навыков.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25144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Основная цель игровых технологий математического развития</a:t>
            </a:r>
            <a:r>
              <a:rPr lang="ru-RU" dirty="0" smtClean="0"/>
              <a:t> - формирование представлении, способов действии, развитие мыслительных операции.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лего картинки\lego-play-w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002816" cy="2996952"/>
          </a:xfrm>
          <a:prstGeom prst="rect">
            <a:avLst/>
          </a:prstGeom>
          <a:noFill/>
        </p:spPr>
      </p:pic>
      <p:pic>
        <p:nvPicPr>
          <p:cNvPr id="7171" name="Picture 3" descr="C:\Users\User\Desktop\лего картинки\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124744"/>
            <a:ext cx="2673871" cy="4797447"/>
          </a:xfrm>
          <a:prstGeom prst="rect">
            <a:avLst/>
          </a:prstGeom>
          <a:noFill/>
        </p:spPr>
      </p:pic>
      <p:pic>
        <p:nvPicPr>
          <p:cNvPr id="6146" name="Picture 2" descr="C:\Users\User\Desktop\фото\лего\20191112_135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276872"/>
            <a:ext cx="2592288" cy="3456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51920" y="98072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Состав числа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User\Desktop\hello_html_m7fcec3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33056"/>
            <a:ext cx="3433017" cy="257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«Столько же,  больше, меньше»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 descr="C:\Users\User\Desktop\фото\лего\20191028_100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980728"/>
            <a:ext cx="2730206" cy="28803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36096" y="33265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низкий»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лего картинки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124744"/>
            <a:ext cx="2448272" cy="2838955"/>
          </a:xfrm>
          <a:prstGeom prst="rect">
            <a:avLst/>
          </a:prstGeom>
          <a:noFill/>
        </p:spPr>
      </p:pic>
      <p:pic>
        <p:nvPicPr>
          <p:cNvPr id="9" name="Picture 3" descr="C:\Users\User\Desktop\фото\9ГР.СТАРШ\математика\20191107_101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005064"/>
            <a:ext cx="2455212" cy="2395397"/>
          </a:xfrm>
          <a:prstGeom prst="rect">
            <a:avLst/>
          </a:prstGeom>
          <a:noFill/>
        </p:spPr>
      </p:pic>
      <p:pic>
        <p:nvPicPr>
          <p:cNvPr id="10" name="Picture 2" descr="C:\Users\User\Desktop\фото\лего\20191028_095248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752"/>
            <a:ext cx="1901524" cy="374441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95536" y="76470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«Город будущего»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5301208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Выстраиваем башенки в соответствии  цифры и цвета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фото\лего\20191107_102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081023"/>
            <a:ext cx="2592288" cy="2450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5251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Решение  примеров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фото\9ГР.СТАРШ\математика\20191107_100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836712"/>
            <a:ext cx="2440005" cy="2736304"/>
          </a:xfrm>
          <a:prstGeom prst="rect">
            <a:avLst/>
          </a:prstGeom>
          <a:noFill/>
        </p:spPr>
      </p:pic>
      <p:pic>
        <p:nvPicPr>
          <p:cNvPr id="5123" name="Picture 3" descr="C:\Users\User\Desktop\фото\лего\20191028_095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8640"/>
            <a:ext cx="2664296" cy="3552394"/>
          </a:xfrm>
          <a:prstGeom prst="rect">
            <a:avLst/>
          </a:prstGeom>
          <a:noFill/>
        </p:spPr>
      </p:pic>
      <p:pic>
        <p:nvPicPr>
          <p:cNvPr id="5125" name="Picture 5" descr="C:\Users\User\Desktop\лего картинки\34d4ebf6a02226e500cc743c8e68cc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2880395" cy="2524791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789040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Новая папка\20200110_1024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47290"/>
            <a:ext cx="2232248" cy="3029747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20200110_1019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761719"/>
            <a:ext cx="2520280" cy="2767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то\лего\20191112_134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692696"/>
            <a:ext cx="2997872" cy="27006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96136" y="188641"/>
            <a:ext cx="2952328" cy="461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«Широкий, узкий»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479498" cy="281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1560" y="188640"/>
            <a:ext cx="3815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«Длинный короткий»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552714"/>
            <a:ext cx="5040560" cy="330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9513" y="4509120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Измеряем разные предметы, строя башенки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91511organiz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246059" cy="29523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188640"/>
            <a:ext cx="3845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«Дроби»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789" y="3140968"/>
            <a:ext cx="4472211" cy="33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ДИДАКТИЧЕСКИЕ ИГРЫ ПО ФОРМИРОВАНИЮ МАТЕМАТИЧЕСКИХ ПРЕДСТАВЛЕНИЙ</a:t>
            </a:r>
            <a:endParaRPr lang="ru-RU" sz="2400" dirty="0"/>
          </a:p>
        </p:txBody>
      </p:sp>
      <p:pic>
        <p:nvPicPr>
          <p:cNvPr id="2050" name="Picture 2" descr="G:\Игорые технологии\im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7" y="1340768"/>
            <a:ext cx="6820263" cy="5115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атем\20190918_082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5557125" cy="4167844"/>
          </a:xfrm>
          <a:prstGeom prst="rect">
            <a:avLst/>
          </a:prstGeom>
          <a:noFill/>
        </p:spPr>
      </p:pic>
      <p:pic>
        <p:nvPicPr>
          <p:cNvPr id="2051" name="Picture 3" descr="C:\Users\User\Desktop\матем\IMG_20221007_102042.jpg"/>
          <p:cNvPicPr>
            <a:picLocks noChangeAspect="1" noChangeArrowheads="1"/>
          </p:cNvPicPr>
          <p:nvPr/>
        </p:nvPicPr>
        <p:blipFill>
          <a:blip r:embed="rId3" cstate="print"/>
          <a:srcRect t="34896" r="-8734"/>
          <a:stretch>
            <a:fillRect/>
          </a:stretch>
        </p:blipFill>
        <p:spPr bwMode="auto">
          <a:xfrm>
            <a:off x="5148064" y="2852936"/>
            <a:ext cx="4228011" cy="3384376"/>
          </a:xfrm>
          <a:prstGeom prst="rect">
            <a:avLst/>
          </a:prstGeom>
          <a:noFill/>
        </p:spPr>
      </p:pic>
      <p:pic>
        <p:nvPicPr>
          <p:cNvPr id="3074" name="Picture 2" descr="C:\Users\User\Desktop\матем\20190918_082933.jpg"/>
          <p:cNvPicPr>
            <a:picLocks noChangeAspect="1" noChangeArrowheads="1"/>
          </p:cNvPicPr>
          <p:nvPr/>
        </p:nvPicPr>
        <p:blipFill>
          <a:blip r:embed="rId4" cstate="print"/>
          <a:srcRect t="9560" r="2944" b="52128"/>
          <a:stretch>
            <a:fillRect/>
          </a:stretch>
        </p:blipFill>
        <p:spPr bwMode="auto">
          <a:xfrm>
            <a:off x="323528" y="4581128"/>
            <a:ext cx="3888432" cy="20465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188640"/>
            <a:ext cx="438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Дидактические игры в нашей группе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атем\IMG_20211101_101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2984289" cy="2232248"/>
          </a:xfrm>
          <a:prstGeom prst="rect">
            <a:avLst/>
          </a:prstGeom>
          <a:noFill/>
        </p:spPr>
      </p:pic>
      <p:pic>
        <p:nvPicPr>
          <p:cNvPr id="2051" name="Picture 3" descr="C:\Users\User\Desktop\матем\IMG_20211101_101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692696"/>
            <a:ext cx="3273091" cy="2448272"/>
          </a:xfrm>
          <a:prstGeom prst="rect">
            <a:avLst/>
          </a:prstGeom>
          <a:noFill/>
        </p:spPr>
      </p:pic>
      <p:pic>
        <p:nvPicPr>
          <p:cNvPr id="2052" name="Picture 4" descr="C:\Users\User\Desktop\матем\20180412_164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48680"/>
            <a:ext cx="2123728" cy="2635890"/>
          </a:xfrm>
          <a:prstGeom prst="rect">
            <a:avLst/>
          </a:prstGeom>
          <a:noFill/>
        </p:spPr>
      </p:pic>
      <p:pic>
        <p:nvPicPr>
          <p:cNvPr id="2053" name="Picture 5" descr="C:\Users\User\Desktop\матем\20191122_163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636912"/>
            <a:ext cx="2519990" cy="1890072"/>
          </a:xfrm>
          <a:prstGeom prst="rect">
            <a:avLst/>
          </a:prstGeom>
          <a:noFill/>
        </p:spPr>
      </p:pic>
      <p:pic>
        <p:nvPicPr>
          <p:cNvPr id="2054" name="Picture 6" descr="C:\Users\User\Desktop\матем\20180412_1648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390202" y="3771038"/>
            <a:ext cx="2736304" cy="2052228"/>
          </a:xfrm>
          <a:prstGeom prst="rect">
            <a:avLst/>
          </a:prstGeom>
          <a:noFill/>
        </p:spPr>
      </p:pic>
      <p:pic>
        <p:nvPicPr>
          <p:cNvPr id="2055" name="Picture 7" descr="C:\Users\User\Desktop\матем\20180412_1641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184207" y="3528761"/>
            <a:ext cx="3102345" cy="2326759"/>
          </a:xfrm>
          <a:prstGeom prst="rect">
            <a:avLst/>
          </a:prstGeom>
          <a:noFill/>
        </p:spPr>
      </p:pic>
      <p:pic>
        <p:nvPicPr>
          <p:cNvPr id="2056" name="Picture 8" descr="C:\Users\User\Desktop\матем\20180412_1641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15493" y="4961171"/>
            <a:ext cx="1888211" cy="1416158"/>
          </a:xfrm>
          <a:prstGeom prst="rect">
            <a:avLst/>
          </a:prstGeom>
          <a:noFill/>
        </p:spPr>
      </p:pic>
      <p:pic>
        <p:nvPicPr>
          <p:cNvPr id="2057" name="Picture 9" descr="C:\Users\User\Desktop\фото\9 гру\IMG_20230209_102501.jpg"/>
          <p:cNvPicPr>
            <a:picLocks noChangeAspect="1" noChangeArrowheads="1"/>
          </p:cNvPicPr>
          <p:nvPr/>
        </p:nvPicPr>
        <p:blipFill>
          <a:blip r:embed="rId9" cstate="print"/>
          <a:srcRect t="26277" r="465" b="12686"/>
          <a:stretch>
            <a:fillRect/>
          </a:stretch>
        </p:blipFill>
        <p:spPr bwMode="auto">
          <a:xfrm>
            <a:off x="1835696" y="4365104"/>
            <a:ext cx="2810750" cy="230425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31640" y="188640"/>
            <a:ext cx="2554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Дидактические игры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Заключение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Ведущим видом деятельности в дошкольном возрасте является игра. Поэтому применение игровых технологий при формировании элементарных представлений в настоящее время становится актуально.  Технология развивающих игр основана на построении, моделировании творческого процесса, создании микроклимата интенсифицирующего развитие творческой стороны интеллекта ребенка. Данный процесс и осуществляется в ходе  применения развивающих игр. </a:t>
            </a:r>
          </a:p>
          <a:p>
            <a:pPr algn="ctr">
              <a:buNone/>
            </a:pPr>
            <a:r>
              <a:rPr lang="ru-RU" sz="2400" dirty="0" smtClean="0"/>
              <a:t>Список информационных сайтов</a:t>
            </a:r>
            <a:r>
              <a:rPr lang="en-US" sz="2400" dirty="0" smtClean="0"/>
              <a:t>:</a:t>
            </a:r>
          </a:p>
          <a:p>
            <a:pPr algn="ctr">
              <a:buNone/>
            </a:pPr>
            <a:r>
              <a:rPr lang="ru-RU" sz="1400" u="sng" dirty="0" smtClean="0">
                <a:hlinkClick r:id="rId2"/>
              </a:rPr>
              <a:t>https://nsportal.ru/detskiy-sad/matematika/2015/07/16/kartoteka-igr-i-uprazhneniy-s-palochkami-dzh-kyuizenera</a:t>
            </a:r>
            <a:endParaRPr lang="en-US" sz="1400" u="sng" dirty="0" smtClean="0"/>
          </a:p>
          <a:p>
            <a:pPr algn="ctr">
              <a:buNone/>
            </a:pPr>
            <a:endParaRPr lang="ru-RU" sz="1400" dirty="0" smtClean="0"/>
          </a:p>
          <a:p>
            <a:pPr>
              <a:buNone/>
            </a:pPr>
            <a:r>
              <a:rPr lang="en-US" sz="1500" u="sng" dirty="0" smtClean="0">
                <a:hlinkClick r:id="rId3"/>
              </a:rPr>
              <a:t>      </a:t>
            </a:r>
            <a:r>
              <a:rPr lang="ru-RU" sz="1500" u="sng" dirty="0" smtClean="0">
                <a:hlinkClick r:id="rId3"/>
              </a:rPr>
              <a:t>https://nsportal.ru/detskiy-sad/raznoe/2016/09/11/razvivayushchie-igry-voskobovicha</a:t>
            </a:r>
            <a:endParaRPr lang="ru-RU" sz="1500" dirty="0" smtClean="0"/>
          </a:p>
          <a:p>
            <a:pPr>
              <a:buNone/>
            </a:pPr>
            <a:r>
              <a:rPr lang="ru-RU" sz="1500" dirty="0" smtClean="0"/>
              <a:t> </a:t>
            </a:r>
          </a:p>
          <a:p>
            <a:pPr algn="ctr">
              <a:buNone/>
            </a:pPr>
            <a:r>
              <a:rPr lang="en-US" sz="1500" dirty="0" smtClean="0"/>
              <a:t>https://infourok.ru/kursy/search#course-list</a:t>
            </a:r>
            <a:endParaRPr lang="ru-RU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ЗАГРУЗКИ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71600" y="1340768"/>
            <a:ext cx="81084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Вариативность Игровых технологий по формированию математических представлений у дошкольников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577" name="Picture 1" descr="D:\ЗАГРУЗКИ\606741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2643506" cy="17281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2924944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и упражнения</a:t>
            </a:r>
            <a:endParaRPr lang="ru-RU" dirty="0"/>
          </a:p>
        </p:txBody>
      </p:sp>
      <p:pic>
        <p:nvPicPr>
          <p:cNvPr id="24578" name="Picture 2" descr="D:\ЗАГРУЗКИ\m265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28056"/>
            <a:ext cx="2088232" cy="15862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47864" y="2780928"/>
            <a:ext cx="1985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Счетные палочки</a:t>
            </a:r>
            <a:endParaRPr lang="ru-RU" dirty="0"/>
          </a:p>
        </p:txBody>
      </p:sp>
      <p:pic>
        <p:nvPicPr>
          <p:cNvPr id="24579" name="Picture 3" descr="D:\ЗАГРУЗКИ\575418_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96752"/>
            <a:ext cx="2340689" cy="16561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24128" y="278092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и головоломки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429000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Сюжетно-ролевые с математическим содержанием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ценники, монеты для игры «МАГАЗИН»,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мерки для строителей «СТРОИТЕЛЬ»,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Цифры и буквы для игры «ШКОЛА»,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4581" name="Picture 5" descr="D:\ЗАГРУЗКИ\magazin_skupki_monet_i_kupy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068960"/>
            <a:ext cx="2457271" cy="1748758"/>
          </a:xfrm>
          <a:prstGeom prst="rect">
            <a:avLst/>
          </a:prstGeom>
          <a:noFill/>
        </p:spPr>
      </p:pic>
      <p:pic>
        <p:nvPicPr>
          <p:cNvPr id="24582" name="Picture 6" descr="D:\ЗАГРУЗКИ\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068960"/>
            <a:ext cx="1865784" cy="1865784"/>
          </a:xfrm>
          <a:prstGeom prst="rect">
            <a:avLst/>
          </a:prstGeom>
          <a:noFill/>
        </p:spPr>
      </p:pic>
      <p:pic>
        <p:nvPicPr>
          <p:cNvPr id="24583" name="Picture 7" descr="D:\ЗАГРУЗКИ\55a68d4ea331587d444de265fd654f91-800x800.jpeg"/>
          <p:cNvPicPr>
            <a:picLocks noChangeAspect="1" noChangeArrowheads="1"/>
          </p:cNvPicPr>
          <p:nvPr/>
        </p:nvPicPr>
        <p:blipFill>
          <a:blip r:embed="rId7" cstate="print"/>
          <a:srcRect l="7692" t="7692" r="7692" b="11538"/>
          <a:stretch>
            <a:fillRect/>
          </a:stretch>
        </p:blipFill>
        <p:spPr bwMode="auto">
          <a:xfrm>
            <a:off x="7092280" y="4725144"/>
            <a:ext cx="1800200" cy="171837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1520" y="5445224"/>
            <a:ext cx="4325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продукты для пиццы               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«ПОВАР».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матем\IMG_20220607_090323.jpg"/>
          <p:cNvPicPr>
            <a:picLocks noChangeAspect="1" noChangeArrowheads="1"/>
          </p:cNvPicPr>
          <p:nvPr/>
        </p:nvPicPr>
        <p:blipFill>
          <a:blip r:embed="rId8" cstate="print"/>
          <a:srcRect l="12090" t="9698" r="8113"/>
          <a:stretch>
            <a:fillRect/>
          </a:stretch>
        </p:blipFill>
        <p:spPr bwMode="auto">
          <a:xfrm>
            <a:off x="4499992" y="4653136"/>
            <a:ext cx="2376264" cy="2011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Вариативность Игровых технологий по формированию математических представлений у дошкольников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356992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с блоками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3356992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Игры с палочками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Кюизенера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60232" y="3356992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16530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Кубики Никитиных                     Дидактические и настольно-печатные игры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6082" name="Picture 2" descr="H:\Игорые технологии\картинки иговые технологии\5a3ac2ea65bcf1153b7d0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2448272" cy="1836204"/>
          </a:xfrm>
          <a:prstGeom prst="rect">
            <a:avLst/>
          </a:prstGeom>
          <a:noFill/>
        </p:spPr>
      </p:pic>
      <p:pic>
        <p:nvPicPr>
          <p:cNvPr id="46083" name="Picture 3" descr="D:\ЗАГРУЗКИ\img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340768"/>
            <a:ext cx="2448272" cy="1836204"/>
          </a:xfrm>
          <a:prstGeom prst="rect">
            <a:avLst/>
          </a:prstGeom>
          <a:noFill/>
        </p:spPr>
      </p:pic>
      <p:pic>
        <p:nvPicPr>
          <p:cNvPr id="46084" name="Picture 4" descr="D:\ЗАГРУЗКИ\27ec556895a0b0805f778ffc56d42b02-300x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268760"/>
            <a:ext cx="3151597" cy="1872208"/>
          </a:xfrm>
          <a:prstGeom prst="rect">
            <a:avLst/>
          </a:prstGeom>
          <a:noFill/>
        </p:spPr>
      </p:pic>
      <p:pic>
        <p:nvPicPr>
          <p:cNvPr id="46085" name="Picture 5" descr="D:\ЗАГРУЗКИ\22473a0e276eafa08f065370ab0debc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2659750" cy="1909564"/>
          </a:xfrm>
          <a:prstGeom prst="rect">
            <a:avLst/>
          </a:prstGeom>
          <a:noFill/>
        </p:spPr>
      </p:pic>
      <p:pic>
        <p:nvPicPr>
          <p:cNvPr id="46086" name="Picture 6" descr="D:\ЗАГРУЗКИ\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365104"/>
            <a:ext cx="1738164" cy="1738164"/>
          </a:xfrm>
          <a:prstGeom prst="rect">
            <a:avLst/>
          </a:prstGeom>
          <a:noFill/>
        </p:spPr>
      </p:pic>
      <p:pic>
        <p:nvPicPr>
          <p:cNvPr id="46087" name="Picture 7" descr="D:\ЗАГРУЗКИ\hello_html_528f4da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005064"/>
            <a:ext cx="2067369" cy="1728192"/>
          </a:xfrm>
          <a:prstGeom prst="rect">
            <a:avLst/>
          </a:prstGeom>
          <a:noFill/>
        </p:spPr>
      </p:pic>
      <p:pic>
        <p:nvPicPr>
          <p:cNvPr id="46088" name="Picture 8" descr="D:\ЗАГРУЗКИ\7788764717af003a6b9218080c2ebc1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4509120"/>
            <a:ext cx="2213421" cy="1642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sz="2400" dirty="0"/>
          </a:p>
        </p:txBody>
      </p:sp>
      <p:pic>
        <p:nvPicPr>
          <p:cNvPr id="1026" name="Picture 2" descr="D:\ЗАГРУЗКИ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5822737" cy="4608512"/>
          </a:xfrm>
          <a:prstGeom prst="rect">
            <a:avLst/>
          </a:prstGeom>
          <a:noFill/>
        </p:spPr>
      </p:pic>
      <p:pic>
        <p:nvPicPr>
          <p:cNvPr id="1028" name="Picture 4" descr="H:\Игорые технологии\картинки иговые технологии\5a3ac2ea65bcf1153b7d0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140968"/>
            <a:ext cx="3259495" cy="2903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Блоки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Дьенеша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H:\Игорые технологии\картинки иговые технологии\597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848872" cy="5301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Блоки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Дьенеша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для младшего возраста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3" descr="H:\Игорые технологии\картинки иговые технологии\bloki-denesha-mal-2-1-6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3096344" cy="3096344"/>
          </a:xfrm>
          <a:prstGeom prst="rect">
            <a:avLst/>
          </a:prstGeom>
          <a:noFill/>
        </p:spPr>
      </p:pic>
      <p:pic>
        <p:nvPicPr>
          <p:cNvPr id="7" name="Picture 6" descr="H:\Игорые технологии\картинки иговые технологии\de5731258e256a73cea520431d6ca927.jpg"/>
          <p:cNvPicPr>
            <a:picLocks noChangeAspect="1" noChangeArrowheads="1"/>
          </p:cNvPicPr>
          <p:nvPr/>
        </p:nvPicPr>
        <p:blipFill>
          <a:blip r:embed="rId3" cstate="print"/>
          <a:srcRect l="2703" t="13514" r="2703" b="13513"/>
          <a:stretch>
            <a:fillRect/>
          </a:stretch>
        </p:blipFill>
        <p:spPr bwMode="auto">
          <a:xfrm>
            <a:off x="539552" y="1268760"/>
            <a:ext cx="2520280" cy="19442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635896" y="5373216"/>
            <a:ext cx="4752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 ознакомление детей младшего дошкольного возраста с формой предметов и геометрическими фигурами</a:t>
            </a:r>
          </a:p>
        </p:txBody>
      </p:sp>
      <p:pic>
        <p:nvPicPr>
          <p:cNvPr id="5122" name="Picture 2" descr="D:\ЗАГРУЗКИ\logicheskie-bloki-denesha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340768"/>
            <a:ext cx="5040560" cy="3780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Блоки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Дьенеша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для среднего возраста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H:\Игорые технологии\картинки иговые технологии\hello_html_3bf5d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3600399" cy="2694569"/>
          </a:xfrm>
          <a:prstGeom prst="rect">
            <a:avLst/>
          </a:prstGeom>
          <a:noFill/>
        </p:spPr>
      </p:pic>
      <p:pic>
        <p:nvPicPr>
          <p:cNvPr id="9" name="Picture 4" descr="H:\Игорые технологии\картинки иговые технологии\m_1498292351594e207f2a6424.80379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052736"/>
            <a:ext cx="4068558" cy="2709723"/>
          </a:xfrm>
          <a:prstGeom prst="rect">
            <a:avLst/>
          </a:prstGeom>
          <a:noFill/>
        </p:spPr>
      </p:pic>
      <p:pic>
        <p:nvPicPr>
          <p:cNvPr id="2055" name="Picture 7" descr="D:\ЗАГРУЗКИ\49676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21088"/>
            <a:ext cx="2808312" cy="2103378"/>
          </a:xfrm>
          <a:prstGeom prst="rect">
            <a:avLst/>
          </a:prstGeom>
          <a:noFill/>
        </p:spPr>
      </p:pic>
      <p:pic>
        <p:nvPicPr>
          <p:cNvPr id="2056" name="Picture 8" descr="D:\ЗАГРУЗКИ\img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221088"/>
            <a:ext cx="2808312" cy="210623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623731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Развитие элементарных навыков алгоритмической культуры мышления, способности производить действия в уме.</a:t>
            </a:r>
          </a:p>
        </p:txBody>
      </p:sp>
      <p:pic>
        <p:nvPicPr>
          <p:cNvPr id="2057" name="Picture 9" descr="D:\ЗАГРУЗКИ\s1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221088"/>
            <a:ext cx="2808312" cy="21033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15616" y="3789040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Развитие у детей внимания, памяти, восприятия;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1574</TotalTime>
  <Words>883</Words>
  <Application>Microsoft Office PowerPoint</Application>
  <PresentationFormat>Экран (4:3)</PresentationFormat>
  <Paragraphs>149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Слайд 1</vt:lpstr>
      <vt:lpstr>Слайд 2</vt:lpstr>
      <vt:lpstr>Слайд 3</vt:lpstr>
      <vt:lpstr>Вариативность Игровых технологий по формированию математических представлений у дошкольников</vt:lpstr>
      <vt:lpstr>Вариативность Игровых технологий по формированию математических представлений у дошкольников</vt:lpstr>
      <vt:lpstr>Логические Блоки Дьенеша</vt:lpstr>
      <vt:lpstr>Блоки Дьенеша</vt:lpstr>
      <vt:lpstr>Блоки Дьенеша для младшего возраста</vt:lpstr>
      <vt:lpstr>Блоки Дьенеша для среднего возраста</vt:lpstr>
      <vt:lpstr>  Блоки Дьенеша для старшего возраста</vt:lpstr>
      <vt:lpstr> Игры с обручами в системе Дьенеша  </vt:lpstr>
      <vt:lpstr>Цветные Счетные палочки кюизенера </vt:lpstr>
      <vt:lpstr>Цветные Счетные палочки кюизенера </vt:lpstr>
      <vt:lpstr>Цветные Счетные палочки кюизенера </vt:lpstr>
      <vt:lpstr>Цветные Счетные палочки кюизенера </vt:lpstr>
      <vt:lpstr>Цветные Счетные палочки кюизенера </vt:lpstr>
      <vt:lpstr>Развивающие игры Б.П. И  л.а. НикитинЫХ </vt:lpstr>
      <vt:lpstr>Развивающие игры Б.П. и Л.А.Никитиных  </vt:lpstr>
      <vt:lpstr>Развивающие игры Б.П. и Л.А.Никитиных  </vt:lpstr>
      <vt:lpstr>Развивающие игры Б.П. и Л.А.Никитиных  </vt:lpstr>
      <vt:lpstr>Слайд 21</vt:lpstr>
      <vt:lpstr> Развивающие игры  в.в. Воскобовича    </vt:lpstr>
      <vt:lpstr>Игра-конструктор «Геоконт», «Квадрат Воскобовича», «кораблик плюх-плюх», «математические корзинки»  </vt:lpstr>
      <vt:lpstr>Чудо конструкторы В.В. Воскобовича</vt:lpstr>
      <vt:lpstr>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ДИДАКТИЧЕСКИЕ ИГРЫ ПО ФОРМИРОВАНИЮ МАТЕМАТИЧЕСКИХ ПРЕДСТАВЛЕНИЙ</vt:lpstr>
      <vt:lpstr>Слайд 36</vt:lpstr>
      <vt:lpstr>Слайд 37</vt:lpstr>
      <vt:lpstr>Заключение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User</cp:lastModifiedBy>
  <cp:revision>163</cp:revision>
  <dcterms:created xsi:type="dcterms:W3CDTF">2019-09-18T18:19:04Z</dcterms:created>
  <dcterms:modified xsi:type="dcterms:W3CDTF">2023-03-09T16:34:38Z</dcterms:modified>
</cp:coreProperties>
</file>