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568502-AD0F-4F3A-BC80-F9EAD740456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737257-3129-4B32-9510-1E599AF80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162056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по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«Знакомство с творчеством К.Д. Ушинского».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365104"/>
            <a:ext cx="5104656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воспитатели: Белоусова А.Д  Паньшина Н.Н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ушинский\IMG_20230320_105954.jpg"/>
          <p:cNvPicPr>
            <a:picLocks noChangeAspect="1" noChangeArrowheads="1"/>
          </p:cNvPicPr>
          <p:nvPr/>
        </p:nvPicPr>
        <p:blipFill>
          <a:blip r:embed="rId2" cstate="print"/>
          <a:srcRect t="20353" r="230"/>
          <a:stretch>
            <a:fillRect/>
          </a:stretch>
        </p:blipFill>
        <p:spPr bwMode="auto">
          <a:xfrm>
            <a:off x="323528" y="1556792"/>
            <a:ext cx="2833765" cy="3024336"/>
          </a:xfrm>
          <a:prstGeom prst="rect">
            <a:avLst/>
          </a:prstGeom>
          <a:noFill/>
        </p:spPr>
      </p:pic>
      <p:pic>
        <p:nvPicPr>
          <p:cNvPr id="4099" name="Picture 3" descr="C:\Users\User\Desktop\ушинский\IMG_20230320_105909.jpg"/>
          <p:cNvPicPr>
            <a:picLocks noChangeAspect="1" noChangeArrowheads="1"/>
          </p:cNvPicPr>
          <p:nvPr/>
        </p:nvPicPr>
        <p:blipFill>
          <a:blip r:embed="rId3" cstate="print"/>
          <a:srcRect t="24324" r="2443" b="18919"/>
          <a:stretch>
            <a:fillRect/>
          </a:stretch>
        </p:blipFill>
        <p:spPr bwMode="auto">
          <a:xfrm>
            <a:off x="3779912" y="1772816"/>
            <a:ext cx="3240360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3140968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8640"/>
          <a:ext cx="8568952" cy="1210437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0">
                <a:tc>
                  <a:txBody>
                    <a:bodyPr/>
                    <a:lstStyle/>
                    <a:p>
                      <a:pPr indent="3816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07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Воспитывать желание совершенствовать свои физические качества, целеустремленность, развивать ловкость, быстроту, выносливость.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Подвижные  игры: «Лиса в курятнике», «Мы веселые ребята», «Хитрая лиса», «Медведи».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Picture 7" descr="C:\Users\User\Desktop\ушинский\IMG_20230320_11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61048"/>
            <a:ext cx="1910516" cy="2554166"/>
          </a:xfrm>
          <a:prstGeom prst="rect">
            <a:avLst/>
          </a:prstGeom>
          <a:noFill/>
        </p:spPr>
      </p:pic>
      <p:pic>
        <p:nvPicPr>
          <p:cNvPr id="1032" name="Picture 8" descr="C:\Users\User\Desktop\ушинский\IMG_20230320_105911.jpg"/>
          <p:cNvPicPr>
            <a:picLocks noChangeAspect="1" noChangeArrowheads="1"/>
          </p:cNvPicPr>
          <p:nvPr/>
        </p:nvPicPr>
        <p:blipFill>
          <a:blip r:embed="rId5" cstate="print"/>
          <a:srcRect l="19612" t="25581"/>
          <a:stretch>
            <a:fillRect/>
          </a:stretch>
        </p:blipFill>
        <p:spPr bwMode="auto">
          <a:xfrm>
            <a:off x="1907704" y="4077071"/>
            <a:ext cx="2005855" cy="24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326485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Взаимодеиствие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родителями: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информационной и методической помощи родителям;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«Развиваем дар речи»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рисунков и изготовление поделок родителями и детьми по сказкам К.Д. Ушинского, оформление выставки работ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User\Desktop\ушинский\IMG_20230321_074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348880"/>
            <a:ext cx="1783206" cy="2383966"/>
          </a:xfrm>
          <a:prstGeom prst="rect">
            <a:avLst/>
          </a:prstGeom>
          <a:noFill/>
        </p:spPr>
      </p:pic>
      <p:pic>
        <p:nvPicPr>
          <p:cNvPr id="23555" name="Picture 3" descr="C:\Users\User\Desktop\ушинский\IMG_20230321_13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2880320" cy="3850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844824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Выставка рисунков и поделок по произведения К.Д Ушинского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Users\User\Desktop\ушинский\IMG_20230321_124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2185153" cy="1663796"/>
          </a:xfrm>
          <a:prstGeom prst="rect">
            <a:avLst/>
          </a:prstGeom>
          <a:noFill/>
        </p:spPr>
      </p:pic>
      <p:pic>
        <p:nvPicPr>
          <p:cNvPr id="23557" name="Picture 5" descr="C:\Users\User\Desktop\ушинский\IMG_20230321_124931.jpg"/>
          <p:cNvPicPr>
            <a:picLocks noChangeAspect="1" noChangeArrowheads="1"/>
          </p:cNvPicPr>
          <p:nvPr/>
        </p:nvPicPr>
        <p:blipFill>
          <a:blip r:embed="rId5" cstate="print"/>
          <a:srcRect l="3069" t="4103" r="771" b="7002"/>
          <a:stretch>
            <a:fillRect/>
          </a:stretch>
        </p:blipFill>
        <p:spPr bwMode="auto">
          <a:xfrm>
            <a:off x="179512" y="2348880"/>
            <a:ext cx="3957116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70080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Стенгазета «Мы в ответе за тех, кого приручили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229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принесли фото своих домашних питомцев, рассказали как зовут, как ухаживают и заботятся о своих младших друзьях.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764704"/>
            <a:ext cx="75608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Расширены знания детей, повышен уровень духовно-нравственного  воспитания воспитанников. Обогащена предметно-пространственная развивающая среды группы, улучшены взаимоотношения между взрослыми и детьми, детьми между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 знают портрет и произведения К.Д. Ушинского.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Проявляют эмоциональное отношение к произведениям К.Д. Ушинского, выражают свое отношение к конкретному поступку литературного персонажа.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Участвуют в беседе, высказывают свое мнение.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Связно, последовательно и выразительно пересказывают небольшие сказки, рассказы К.Д. Ушинского.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Бережно относятся к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Понимают, что надо заботиться о младших, помогать им, защищать тех, кто слабее.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Умеют решать спорные вопросы и улаживать конфликты в игре с помощью речи: убеждают, доказывают, объясняют.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0141"/>
            <a:ext cx="8352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«Знакомство с творчеством К.Д. Ушинского».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духовно-нравственного воспитания растущего поколения всегда была  актуальной. Духовно-нравственное воспитание – это формирование ценностного отношения к жизни, обеспечивающего устойчивое, гармоническое развитие человека, включающее в себя воспитание чувства долга, справедливости, ответственности и других качеств, способных придать высокий смысл делам и мыслям человека.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20486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произведения художественной литературы дети овладевают языком своего народа, знакомятся с родной природой, обычаями, укладом жизни, учатся преодолевать трудности.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Познание детьми народной культуры, русского народного творчества, народного фольклора, положительно влияет на эстетическое развитие детей, раскрывает творческие способности каждого ребёнка, формирует общую духовную культуру.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очень важно знакомить детей с жизнью и творчеством выдающихся личностей нашей страны. Творчество К. Д. Ушинского – замечательного педагога – близко и понятно детям, поскольку его яркие произведения открывают им огромный мир, который они познают.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- творческий.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краткосрочный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недели (20.02.2023. по 30.03.2023.)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 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воспитатели, дети, родители.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50768"/>
            <a:ext cx="88924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детей дошкольного возраста к национальной культуре,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русским народным традициям, направленным на  развитие  духовно-нравственной личности дошкольников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восприятие произведений К.Д. Ушинского.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детей с творчеством К.Д. Ушинского;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Продолжить работу по формированию у детей бережного отношения к природе;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Продолжить работу по развитию: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познавательной активности и интереса к детской художественной литературе через разные формы работы;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связной речи детей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активизации словарного запаса слов.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круг знаний об окружающем мире, углубить знания детей о животном мире через произведения К.Д. Ушинского.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эмоционально-образное восприятие произведений через художественное описание образов.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творческих способностей, памяти, речи, внимания.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нравственные основы личности дошкольника через восприятие произведений К.Д. Ушинского.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Воспитывать желание и умение работать в детском коллективе, договариваться, проявлять активность в самостоятельной творческой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Приобщить родителей к проблеме чтения.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совместное творчество родителей и детей;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родителей способность видеть в ребенке личность, уважать его мнение, обсуждать с ним предстоящую работу;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Заинтересовать родителей жизнью группы, вызвать желание участвовать в ней.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28343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детей к книге, творчеству К.Д. Ушинского.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духовно-нравственных понятий, бережного отношения к природе.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способностей, коммуникативных навыков, связной речи, пополнение словаря.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кругозора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Узнавание и называние прочитанных сказочных произведений, их автора, персонажей, морали.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интереса родителей к семейному чтению.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шинский\IMG_20230321_124126.jpg"/>
          <p:cNvPicPr>
            <a:picLocks noChangeAspect="1" noChangeArrowheads="1"/>
          </p:cNvPicPr>
          <p:nvPr/>
        </p:nvPicPr>
        <p:blipFill>
          <a:blip r:embed="rId2" cstate="print"/>
          <a:srcRect t="8874" r="-846"/>
          <a:stretch>
            <a:fillRect/>
          </a:stretch>
        </p:blipFill>
        <p:spPr bwMode="auto">
          <a:xfrm>
            <a:off x="5724128" y="2780928"/>
            <a:ext cx="3067187" cy="3705260"/>
          </a:xfrm>
          <a:prstGeom prst="rect">
            <a:avLst/>
          </a:prstGeom>
          <a:noFill/>
        </p:spPr>
      </p:pic>
      <p:pic>
        <p:nvPicPr>
          <p:cNvPr id="1027" name="Picture 3" descr="C:\Users\User\Desktop\ушинский\IMG_20230321_133311.jpg"/>
          <p:cNvPicPr>
            <a:picLocks noChangeAspect="1" noChangeArrowheads="1"/>
          </p:cNvPicPr>
          <p:nvPr/>
        </p:nvPicPr>
        <p:blipFill>
          <a:blip r:embed="rId3" cstate="print"/>
          <a:srcRect t="32782" r="816"/>
          <a:stretch>
            <a:fillRect/>
          </a:stretch>
        </p:blipFill>
        <p:spPr bwMode="auto">
          <a:xfrm>
            <a:off x="323528" y="3573016"/>
            <a:ext cx="5070152" cy="271421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528" y="692696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подготовительный,  1-я неделя.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устойчивого интереса к тематике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 портрета К.Д. Ушинского в уголке.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дидактических материалов.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художественной литературы по произведениям К.Д. Ушинского в уголке.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наглядно-дидактических пособий, демонстрационного материала для занятий, викторин; материала для ручного труда.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мир вокруг нас\IMG_20220318_142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6672"/>
            <a:ext cx="2664296" cy="199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630941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связную речь, выразительность речи; обогащать словарный запас, путём введения новых слов; закреплять умения рассказывать о своих любимых сказках (рассказах); уточнять и закреплять правильное произношение звуков; инсценировать любимые фрагменты произведений; загадывать загадки по произведениям К.Д. Ушинского; воспитывать интерес к художественной литературе.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199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жизнью и творчеством К.Д. Ушинского.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ушинский\IMG_20230314_17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068960"/>
            <a:ext cx="2562852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разными представителями животного мира при помощи произведений К.Д. Ушинского.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ушинский\IMG_20230321_134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3384376" cy="253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9664" y="2636912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7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7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 рассматривание книг, иллюстраций по сказкам К.Д. Ушинского.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ушинский\IMG_20230314_170917.jpg"/>
          <p:cNvPicPr>
            <a:picLocks noChangeAspect="1" noChangeArrowheads="1"/>
          </p:cNvPicPr>
          <p:nvPr/>
        </p:nvPicPr>
        <p:blipFill>
          <a:blip r:embed="rId2" cstate="print"/>
          <a:srcRect t="12309" r="-2029" b="8911"/>
          <a:stretch>
            <a:fillRect/>
          </a:stretch>
        </p:blipFill>
        <p:spPr bwMode="auto">
          <a:xfrm>
            <a:off x="6588224" y="332656"/>
            <a:ext cx="2267744" cy="2340897"/>
          </a:xfrm>
          <a:prstGeom prst="rect">
            <a:avLst/>
          </a:prstGeom>
          <a:noFill/>
        </p:spPr>
      </p:pic>
      <p:pic>
        <p:nvPicPr>
          <p:cNvPr id="19460" name="Picture 4" descr="C:\Users\User\Desktop\ушинский\IMG_20230315_153235.jpg"/>
          <p:cNvPicPr>
            <a:picLocks noChangeAspect="1" noChangeArrowheads="1"/>
          </p:cNvPicPr>
          <p:nvPr/>
        </p:nvPicPr>
        <p:blipFill>
          <a:blip r:embed="rId3" cstate="print"/>
          <a:srcRect t="20000" r="10240"/>
          <a:stretch>
            <a:fillRect/>
          </a:stretch>
        </p:blipFill>
        <p:spPr bwMode="auto">
          <a:xfrm>
            <a:off x="251520" y="764704"/>
            <a:ext cx="3384376" cy="2256251"/>
          </a:xfrm>
          <a:prstGeom prst="rect">
            <a:avLst/>
          </a:prstGeom>
          <a:noFill/>
        </p:spPr>
      </p:pic>
      <p:pic>
        <p:nvPicPr>
          <p:cNvPr id="19461" name="Picture 5" descr="C:\Users\User\Desktop\ушинский\IMG_20230315_154639.jpg"/>
          <p:cNvPicPr>
            <a:picLocks noChangeAspect="1" noChangeArrowheads="1"/>
          </p:cNvPicPr>
          <p:nvPr/>
        </p:nvPicPr>
        <p:blipFill>
          <a:blip r:embed="rId4" cstate="print"/>
          <a:srcRect r="-1282" b="20771"/>
          <a:stretch>
            <a:fillRect/>
          </a:stretch>
        </p:blipFill>
        <p:spPr bwMode="auto">
          <a:xfrm>
            <a:off x="3707904" y="836712"/>
            <a:ext cx="2864318" cy="21939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04664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мультфильмов по сказкам К.Д. Ушинского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73216"/>
            <a:ext cx="305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Инсценировка сюжетов из знакомых сказок.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«Угадай по описанию», «Теремок»(чем мы похожи)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фото\9 гр 23\IMG_20230307_091454.jpg"/>
          <p:cNvPicPr>
            <a:picLocks noChangeAspect="1" noChangeArrowheads="1"/>
          </p:cNvPicPr>
          <p:nvPr/>
        </p:nvPicPr>
        <p:blipFill>
          <a:blip r:embed="rId5" cstate="print"/>
          <a:srcRect l="13357" t="44643" r="17186"/>
          <a:stretch>
            <a:fillRect/>
          </a:stretch>
        </p:blipFill>
        <p:spPr bwMode="auto">
          <a:xfrm>
            <a:off x="251520" y="3429000"/>
            <a:ext cx="2898903" cy="1728192"/>
          </a:xfrm>
          <a:prstGeom prst="rect">
            <a:avLst/>
          </a:prstGeom>
          <a:noFill/>
        </p:spPr>
      </p:pic>
      <p:pic>
        <p:nvPicPr>
          <p:cNvPr id="11" name="Picture 4" descr="C:\Users\User\Desktop\ушинский\IMG_20230321_103004.jpg"/>
          <p:cNvPicPr>
            <a:picLocks noChangeAspect="1" noChangeArrowheads="1"/>
          </p:cNvPicPr>
          <p:nvPr/>
        </p:nvPicPr>
        <p:blipFill>
          <a:blip r:embed="rId6" cstate="print"/>
          <a:srcRect t="28947" r="19295"/>
          <a:stretch>
            <a:fillRect/>
          </a:stretch>
        </p:blipFill>
        <p:spPr bwMode="auto">
          <a:xfrm>
            <a:off x="5831632" y="3645024"/>
            <a:ext cx="3312368" cy="21813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477804" y="5949280"/>
            <a:ext cx="3666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«Угадай животного» игра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User\Desktop\IMG_20211206_195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068960"/>
            <a:ext cx="1085266" cy="2016224"/>
          </a:xfrm>
          <a:prstGeom prst="rect">
            <a:avLst/>
          </a:prstGeom>
          <a:noFill/>
        </p:spPr>
      </p:pic>
      <p:pic>
        <p:nvPicPr>
          <p:cNvPr id="14" name="Picture 4" descr="C:\Users\User\Desktop\IMG_20211206_2001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068960"/>
            <a:ext cx="1209306" cy="2268097"/>
          </a:xfrm>
          <a:prstGeom prst="rect">
            <a:avLst/>
          </a:prstGeom>
          <a:noFill/>
        </p:spPr>
      </p:pic>
      <p:pic>
        <p:nvPicPr>
          <p:cNvPr id="15" name="Picture 3" descr="C:\Users\User\Desktop\IMG_20211206_1955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09120"/>
            <a:ext cx="1044116" cy="2088232"/>
          </a:xfrm>
          <a:prstGeom prst="rect">
            <a:avLst/>
          </a:prstGeom>
          <a:noFill/>
        </p:spPr>
      </p:pic>
      <p:pic>
        <p:nvPicPr>
          <p:cNvPr id="16" name="Picture 6" descr="C:\Users\User\Desktop\IMG_20211206_2002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653136"/>
            <a:ext cx="1206036" cy="196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ушинский\IMG_20230321_124154.jpg"/>
          <p:cNvPicPr>
            <a:picLocks noChangeAspect="1" noChangeArrowheads="1"/>
          </p:cNvPicPr>
          <p:nvPr/>
        </p:nvPicPr>
        <p:blipFill>
          <a:blip r:embed="rId2" cstate="print"/>
          <a:srcRect t="15385" r="7445" b="15385"/>
          <a:stretch>
            <a:fillRect/>
          </a:stretch>
        </p:blipFill>
        <p:spPr bwMode="auto">
          <a:xfrm>
            <a:off x="179512" y="2492896"/>
            <a:ext cx="3024336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132856"/>
            <a:ext cx="30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по теме рассказов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-120298"/>
            <a:ext cx="71287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7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07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художественно - эстетический вкус и нравственность детей на основе знакомства с произведениями К.Д. Ушинского.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375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фото\9 гру\IMG_20230216_111656.jpg"/>
          <p:cNvPicPr>
            <a:picLocks noChangeAspect="1" noChangeArrowheads="1"/>
          </p:cNvPicPr>
          <p:nvPr/>
        </p:nvPicPr>
        <p:blipFill>
          <a:blip r:embed="rId3" cstate="print"/>
          <a:srcRect t="26998" r="27812"/>
          <a:stretch>
            <a:fillRect/>
          </a:stretch>
        </p:blipFill>
        <p:spPr bwMode="auto">
          <a:xfrm>
            <a:off x="6876256" y="1772816"/>
            <a:ext cx="2077202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558924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любимый сказочный герой из произведений Ушинского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18545" t="14129" r="11250" b="15224"/>
          <a:stretch>
            <a:fillRect/>
          </a:stretch>
        </p:blipFill>
        <p:spPr bwMode="auto">
          <a:xfrm>
            <a:off x="3275856" y="1268760"/>
            <a:ext cx="34347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47864" y="3717032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7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 рассматривание книг, иллюстраций по сказкам К.Д. Ушинского.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User\Desktop\ушинский\IMG_20230321_131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25144"/>
            <a:ext cx="2791944" cy="18746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Поделка к произведению К.Д Ушинского «Хавронья»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4653136"/>
            <a:ext cx="168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Зайкины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жалобы»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ушинский\IMG_20230316_095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9671" y="1528682"/>
            <a:ext cx="2304256" cy="3080557"/>
          </a:xfrm>
          <a:prstGeom prst="rect">
            <a:avLst/>
          </a:prstGeom>
          <a:noFill/>
        </p:spPr>
      </p:pic>
      <p:pic>
        <p:nvPicPr>
          <p:cNvPr id="20483" name="Picture 3" descr="C:\Users\User\Desktop\ушинский\IMG_20230316_10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82490" y="1546503"/>
            <a:ext cx="2198460" cy="2939119"/>
          </a:xfrm>
          <a:prstGeom prst="rect">
            <a:avLst/>
          </a:prstGeom>
          <a:noFill/>
        </p:spPr>
      </p:pic>
      <p:pic>
        <p:nvPicPr>
          <p:cNvPr id="20484" name="Picture 4" descr="C:\Users\User\Desktop\ушинский\IMG_20230316_10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7420" y="4073220"/>
            <a:ext cx="2160240" cy="2888023"/>
          </a:xfrm>
          <a:prstGeom prst="rect">
            <a:avLst/>
          </a:prstGeom>
          <a:noFill/>
        </p:spPr>
      </p:pic>
      <p:pic>
        <p:nvPicPr>
          <p:cNvPr id="20485" name="Picture 5" descr="C:\Users\User\Desktop\ушинский\IMG_20230316_100524.jpg"/>
          <p:cNvPicPr>
            <a:picLocks noChangeAspect="1" noChangeArrowheads="1"/>
          </p:cNvPicPr>
          <p:nvPr/>
        </p:nvPicPr>
        <p:blipFill>
          <a:blip r:embed="rId5" cstate="print"/>
          <a:srcRect t="32854" r="12324"/>
          <a:stretch>
            <a:fillRect/>
          </a:stretch>
        </p:blipFill>
        <p:spPr bwMode="auto">
          <a:xfrm rot="5400000">
            <a:off x="6544130" y="4488484"/>
            <a:ext cx="2341602" cy="2397431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79369" y="1052736"/>
            <a:ext cx="3464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7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1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блоками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собачки, зайки, человека, слона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24744"/>
            <a:ext cx="370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с палочками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выкладывание волка, лисы, оленя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309320"/>
            <a:ext cx="29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кубиками Никитина.</a:t>
            </a:r>
            <a:endParaRPr lang="ru-RU" dirty="0"/>
          </a:p>
        </p:txBody>
      </p:sp>
      <p:pic>
        <p:nvPicPr>
          <p:cNvPr id="3074" name="Picture 2" descr="C:\Users\User\Desktop\ушинский\IMG_20230320_154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149080"/>
            <a:ext cx="2952328" cy="2208341"/>
          </a:xfrm>
          <a:prstGeom prst="rect">
            <a:avLst/>
          </a:prstGeom>
          <a:noFill/>
        </p:spPr>
      </p:pic>
      <p:pic>
        <p:nvPicPr>
          <p:cNvPr id="3075" name="Picture 3" descr="C:\Users\User\Desktop\ушинский\IMG_20230320_154322.jpg"/>
          <p:cNvPicPr>
            <a:picLocks noChangeAspect="1" noChangeArrowheads="1"/>
          </p:cNvPicPr>
          <p:nvPr/>
        </p:nvPicPr>
        <p:blipFill>
          <a:blip r:embed="rId7" cstate="print"/>
          <a:srcRect l="6916" r="26945" b="3275"/>
          <a:stretch>
            <a:fillRect/>
          </a:stretch>
        </p:blipFill>
        <p:spPr bwMode="auto">
          <a:xfrm rot="16200000">
            <a:off x="3515694" y="1893018"/>
            <a:ext cx="2040604" cy="223224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32656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7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память, мышление, воображение, закрепление знаний геометрических фигур. Воспитывать интерес к живой природе. Бережное отношение к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5389"/>
            <a:ext cx="6300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698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Отчет по проекту  «Знакомство с творчеством К.Д. Ушинского».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2023-03-19T13:40:41Z</dcterms:created>
  <dcterms:modified xsi:type="dcterms:W3CDTF">2023-03-23T05:09:11Z</dcterms:modified>
</cp:coreProperties>
</file>