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7" r:id="rId2"/>
    <p:sldId id="258" r:id="rId3"/>
    <p:sldId id="260" r:id="rId4"/>
    <p:sldId id="277" r:id="rId5"/>
    <p:sldId id="262" r:id="rId6"/>
    <p:sldId id="259" r:id="rId7"/>
    <p:sldId id="268" r:id="rId8"/>
    <p:sldId id="265" r:id="rId9"/>
    <p:sldId id="275" r:id="rId10"/>
    <p:sldId id="263" r:id="rId11"/>
    <p:sldId id="264" r:id="rId12"/>
    <p:sldId id="266" r:id="rId13"/>
    <p:sldId id="267" r:id="rId14"/>
    <p:sldId id="269" r:id="rId15"/>
    <p:sldId id="270" r:id="rId16"/>
    <p:sldId id="271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BC73C-1A61-478E-A321-3A580C2ABA15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ADE2E-341C-41D1-994F-16188FA7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DE2E-341C-41D1-994F-16188FA7596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07CF6E-0B90-42A0-8EC6-E784756ABA8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C9F4CD-217F-4F3F-936D-04809B388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3225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836713"/>
            <a:ext cx="5400600" cy="309634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«Развитие элементарных математических представлений с помощью </a:t>
            </a:r>
            <a:r>
              <a:rPr lang="ru-RU" sz="3200" b="1" dirty="0" err="1" smtClean="0">
                <a:solidFill>
                  <a:srgbClr val="002060"/>
                </a:solidFill>
              </a:rPr>
              <a:t>Лего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</a:rPr>
              <a:t>конструктора»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83977"/>
            <a:ext cx="451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«Повтори узор»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28498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7322" y="339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P16-05-17_07.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700808"/>
            <a:ext cx="2544283" cy="190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C:\Users\User\Desktop\фото\лего\20191028_09505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6305" y="188641"/>
            <a:ext cx="1713234" cy="3312368"/>
          </a:xfrm>
          <a:prstGeom prst="rect">
            <a:avLst/>
          </a:prstGeom>
          <a:noFill/>
        </p:spPr>
      </p:pic>
      <p:pic>
        <p:nvPicPr>
          <p:cNvPr id="19459" name="Picture 3" descr="C:\Users\User\Desktop\фото\9ГР.СТАРШ\математика\20191021_16003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2016224" cy="32329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3789041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Симметрия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User\Desktop\фото\9ГР.СТАРШ\математика\20191021_160032 - копия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2319487" cy="2808312"/>
          </a:xfrm>
          <a:prstGeom prst="rect">
            <a:avLst/>
          </a:prstGeom>
          <a:noFill/>
        </p:spPr>
      </p:pic>
      <p:pic>
        <p:nvPicPr>
          <p:cNvPr id="19461" name="Picture 5" descr="C:\Users\User\Desktop\фото\лего\20191028_095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17032"/>
            <a:ext cx="2058284" cy="2880510"/>
          </a:xfrm>
          <a:prstGeom prst="rect">
            <a:avLst/>
          </a:prstGeom>
          <a:noFill/>
        </p:spPr>
      </p:pic>
      <p:pic>
        <p:nvPicPr>
          <p:cNvPr id="19463" name="Picture 7" descr="http://school-baby.ru/images/matematika/matem_lego/Simmet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3106316" cy="13046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7584" y="4766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пропало»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chool-baby.ru/images/matematika/matem_lego/Sud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762500" cy="2381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328498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«СУДОКУ»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User\Desktop\фото\лего\20191028_100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304350" cy="3212976"/>
          </a:xfrm>
          <a:prstGeom prst="rect">
            <a:avLst/>
          </a:prstGeom>
          <a:noFill/>
        </p:spPr>
      </p:pic>
      <p:pic>
        <p:nvPicPr>
          <p:cNvPr id="6" name="Рисунок 5" descr="09822efb822e29f2e5ca01b403e18bd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59632" y="3924055"/>
            <a:ext cx="4032448" cy="2457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08104" y="33265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«Продолжи дорожку»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6-05-17_07.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44208" y="1340768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Apprendre avec maman: Légo coul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052736"/>
            <a:ext cx="129249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\9ГР.СТАРШ\математика\20191107_09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2664296" cy="2784325"/>
          </a:xfrm>
          <a:prstGeom prst="rect">
            <a:avLst/>
          </a:prstGeom>
          <a:noFill/>
        </p:spPr>
      </p:pic>
      <p:pic>
        <p:nvPicPr>
          <p:cNvPr id="2052" name="Picture 4" descr="C:\Users\User\Desktop\фото\9ГР.СТАРШ\математика\20191106_183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3312369" cy="2745208"/>
          </a:xfrm>
          <a:prstGeom prst="rect">
            <a:avLst/>
          </a:prstGeom>
          <a:noFill/>
        </p:spPr>
      </p:pic>
      <p:pic>
        <p:nvPicPr>
          <p:cNvPr id="2053" name="Picture 5" descr="C:\Users\User\Desktop\фото\9ГР.СТАРШ\математика\20191106_183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448272" cy="40364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«Таблицы»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\Desktop\фото\лего\20191028_095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2448272" cy="369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9ГР.СТАРШ\математика\20191107_10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2160240" cy="2248714"/>
          </a:xfrm>
          <a:prstGeom prst="rect">
            <a:avLst/>
          </a:prstGeom>
          <a:noFill/>
        </p:spPr>
      </p:pic>
      <p:pic>
        <p:nvPicPr>
          <p:cNvPr id="3075" name="Picture 3" descr="C:\Users\User\Desktop\фото\9ГР.СТАРШ\математика\20191107_10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664797" cy="29106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«Ориентировка  в пространстве»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DSCN8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3679858" cy="2232248"/>
          </a:xfrm>
          <a:prstGeom prst="rect">
            <a:avLst/>
          </a:prstGeom>
          <a:noFill/>
        </p:spPr>
      </p:pic>
      <p:pic>
        <p:nvPicPr>
          <p:cNvPr id="5122" name="Picture 2" descr="C:\Users\User\Desktop\фото\лего\20191112_133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92696"/>
            <a:ext cx="32449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525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  примеров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\9ГР.СТАРШ\математика\20191107_10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2440005" cy="2736304"/>
          </a:xfrm>
          <a:prstGeom prst="rect">
            <a:avLst/>
          </a:prstGeom>
          <a:noFill/>
        </p:spPr>
      </p:pic>
      <p:pic>
        <p:nvPicPr>
          <p:cNvPr id="5123" name="Picture 3" descr="C:\Users\User\Desktop\фото\лего\20191028_095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64296" cy="3552394"/>
          </a:xfrm>
          <a:prstGeom prst="rect">
            <a:avLst/>
          </a:prstGeom>
          <a:noFill/>
        </p:spPr>
      </p:pic>
      <p:pic>
        <p:nvPicPr>
          <p:cNvPr id="5125" name="Picture 5" descr="C:\Users\User\Desktop\лего картинки\34d4ebf6a02226e500cc743c8e68cc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880395" cy="2524791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Новая папка\20200110_102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47290"/>
            <a:ext cx="2232248" cy="3029747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20200110_1019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61719"/>
            <a:ext cx="2520280" cy="276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фото\лего\20191028_10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5304670" cy="2324090"/>
          </a:xfrm>
          <a:prstGeom prst="rect">
            <a:avLst/>
          </a:prstGeom>
          <a:noFill/>
        </p:spPr>
      </p:pic>
      <p:pic>
        <p:nvPicPr>
          <p:cNvPr id="6146" name="Picture 2" descr="C:\Users\User\Desktop\лего картинки\bc46542357aebb85a7f2c5bfb6569cd6--kids-math-kindergarten-m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2771800" cy="29504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548680"/>
            <a:ext cx="379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«Больше, меньше, равно»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лего картинки\6a4e0b06f691f7d65cf1d2e8ff73b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293836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его картинки\lego-play-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002816" cy="2996952"/>
          </a:xfrm>
          <a:prstGeom prst="rect">
            <a:avLst/>
          </a:prstGeom>
          <a:noFill/>
        </p:spPr>
      </p:pic>
      <p:pic>
        <p:nvPicPr>
          <p:cNvPr id="7171" name="Picture 3" descr="C:\Users\User\Desktop\лего картинки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673871" cy="4797447"/>
          </a:xfrm>
          <a:prstGeom prst="rect">
            <a:avLst/>
          </a:prstGeom>
          <a:noFill/>
        </p:spPr>
      </p:pic>
      <p:pic>
        <p:nvPicPr>
          <p:cNvPr id="6146" name="Picture 2" descr="C:\Users\User\Desktop\фото\лего\20191112_135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76872"/>
            <a:ext cx="2592288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98072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 числа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User\Desktop\hello_html_m7fcec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433017" cy="257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91511orga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246059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384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«Дроби»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789" y="3140968"/>
            <a:ext cx="4472211" cy="33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3225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Большие возможности в формировании математических представлений детей дошкольного возраста представляет </a:t>
            </a:r>
            <a:r>
              <a:rPr lang="en-US" sz="2000" b="1" dirty="0" smtClean="0"/>
              <a:t>Lego</a:t>
            </a:r>
            <a:r>
              <a:rPr lang="ru-RU" sz="2000" b="1" dirty="0" smtClean="0"/>
              <a:t> – конструктор.</a:t>
            </a:r>
          </a:p>
          <a:p>
            <a:r>
              <a:rPr lang="ru-RU" sz="2000" b="1" dirty="0" smtClean="0"/>
              <a:t>       Он яркий, красочный, полифункциональный  материал. Конструируя объект, выкладывая на плате геометрические фигуры, цифры, повторяя предложенный алгоритм, дети самостоятельно или  во взаимодействии со взрослыми научаться оперировать простейшими понятиями; знакомятся с числами, цифрами; осваивают сенсорные эталоны – цвет, форму, величину, расположение в пространстве. </a:t>
            </a:r>
            <a:r>
              <a:rPr lang="en-US" sz="2000" b="1" dirty="0" smtClean="0"/>
              <a:t>Lego</a:t>
            </a:r>
            <a:r>
              <a:rPr lang="ru-RU" sz="2000" b="1" dirty="0" smtClean="0"/>
              <a:t> -детали с цифрами можно использовать вместо традиционной кассы цифр.</a:t>
            </a:r>
          </a:p>
          <a:p>
            <a:r>
              <a:rPr lang="ru-RU" sz="2000" b="1" dirty="0" smtClean="0"/>
              <a:t>       </a:t>
            </a:r>
            <a:r>
              <a:rPr lang="en-US" sz="2000" b="1" dirty="0" smtClean="0"/>
              <a:t>Lego</a:t>
            </a:r>
            <a:r>
              <a:rPr lang="ru-RU" sz="2000" b="1" dirty="0" smtClean="0"/>
              <a:t> – конструктор помогает детям дошкольного возраста в игровой форме  освоить  элементарные математические представления.</a:t>
            </a:r>
          </a:p>
          <a:p>
            <a:r>
              <a:rPr lang="ru-RU" sz="2000" b="1" dirty="0" smtClean="0"/>
              <a:t>При использовании  в  НОД математикой  </a:t>
            </a:r>
            <a:r>
              <a:rPr lang="en-US" sz="2000" b="1" dirty="0" smtClean="0"/>
              <a:t>Lego</a:t>
            </a:r>
            <a:r>
              <a:rPr lang="ru-RU" sz="2000" b="1" dirty="0" smtClean="0"/>
              <a:t> – конструктора  дети с большим интересом занимаются, лучше запоминают увиденное и услышанное, т.к эмоционально вовлечены в НОД.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3225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620688"/>
            <a:ext cx="9144000" cy="6237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Математические представления используются и закрепляются на занятиях по конструированию, рисованию, лепке, аппликации и др. Конструктивная деятельность занимает значимое место в дошкольном воспитании и является сложным познавательным процессом, в результате которого происходит интеллектуальное развитие детей: ребенок овладевает практическими знаниями, учится выделять существенные признаки, устанавливать отношения и связи между деталями и предметам</a:t>
            </a:r>
          </a:p>
          <a:p>
            <a:r>
              <a:rPr lang="ru-RU" b="1" dirty="0" smtClean="0">
                <a:latin typeface="Arial Black" pitchFamily="34" charset="0"/>
              </a:rPr>
              <a:t>Именно конструирование, наполненное математическим содержанием, является основой математического развития дошкольников. Игры и совместная деятельность взрослых с детьми в детских садах, конечно, не обходятся без конструкторов. Конструктор </a:t>
            </a:r>
            <a:r>
              <a:rPr lang="ru-RU" b="1" dirty="0" err="1" smtClean="0">
                <a:latin typeface="Arial Black" pitchFamily="34" charset="0"/>
              </a:rPr>
              <a:t>LeGo</a:t>
            </a:r>
            <a:r>
              <a:rPr lang="ru-RU" b="1" dirty="0" smtClean="0">
                <a:latin typeface="Arial Black" pitchFamily="34" charset="0"/>
              </a:rPr>
              <a:t> является очень подходящим материалом для целей математического развития, будучи образным для ребенка, доступным для его тактильного восприятия, вмещающим в себя огромный мир математических задач.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481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go_city_party_invitation_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726"/>
            <a:ext cx="9144000" cy="6884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• Развитие математических способностей с помощью конструкторов </a:t>
            </a:r>
            <a:r>
              <a:rPr lang="ru-RU" b="1" dirty="0" err="1" smtClean="0"/>
              <a:t>LeGo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- Формировать умение ориентироваться в пространстве;</a:t>
            </a:r>
          </a:p>
          <a:p>
            <a:r>
              <a:rPr lang="ru-RU" b="1" dirty="0" smtClean="0"/>
              <a:t>- Формировать представления о количестве, счете, форме, величине, цвете;</a:t>
            </a:r>
          </a:p>
          <a:p>
            <a:r>
              <a:rPr lang="ru-RU" b="1" dirty="0" smtClean="0"/>
              <a:t>- Формировать знания о пропорции, симметрии, понятии части и целого;</a:t>
            </a:r>
          </a:p>
          <a:p>
            <a:r>
              <a:rPr lang="ru-RU" b="1" dirty="0" smtClean="0"/>
              <a:t>• Развивать у дошкольников интерес к моделированию и конструированию;</a:t>
            </a:r>
          </a:p>
          <a:p>
            <a:r>
              <a:rPr lang="ru-RU" b="1" dirty="0" smtClean="0"/>
              <a:t>• формировать предпосылки учебной деятельности: умение и желание трудиться, выполнять задания в соответствии с инструкцией и поставленной целью, планировать будущую работу, доводить начатое дело до конца;</a:t>
            </a:r>
          </a:p>
          <a:p>
            <a:r>
              <a:rPr lang="ru-RU" b="1" dirty="0" smtClean="0"/>
              <a:t>• Развивать познавательную активность детей, воображение, фантазию, творческую инициативу, самостоятельность;</a:t>
            </a:r>
          </a:p>
          <a:p>
            <a:r>
              <a:rPr lang="ru-RU" b="1" dirty="0" smtClean="0"/>
              <a:t>• Развивать диалогическую и монологическую речь, расширять словарный запас;</a:t>
            </a:r>
          </a:p>
          <a:p>
            <a:r>
              <a:rPr lang="ru-RU" b="1" dirty="0" smtClean="0"/>
              <a:t>• Развивать мелкую моторику;</a:t>
            </a:r>
          </a:p>
          <a:p>
            <a:r>
              <a:rPr lang="ru-RU" b="1" dirty="0" smtClean="0"/>
              <a:t>• Развивать память, внимание;</a:t>
            </a:r>
          </a:p>
          <a:p>
            <a:r>
              <a:rPr lang="ru-RU" b="1" dirty="0" smtClean="0"/>
              <a:t>• Сформировать умение работать совместно с детьми и педагогом в процессе создания коллективной постройки;</a:t>
            </a:r>
          </a:p>
          <a:p>
            <a:r>
              <a:rPr lang="ru-RU" b="1" dirty="0" smtClean="0"/>
              <a:t>• Воспитывать толерантность друг к другу.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Lego-Bricks-PNG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15416"/>
            <a:ext cx="5960663" cy="3672408"/>
          </a:xfrm>
          <a:prstGeom prst="rect">
            <a:avLst/>
          </a:prstGeom>
          <a:noFill/>
        </p:spPr>
      </p:pic>
      <p:pic>
        <p:nvPicPr>
          <p:cNvPr id="33795" name="Picture 3" descr="C:\Users\User\Desktop\l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1"/>
            <a:ext cx="2179801" cy="2458983"/>
          </a:xfrm>
          <a:prstGeom prst="rect">
            <a:avLst/>
          </a:prstGeom>
          <a:noFill/>
        </p:spPr>
      </p:pic>
      <p:pic>
        <p:nvPicPr>
          <p:cNvPr id="33796" name="Picture 4" descr="C:\Users\User\Desktop\85c84ce94a8ab9eec9259c1ffc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2987653" cy="2169118"/>
          </a:xfrm>
          <a:prstGeom prst="rect">
            <a:avLst/>
          </a:prstGeom>
          <a:noFill/>
        </p:spPr>
      </p:pic>
      <p:pic>
        <p:nvPicPr>
          <p:cNvPr id="33797" name="Picture 5" descr="C:\Users\User\Desktop\duplo-building-plates-463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3240360" cy="24302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4249" y="30689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кирпичек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6021288"/>
            <a:ext cx="76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кубик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6237312"/>
            <a:ext cx="164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легопластина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кнопочки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429000"/>
            <a:ext cx="3240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«Числовая лесенка»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6-05-17_07.30[0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933056"/>
            <a:ext cx="3168352" cy="271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C:\Users\User\Desktop\фото\лего\20191028_09514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845331" cy="3789040"/>
          </a:xfrm>
          <a:prstGeom prst="rect">
            <a:avLst/>
          </a:prstGeom>
          <a:noFill/>
        </p:spPr>
      </p:pic>
      <p:pic>
        <p:nvPicPr>
          <p:cNvPr id="18436" name="Picture 4" descr="IMG_67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3672028" cy="25938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5" y="1052736"/>
            <a:ext cx="4817436" cy="21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88641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Числовой ряд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выстраиваем по схеме, затем по памяти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hool-baby.ru/images/matematika/matem_lego/Eta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778391" cy="2833793"/>
          </a:xfrm>
          <a:prstGeom prst="rect">
            <a:avLst/>
          </a:prstGeom>
          <a:noFill/>
        </p:spPr>
      </p:pic>
      <p:pic>
        <p:nvPicPr>
          <p:cNvPr id="15364" name="Picture 4" descr="http://school-baby.ru/images/matematika/matem_lego/Etazh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4042420" cy="30318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03648" y="47667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«Этажи»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124744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башни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будут дома,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этажи дома подписываем цифрами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276872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Затем налетает ураган или случается землетрясение, дома рушатся и человечкам негде жить, они просят о помощи. Задача ребенка - помочь построить дом, при этом каждый этаж должен оказаться на своем месте. Эта игра учит ребенка последовательности цифр.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лего\20191028_10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760122" cy="2520280"/>
          </a:xfrm>
          <a:prstGeom prst="rect">
            <a:avLst/>
          </a:prstGeom>
          <a:noFill/>
        </p:spPr>
      </p:pic>
      <p:pic>
        <p:nvPicPr>
          <p:cNvPr id="4099" name="Picture 3" descr="C:\Users\User\Desktop\фото\9ГР.СТАРШ\математика\20191107_10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360373" cy="2520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476672"/>
            <a:ext cx="192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«Найди соседей»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046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«Собери вагончики»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\лего\20191112_131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458678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«Столько же,  больше, меньше»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User\Desktop\фото\лего\20191028_10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730206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низкий»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лего картинки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2448272" cy="2838955"/>
          </a:xfrm>
          <a:prstGeom prst="rect">
            <a:avLst/>
          </a:prstGeom>
          <a:noFill/>
        </p:spPr>
      </p:pic>
      <p:pic>
        <p:nvPicPr>
          <p:cNvPr id="9" name="Picture 3" descr="C:\Users\User\Desktop\фото\9ГР.СТАРШ\математика\20191107_101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2455212" cy="2395397"/>
          </a:xfrm>
          <a:prstGeom prst="rect">
            <a:avLst/>
          </a:prstGeom>
          <a:noFill/>
        </p:spPr>
      </p:pic>
      <p:pic>
        <p:nvPicPr>
          <p:cNvPr id="10" name="Picture 2" descr="C:\Users\User\Desktop\фото\лего\20191028_09524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1901524" cy="37444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76470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«Город будущего»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Выстраиваем башенки в соответствии  цифры и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\лего\20191107_10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81023"/>
            <a:ext cx="2592288" cy="245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\лего\20191112_134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97872" cy="2700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188641"/>
            <a:ext cx="2952328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«Широкий, узкий»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479498" cy="28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3815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«Длинный короткий»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52714"/>
            <a:ext cx="4896544" cy="32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513" y="450912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Измеряем разные предметы, строя башенки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</TotalTime>
  <Words>435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«Развитие элементарных математических представлений с помощью Лего – конструктора»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ВЫВОД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2019-10-30T13:46:15Z</dcterms:created>
  <dcterms:modified xsi:type="dcterms:W3CDTF">2026-02-08T05:58:47Z</dcterms:modified>
</cp:coreProperties>
</file>