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0"/>
  </p:notesMasterIdLst>
  <p:sldIdLst>
    <p:sldId id="257" r:id="rId2"/>
    <p:sldId id="258" r:id="rId3"/>
    <p:sldId id="260" r:id="rId4"/>
    <p:sldId id="277" r:id="rId5"/>
    <p:sldId id="262" r:id="rId6"/>
    <p:sldId id="259" r:id="rId7"/>
    <p:sldId id="268" r:id="rId8"/>
    <p:sldId id="265" r:id="rId9"/>
    <p:sldId id="275" r:id="rId10"/>
    <p:sldId id="263" r:id="rId11"/>
    <p:sldId id="264" r:id="rId12"/>
    <p:sldId id="266" r:id="rId13"/>
    <p:sldId id="267" r:id="rId14"/>
    <p:sldId id="269" r:id="rId15"/>
    <p:sldId id="270" r:id="rId16"/>
    <p:sldId id="271" r:id="rId17"/>
    <p:sldId id="276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BC73C-1A61-478E-A321-3A580C2ABA15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AADE2E-341C-41D1-994F-16188FA759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AADE2E-341C-41D1-994F-16188FA7596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CF6E-0B90-42A0-8EC6-E784756ABA8F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1C9F4CD-217F-4F3F-936D-04809B3880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CF6E-0B90-42A0-8EC6-E784756ABA8F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F4CD-217F-4F3F-936D-04809B3880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CF6E-0B90-42A0-8EC6-E784756ABA8F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F4CD-217F-4F3F-936D-04809B3880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CF6E-0B90-42A0-8EC6-E784756ABA8F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1C9F4CD-217F-4F3F-936D-04809B3880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CF6E-0B90-42A0-8EC6-E784756ABA8F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F4CD-217F-4F3F-936D-04809B3880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CF6E-0B90-42A0-8EC6-E784756ABA8F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F4CD-217F-4F3F-936D-04809B3880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CF6E-0B90-42A0-8EC6-E784756ABA8F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1C9F4CD-217F-4F3F-936D-04809B3880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CF6E-0B90-42A0-8EC6-E784756ABA8F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F4CD-217F-4F3F-936D-04809B3880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CF6E-0B90-42A0-8EC6-E784756ABA8F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F4CD-217F-4F3F-936D-04809B3880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CF6E-0B90-42A0-8EC6-E784756ABA8F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F4CD-217F-4F3F-936D-04809B3880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7CF6E-0B90-42A0-8EC6-E784756ABA8F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9F4CD-217F-4F3F-936D-04809B3880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E07CF6E-0B90-42A0-8EC6-E784756ABA8F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1C9F4CD-217F-4F3F-936D-04809B3880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532257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836713"/>
            <a:ext cx="5400600" cy="3096343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/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/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«Развитие элементарных математических представлений с помощью </a:t>
            </a:r>
            <a:r>
              <a:rPr lang="ru-RU" sz="3200" b="1" dirty="0" err="1" smtClean="0">
                <a:solidFill>
                  <a:srgbClr val="002060"/>
                </a:solidFill>
              </a:rPr>
              <a:t>Лего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</a:rPr>
              <a:t>– </a:t>
            </a:r>
            <a:r>
              <a:rPr lang="ru-RU" sz="3200" b="1" dirty="0" smtClean="0">
                <a:solidFill>
                  <a:srgbClr val="002060"/>
                </a:solidFill>
              </a:rPr>
              <a:t>конструктора»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83977"/>
            <a:ext cx="45174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«Повтори узор»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3284984"/>
            <a:ext cx="1296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7322" y="33967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Рисунок 5" descr="P16-05-17_07.5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71600" y="1700808"/>
            <a:ext cx="2544283" cy="1908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8" name="Picture 2" descr="C:\Users\User\Desktop\фото\лего\20191028_095056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6305" y="188641"/>
            <a:ext cx="1713234" cy="3312368"/>
          </a:xfrm>
          <a:prstGeom prst="rect">
            <a:avLst/>
          </a:prstGeom>
          <a:noFill/>
        </p:spPr>
      </p:pic>
      <p:pic>
        <p:nvPicPr>
          <p:cNvPr id="19459" name="Picture 3" descr="C:\Users\User\Desktop\фото\9ГР.СТАРШ\математика\20191021_160039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60648"/>
            <a:ext cx="2016224" cy="323291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259632" y="3789041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Симметрия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 descr="C:\Users\User\Desktop\фото\9ГР.СТАРШ\математика\20191021_160032 - копия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789040"/>
            <a:ext cx="2319487" cy="2808312"/>
          </a:xfrm>
          <a:prstGeom prst="rect">
            <a:avLst/>
          </a:prstGeom>
          <a:noFill/>
        </p:spPr>
      </p:pic>
      <p:pic>
        <p:nvPicPr>
          <p:cNvPr id="19461" name="Picture 5" descr="C:\Users\User\Desktop\фото\лего\20191028_0951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3717032"/>
            <a:ext cx="2058284" cy="2880510"/>
          </a:xfrm>
          <a:prstGeom prst="rect">
            <a:avLst/>
          </a:prstGeom>
          <a:noFill/>
        </p:spPr>
      </p:pic>
      <p:pic>
        <p:nvPicPr>
          <p:cNvPr id="19463" name="Picture 7" descr="http://school-baby.ru/images/matematika/matem_lego/Simmetr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5013176"/>
            <a:ext cx="3106316" cy="130465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27584" y="476672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Логическое мышление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60648"/>
            <a:ext cx="280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«Что пропало»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school-baby.ru/images/matematika/matem_lego/Sudok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4762500" cy="238125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331640" y="3284984"/>
            <a:ext cx="2376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«СУДОКУ»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C:\Users\User\Desktop\фото\лего\20191028_100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356992"/>
            <a:ext cx="2304350" cy="3212976"/>
          </a:xfrm>
          <a:prstGeom prst="rect">
            <a:avLst/>
          </a:prstGeom>
          <a:noFill/>
        </p:spPr>
      </p:pic>
      <p:pic>
        <p:nvPicPr>
          <p:cNvPr id="6" name="Рисунок 5" descr="09822efb822e29f2e5ca01b403e18bd9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1259632" y="3924055"/>
            <a:ext cx="4032448" cy="2457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508104" y="332656"/>
            <a:ext cx="3312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«Продолжи дорожку»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P16-05-17_07.39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444208" y="1340768"/>
            <a:ext cx="2496277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5" name="Picture 5" descr="Apprendre avec maman: Légo couleu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1052736"/>
            <a:ext cx="1292493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фото\9ГР.СТАРШ\математика\20191107_0959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212976"/>
            <a:ext cx="2664296" cy="2784325"/>
          </a:xfrm>
          <a:prstGeom prst="rect">
            <a:avLst/>
          </a:prstGeom>
          <a:noFill/>
        </p:spPr>
      </p:pic>
      <p:pic>
        <p:nvPicPr>
          <p:cNvPr id="2052" name="Picture 4" descr="C:\Users\User\Desktop\фото\9ГР.СТАРШ\математика\20191106_183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32656"/>
            <a:ext cx="3312369" cy="2745208"/>
          </a:xfrm>
          <a:prstGeom prst="rect">
            <a:avLst/>
          </a:prstGeom>
          <a:noFill/>
        </p:spPr>
      </p:pic>
      <p:pic>
        <p:nvPicPr>
          <p:cNvPr id="2053" name="Picture 5" descr="C:\Users\User\Desktop\фото\9ГР.СТАРШ\математика\20191106_1836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492896"/>
            <a:ext cx="2448272" cy="403640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75656" y="1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«Таблицы»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C:\Users\User\Desktop\фото\лего\20191028_0951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04664"/>
            <a:ext cx="2448272" cy="3698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фото\9ГР.СТАРШ\математика\20191107_1004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05064"/>
            <a:ext cx="2160240" cy="2248714"/>
          </a:xfrm>
          <a:prstGeom prst="rect">
            <a:avLst/>
          </a:prstGeom>
          <a:noFill/>
        </p:spPr>
      </p:pic>
      <p:pic>
        <p:nvPicPr>
          <p:cNvPr id="3075" name="Picture 3" descr="C:\Users\User\Desktop\фото\9ГР.СТАРШ\математика\20191107_1004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717032"/>
            <a:ext cx="2664797" cy="291060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15616" y="260648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«Ориентировка  в пространстве»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ser\Desktop\DSCN81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196752"/>
            <a:ext cx="3679858" cy="2232248"/>
          </a:xfrm>
          <a:prstGeom prst="rect">
            <a:avLst/>
          </a:prstGeom>
          <a:noFill/>
        </p:spPr>
      </p:pic>
      <p:pic>
        <p:nvPicPr>
          <p:cNvPr id="5122" name="Picture 2" descr="C:\Users\User\Desktop\фото\лего\20191112_1339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692696"/>
            <a:ext cx="3244976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8640"/>
            <a:ext cx="5251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  примеров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фото\9ГР.СТАРШ\математика\20191107_100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836712"/>
            <a:ext cx="2440005" cy="2736304"/>
          </a:xfrm>
          <a:prstGeom prst="rect">
            <a:avLst/>
          </a:prstGeom>
          <a:noFill/>
        </p:spPr>
      </p:pic>
      <p:pic>
        <p:nvPicPr>
          <p:cNvPr id="5123" name="Picture 3" descr="C:\Users\User\Desktop\фото\лего\20191028_0958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88640"/>
            <a:ext cx="2664296" cy="3552394"/>
          </a:xfrm>
          <a:prstGeom prst="rect">
            <a:avLst/>
          </a:prstGeom>
          <a:noFill/>
        </p:spPr>
      </p:pic>
      <p:pic>
        <p:nvPicPr>
          <p:cNvPr id="5125" name="Picture 5" descr="C:\Users\User\Desktop\лего картинки\34d4ebf6a02226e500cc743c8e68cce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908720"/>
            <a:ext cx="2880395" cy="2524791"/>
          </a:xfrm>
          <a:prstGeom prst="rect">
            <a:avLst/>
          </a:prstGeom>
          <a:noFill/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789040"/>
            <a:ext cx="364840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User\Desktop\Новая папка\20200110_1024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547290"/>
            <a:ext cx="2232248" cy="3029747"/>
          </a:xfrm>
          <a:prstGeom prst="rect">
            <a:avLst/>
          </a:prstGeom>
          <a:noFill/>
        </p:spPr>
      </p:pic>
      <p:pic>
        <p:nvPicPr>
          <p:cNvPr id="1027" name="Picture 3" descr="C:\Users\User\Desktop\Новая папка\20200110_1019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3761719"/>
            <a:ext cx="2520280" cy="27676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Desktop\фото\лего\20191028_101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80728"/>
            <a:ext cx="5304670" cy="2324090"/>
          </a:xfrm>
          <a:prstGeom prst="rect">
            <a:avLst/>
          </a:prstGeom>
          <a:noFill/>
        </p:spPr>
      </p:pic>
      <p:pic>
        <p:nvPicPr>
          <p:cNvPr id="6146" name="Picture 2" descr="C:\Users\User\Desktop\лего картинки\bc46542357aebb85a7f2c5bfb6569cd6--kids-math-kindergarten-ma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2564904"/>
            <a:ext cx="2771800" cy="295046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95736" y="548680"/>
            <a:ext cx="3793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«Больше, меньше, равно»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 descr="C:\Users\User\Desktop\лего картинки\6a4e0b06f691f7d65cf1d2e8ff73b0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356992"/>
            <a:ext cx="2938362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лего картинки\lego-play-w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3002816" cy="2996952"/>
          </a:xfrm>
          <a:prstGeom prst="rect">
            <a:avLst/>
          </a:prstGeom>
          <a:noFill/>
        </p:spPr>
      </p:pic>
      <p:pic>
        <p:nvPicPr>
          <p:cNvPr id="7171" name="Picture 3" descr="C:\Users\User\Desktop\лего картинки\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124744"/>
            <a:ext cx="2673871" cy="4797447"/>
          </a:xfrm>
          <a:prstGeom prst="rect">
            <a:avLst/>
          </a:prstGeom>
          <a:noFill/>
        </p:spPr>
      </p:pic>
      <p:pic>
        <p:nvPicPr>
          <p:cNvPr id="6146" name="Picture 2" descr="C:\Users\User\Desktop\фото\лего\20191112_1353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2276872"/>
            <a:ext cx="2592288" cy="34563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51920" y="980729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Состав числа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C:\Users\User\Desktop\hello_html_m7fcec3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933056"/>
            <a:ext cx="3433017" cy="2574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91511organiz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5246059" cy="295232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188640"/>
            <a:ext cx="38455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«Дроби»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1789" y="3140968"/>
            <a:ext cx="4472211" cy="33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532257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dirty="0" smtClean="0"/>
              <a:t>Большие возможности в формировании математических представлений детей дошкольного возраста представляет </a:t>
            </a:r>
            <a:r>
              <a:rPr lang="en-US" sz="2000" b="1" dirty="0" smtClean="0"/>
              <a:t>Lego</a:t>
            </a:r>
            <a:r>
              <a:rPr lang="ru-RU" sz="2000" b="1" dirty="0" smtClean="0"/>
              <a:t> – конструктор.</a:t>
            </a:r>
          </a:p>
          <a:p>
            <a:r>
              <a:rPr lang="ru-RU" sz="2000" b="1" dirty="0" smtClean="0"/>
              <a:t>       Он яркий, красочный, полифункциональный  материал. Конструируя объект, выкладывая на плате геометрические фигуры, цифры, повторяя предложенный алгоритм, дети самостоятельно или  во взаимодействии со взрослыми научаться оперировать простейшими понятиями; знакомятся с числами, цифрами; осваивают сенсорные эталоны – цвет, форму, величину, расположение в пространстве. </a:t>
            </a:r>
            <a:r>
              <a:rPr lang="en-US" sz="2000" b="1" dirty="0" smtClean="0"/>
              <a:t>Lego</a:t>
            </a:r>
            <a:r>
              <a:rPr lang="ru-RU" sz="2000" b="1" dirty="0" smtClean="0"/>
              <a:t> -детали с цифрами можно использовать вместо традиционной кассы цифр.</a:t>
            </a:r>
          </a:p>
          <a:p>
            <a:r>
              <a:rPr lang="ru-RU" sz="2000" b="1" dirty="0" smtClean="0"/>
              <a:t>       </a:t>
            </a:r>
            <a:r>
              <a:rPr lang="en-US" sz="2000" b="1" dirty="0" smtClean="0"/>
              <a:t>Lego</a:t>
            </a:r>
            <a:r>
              <a:rPr lang="ru-RU" sz="2000" b="1" dirty="0" smtClean="0"/>
              <a:t> – конструктор помогает детям дошкольного возраста в игровой форме  освоить  элементарные математические представления.</a:t>
            </a:r>
          </a:p>
          <a:p>
            <a:r>
              <a:rPr lang="ru-RU" sz="2000" b="1" dirty="0" smtClean="0"/>
              <a:t>При использовании  в  НОД математикой  </a:t>
            </a:r>
            <a:r>
              <a:rPr lang="en-US" sz="2000" b="1" dirty="0" smtClean="0"/>
              <a:t>Lego</a:t>
            </a:r>
            <a:r>
              <a:rPr lang="ru-RU" sz="2000" b="1" dirty="0" smtClean="0"/>
              <a:t> – конструктора  дети с большим интересом занимаются, лучше запоминают увиденное и услышанное, т.к эмоционально вовлечены в НОД.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532257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620688"/>
            <a:ext cx="9144000" cy="62373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620688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r>
              <a:rPr lang="ru-RU" b="1" dirty="0" smtClean="0">
                <a:latin typeface="Arial Black" pitchFamily="34" charset="0"/>
              </a:rPr>
              <a:t>Математические представления используются и закрепляются на занятиях по конструированию, рисованию, лепке, аппликации и др. Конструктивная деятельность занимает значимое место в дошкольном воспитании и является сложным познавательным процессом, в результате которого происходит интеллектуальное развитие детей: ребенок овладевает практическими знаниями, учится выделять существенные признаки, устанавливать отношения и связи между деталями и предметам</a:t>
            </a:r>
          </a:p>
          <a:p>
            <a:r>
              <a:rPr lang="ru-RU" b="1" dirty="0" smtClean="0">
                <a:latin typeface="Arial Black" pitchFamily="34" charset="0"/>
              </a:rPr>
              <a:t>Именно конструирование, наполненное математическим содержанием, является основой математического развития дошкольников. Игры и совместная деятельность взрослых с детьми в детских садах, конечно, не обходятся без конструкторов. Конструктор </a:t>
            </a:r>
            <a:r>
              <a:rPr lang="ru-RU" b="1" dirty="0" err="1" smtClean="0">
                <a:latin typeface="Arial Black" pitchFamily="34" charset="0"/>
              </a:rPr>
              <a:t>LeGo</a:t>
            </a:r>
            <a:r>
              <a:rPr lang="ru-RU" b="1" dirty="0" smtClean="0">
                <a:latin typeface="Arial Black" pitchFamily="34" charset="0"/>
              </a:rPr>
              <a:t> является очень подходящим материалом для целей математического развития, будучи образным для ребенка, доступным для его тактильного восприятия, вмещающим в себя огромный мир математических задач.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32656"/>
            <a:ext cx="48164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АКТУАЛЬНОСТЬ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go_city_party_invitation_templ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6726"/>
            <a:ext cx="9144000" cy="68847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332656"/>
            <a:ext cx="85689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Задачи:</a:t>
            </a:r>
          </a:p>
          <a:p>
            <a:r>
              <a:rPr lang="ru-RU" b="1" dirty="0" smtClean="0"/>
              <a:t>• Развитие математических способностей с помощью конструкторов </a:t>
            </a:r>
            <a:r>
              <a:rPr lang="ru-RU" b="1" dirty="0" err="1" smtClean="0"/>
              <a:t>LeGo</a:t>
            </a:r>
            <a:r>
              <a:rPr lang="ru-RU" b="1" dirty="0" smtClean="0"/>
              <a:t>:</a:t>
            </a:r>
          </a:p>
          <a:p>
            <a:r>
              <a:rPr lang="ru-RU" b="1" dirty="0" smtClean="0"/>
              <a:t>- Формировать умение ориентироваться в пространстве;</a:t>
            </a:r>
          </a:p>
          <a:p>
            <a:r>
              <a:rPr lang="ru-RU" b="1" dirty="0" smtClean="0"/>
              <a:t>- Формировать представления о количестве, счете, форме, величине, цвете;</a:t>
            </a:r>
          </a:p>
          <a:p>
            <a:r>
              <a:rPr lang="ru-RU" b="1" dirty="0" smtClean="0"/>
              <a:t>- Формировать знания о пропорции, симметрии, понятии части и целого;</a:t>
            </a:r>
          </a:p>
          <a:p>
            <a:r>
              <a:rPr lang="ru-RU" b="1" dirty="0" smtClean="0"/>
              <a:t>• Развивать у дошкольников интерес к моделированию и конструированию;</a:t>
            </a:r>
          </a:p>
          <a:p>
            <a:r>
              <a:rPr lang="ru-RU" b="1" dirty="0" smtClean="0"/>
              <a:t>• формировать предпосылки учебной деятельности: умение и желание трудиться, выполнять задания в соответствии с инструкцией и поставленной целью, планировать будущую работу, доводить начатое дело до конца;</a:t>
            </a:r>
          </a:p>
          <a:p>
            <a:r>
              <a:rPr lang="ru-RU" b="1" dirty="0" smtClean="0"/>
              <a:t>• Развивать познавательную активность детей, воображение, фантазию, творческую инициативу, самостоятельность;</a:t>
            </a:r>
          </a:p>
          <a:p>
            <a:r>
              <a:rPr lang="ru-RU" b="1" dirty="0" smtClean="0"/>
              <a:t>• Развивать диалогическую и монологическую речь, расширять словарный запас;</a:t>
            </a:r>
          </a:p>
          <a:p>
            <a:r>
              <a:rPr lang="ru-RU" b="1" dirty="0" smtClean="0"/>
              <a:t>• Развивать мелкую моторику;</a:t>
            </a:r>
          </a:p>
          <a:p>
            <a:r>
              <a:rPr lang="ru-RU" b="1" dirty="0" smtClean="0"/>
              <a:t>• Развивать память, внимание;</a:t>
            </a:r>
          </a:p>
          <a:p>
            <a:r>
              <a:rPr lang="ru-RU" b="1" dirty="0" smtClean="0"/>
              <a:t>• Сформировать умение работать совместно с детьми и педагогом в процессе создания коллективной постройки;</a:t>
            </a:r>
          </a:p>
          <a:p>
            <a:r>
              <a:rPr lang="ru-RU" b="1" dirty="0" smtClean="0"/>
              <a:t>• Воспитывать толерантность друг к другу.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User\Desktop\Lego-Bricks-PNG-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-315416"/>
            <a:ext cx="5960663" cy="3672408"/>
          </a:xfrm>
          <a:prstGeom prst="rect">
            <a:avLst/>
          </a:prstGeom>
          <a:noFill/>
        </p:spPr>
      </p:pic>
      <p:pic>
        <p:nvPicPr>
          <p:cNvPr id="33795" name="Picture 3" descr="C:\Users\User\Desktop\le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76671"/>
            <a:ext cx="2179801" cy="2458983"/>
          </a:xfrm>
          <a:prstGeom prst="rect">
            <a:avLst/>
          </a:prstGeom>
          <a:noFill/>
        </p:spPr>
      </p:pic>
      <p:pic>
        <p:nvPicPr>
          <p:cNvPr id="33796" name="Picture 4" descr="C:\Users\User\Desktop\85c84ce94a8ab9eec9259c1ffc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645024"/>
            <a:ext cx="2987653" cy="2169118"/>
          </a:xfrm>
          <a:prstGeom prst="rect">
            <a:avLst/>
          </a:prstGeom>
          <a:noFill/>
        </p:spPr>
      </p:pic>
      <p:pic>
        <p:nvPicPr>
          <p:cNvPr id="33797" name="Picture 5" descr="C:\Users\User\Desktop\duplo-building-plates-4632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789040"/>
            <a:ext cx="3240360" cy="243027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04249" y="306896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кирпичек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96136" y="6021288"/>
            <a:ext cx="766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кубик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63688" y="6237312"/>
            <a:ext cx="1649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легопластина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491880" y="270892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кнопочки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429000"/>
            <a:ext cx="32403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«Числовая лесенка»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P16-05-17_07.30[01]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72000" y="3933056"/>
            <a:ext cx="3168352" cy="27157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4" name="Picture 2" descr="C:\Users\User\Desktop\фото\лего\20191028_095145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88640"/>
            <a:ext cx="2845331" cy="3789040"/>
          </a:xfrm>
          <a:prstGeom prst="rect">
            <a:avLst/>
          </a:prstGeom>
          <a:noFill/>
        </p:spPr>
      </p:pic>
      <p:pic>
        <p:nvPicPr>
          <p:cNvPr id="18436" name="Picture 4" descr="IMG_677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933056"/>
            <a:ext cx="3672028" cy="259386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5" y="1052736"/>
            <a:ext cx="4817436" cy="214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79512" y="188641"/>
            <a:ext cx="4680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Числовой ряд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выстраиваем по схеме, затем по памяти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school-baby.ru/images/matematika/matem_lego/Etaz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32656"/>
            <a:ext cx="3778391" cy="2833793"/>
          </a:xfrm>
          <a:prstGeom prst="rect">
            <a:avLst/>
          </a:prstGeom>
          <a:noFill/>
        </p:spPr>
      </p:pic>
      <p:pic>
        <p:nvPicPr>
          <p:cNvPr id="15364" name="Picture 4" descr="http://school-baby.ru/images/matematika/matem_lego/Etazhi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212976"/>
            <a:ext cx="4042420" cy="303181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403648" y="476672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«Этажи»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43608" y="1124744"/>
            <a:ext cx="3960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Строим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башни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это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будут дома,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этажи дома подписываем цифрами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15616" y="2276872"/>
            <a:ext cx="35283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Затем налетает ураган или случается землетрясение, дома рушатся и человечкам негде жить, они просят о помощи. Задача ребенка - помочь построить дом, при этом каждый этаж должен оказаться на своем месте. Эта игра учит ребенка последовательности цифр.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фото\лего\20191028_100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0"/>
            <a:ext cx="3760122" cy="2520280"/>
          </a:xfrm>
          <a:prstGeom prst="rect">
            <a:avLst/>
          </a:prstGeom>
          <a:noFill/>
        </p:spPr>
      </p:pic>
      <p:pic>
        <p:nvPicPr>
          <p:cNvPr id="4099" name="Picture 3" descr="C:\Users\User\Desktop\фото\9ГР.СТАРШ\математика\20191107_1007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908720"/>
            <a:ext cx="3360373" cy="252028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372200" y="476672"/>
            <a:ext cx="1926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«Найди соседей»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404664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«Собери вагончики»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фото\лего\20191112_1319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933056"/>
            <a:ext cx="4586783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«Столько же,  больше, меньше»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5" name="Picture 1" descr="C:\Users\User\Desktop\фото\лего\20191028_100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980728"/>
            <a:ext cx="2730206" cy="288032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436096" y="33265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«Вы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низкий»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User\Desktop\лего картинки\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124744"/>
            <a:ext cx="2448272" cy="2838955"/>
          </a:xfrm>
          <a:prstGeom prst="rect">
            <a:avLst/>
          </a:prstGeom>
          <a:noFill/>
        </p:spPr>
      </p:pic>
      <p:pic>
        <p:nvPicPr>
          <p:cNvPr id="9" name="Picture 3" descr="C:\Users\User\Desktop\фото\9ГР.СТАРШ\математика\20191107_101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005064"/>
            <a:ext cx="2455212" cy="2395397"/>
          </a:xfrm>
          <a:prstGeom prst="rect">
            <a:avLst/>
          </a:prstGeom>
          <a:noFill/>
        </p:spPr>
      </p:pic>
      <p:pic>
        <p:nvPicPr>
          <p:cNvPr id="10" name="Picture 2" descr="C:\Users\User\Desktop\фото\лего\20191028_095248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196752"/>
            <a:ext cx="1901524" cy="374441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95536" y="764704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«Город будущего»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5301208"/>
            <a:ext cx="2448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Выстраиваем башенки в соответствии  цифры и цвета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фото\лего\20191107_1020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081023"/>
            <a:ext cx="2592288" cy="24500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\лего\20191112_1341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692696"/>
            <a:ext cx="2997872" cy="270060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96136" y="188641"/>
            <a:ext cx="2952328" cy="461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«Широкий, узкий»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764704"/>
            <a:ext cx="3479498" cy="281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11560" y="188640"/>
            <a:ext cx="3815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«Длинный короткий»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3552714"/>
            <a:ext cx="4896544" cy="321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79513" y="4509120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Измеряем разные предметы, строя башенки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614</TotalTime>
  <Words>435</Words>
  <Application>Microsoft Office PowerPoint</Application>
  <PresentationFormat>Экран (4:3)</PresentationFormat>
  <Paragraphs>53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  «Развитие элементарных математических представлений с помощью Лего – конструктора»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ВЫВОД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66</cp:revision>
  <dcterms:created xsi:type="dcterms:W3CDTF">2019-10-30T13:46:15Z</dcterms:created>
  <dcterms:modified xsi:type="dcterms:W3CDTF">2026-02-08T05:58:47Z</dcterms:modified>
</cp:coreProperties>
</file>