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1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5B106E36-FD25-4E2D-B0AA-010F637433A0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45.jpeg"/><Relationship Id="rId7" Type="http://schemas.openxmlformats.org/officeDocument/2006/relationships/image" Target="../media/image49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419872" y="3861048"/>
            <a:ext cx="5540896" cy="190080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Отчет о реализации 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проекта «В мире профессий»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r"/>
            <a:r>
              <a:rPr lang="ru-RU" sz="2400" dirty="0" smtClean="0">
                <a:solidFill>
                  <a:srgbClr val="002060"/>
                </a:solidFill>
              </a:rPr>
              <a:t>Старшая группа</a:t>
            </a:r>
          </a:p>
          <a:p>
            <a:pPr algn="r"/>
            <a:r>
              <a:rPr lang="ru-RU" sz="2400" dirty="0" smtClean="0">
                <a:solidFill>
                  <a:srgbClr val="002060"/>
                </a:solidFill>
              </a:rPr>
              <a:t>Воспитатели: Паньшина Н.Н., Белоусова А.Д.</a:t>
            </a: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4" name="Рисунок 3" descr="IMG_20211206_19580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0988822">
            <a:off x="133578" y="587579"/>
            <a:ext cx="3862601" cy="1854908"/>
          </a:xfrm>
          <a:prstGeom prst="rect">
            <a:avLst/>
          </a:prstGeom>
        </p:spPr>
      </p:pic>
      <p:pic>
        <p:nvPicPr>
          <p:cNvPr id="5" name="Рисунок 4" descr="IMG_20220513_10031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1012310">
            <a:off x="859059" y="2555283"/>
            <a:ext cx="2325493" cy="3108949"/>
          </a:xfrm>
          <a:prstGeom prst="rect">
            <a:avLst/>
          </a:prstGeom>
        </p:spPr>
      </p:pic>
      <p:pic>
        <p:nvPicPr>
          <p:cNvPr id="6" name="Рисунок 5" descr="IMG_20221012_16485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16520">
            <a:off x="6684574" y="697720"/>
            <a:ext cx="2213248" cy="2947597"/>
          </a:xfrm>
          <a:prstGeom prst="rect">
            <a:avLst/>
          </a:prstGeom>
        </p:spPr>
      </p:pic>
      <p:pic>
        <p:nvPicPr>
          <p:cNvPr id="7" name="Рисунок 6" descr="IMG-20220607-WA002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95936" y="476672"/>
            <a:ext cx="2214246" cy="29523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Реализация проекта</a:t>
            </a:r>
            <a:endParaRPr lang="ru-RU" dirty="0"/>
          </a:p>
        </p:txBody>
      </p:sp>
      <p:pic>
        <p:nvPicPr>
          <p:cNvPr id="3" name="Рисунок 2" descr="20190405_0934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59088" y="3284984"/>
            <a:ext cx="2784912" cy="3284984"/>
          </a:xfrm>
          <a:prstGeom prst="rect">
            <a:avLst/>
          </a:prstGeom>
        </p:spPr>
      </p:pic>
      <p:pic>
        <p:nvPicPr>
          <p:cNvPr id="4" name="Рисунок 3" descr="20190405_10333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3789040"/>
            <a:ext cx="3096344" cy="2322258"/>
          </a:xfrm>
          <a:prstGeom prst="rect">
            <a:avLst/>
          </a:prstGeom>
        </p:spPr>
      </p:pic>
      <p:pic>
        <p:nvPicPr>
          <p:cNvPr id="5" name="Рисунок 4" descr="20190405_09335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07904" y="2084851"/>
            <a:ext cx="2520280" cy="3360373"/>
          </a:xfrm>
          <a:prstGeom prst="rect">
            <a:avLst/>
          </a:prstGeom>
        </p:spPr>
      </p:pic>
      <p:pic>
        <p:nvPicPr>
          <p:cNvPr id="6" name="Рисунок 5" descr="IMG_20170927_16213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9512" y="1556792"/>
            <a:ext cx="3240360" cy="215590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563888" y="1556792"/>
            <a:ext cx="258551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 smtClean="0">
                <a:solidFill>
                  <a:srgbClr val="7030A0"/>
                </a:solidFill>
              </a:rPr>
              <a:t>Автомастерская</a:t>
            </a:r>
            <a:endParaRPr lang="ru-RU" sz="2400" b="1" i="1" dirty="0">
              <a:solidFill>
                <a:srgbClr val="7030A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300192" y="2276872"/>
            <a:ext cx="23762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7030A0"/>
                </a:solidFill>
              </a:rPr>
              <a:t>Добрый доктор Айболит</a:t>
            </a:r>
            <a:endParaRPr lang="ru-RU" sz="2000" b="1" i="1" dirty="0">
              <a:solidFill>
                <a:srgbClr val="7030A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707904" y="5949280"/>
            <a:ext cx="25202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7030A0"/>
                </a:solidFill>
              </a:rPr>
              <a:t>Профессия Врача</a:t>
            </a:r>
            <a:endParaRPr lang="ru-RU" sz="2400" b="1" i="1" dirty="0">
              <a:solidFill>
                <a:srgbClr val="7030A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39552" y="6165304"/>
            <a:ext cx="23762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7030A0"/>
                </a:solidFill>
              </a:rPr>
              <a:t>Овощи для супа</a:t>
            </a:r>
            <a:endParaRPr lang="ru-RU" sz="2400" b="1" i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Реализация проекта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39552" y="1484784"/>
            <a:ext cx="8351840" cy="892696"/>
          </a:xfrm>
        </p:spPr>
        <p:txBody>
          <a:bodyPr>
            <a:normAutofit fontScale="77500" lnSpcReduction="20000"/>
          </a:bodyPr>
          <a:lstStyle/>
          <a:p>
            <a:r>
              <a:rPr lang="ru-RU" u="sng" dirty="0" smtClean="0"/>
              <a:t>5. Для детей организованы экскурсии</a:t>
            </a:r>
            <a:r>
              <a:rPr lang="ru-RU" dirty="0" smtClean="0"/>
              <a:t>: «В прачечной», «Кто готовит нам обед», «Кабинет медсестры», «Пожарная машина»</a:t>
            </a:r>
            <a:endParaRPr lang="ru-RU" dirty="0"/>
          </a:p>
        </p:txBody>
      </p:sp>
      <p:pic>
        <p:nvPicPr>
          <p:cNvPr id="4" name="Рисунок 3" descr="5602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4725144"/>
            <a:ext cx="2839078" cy="2132856"/>
          </a:xfrm>
          <a:prstGeom prst="rect">
            <a:avLst/>
          </a:prstGeom>
        </p:spPr>
      </p:pic>
      <p:pic>
        <p:nvPicPr>
          <p:cNvPr id="5" name="Рисунок 4" descr="IMG_20221005_10350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35696" y="2060848"/>
            <a:ext cx="1728192" cy="2301600"/>
          </a:xfrm>
          <a:prstGeom prst="rect">
            <a:avLst/>
          </a:prstGeom>
        </p:spPr>
      </p:pic>
      <p:pic>
        <p:nvPicPr>
          <p:cNvPr id="6" name="Рисунок 5" descr="IMG_20221005_10373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2060848"/>
            <a:ext cx="1728192" cy="2301600"/>
          </a:xfrm>
          <a:prstGeom prst="rect">
            <a:avLst/>
          </a:prstGeom>
        </p:spPr>
      </p:pic>
      <p:pic>
        <p:nvPicPr>
          <p:cNvPr id="7" name="Рисунок 6" descr="IMG_20221005_10405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23928" y="2132856"/>
            <a:ext cx="1728192" cy="2301600"/>
          </a:xfrm>
          <a:prstGeom prst="rect">
            <a:avLst/>
          </a:prstGeom>
        </p:spPr>
      </p:pic>
      <p:pic>
        <p:nvPicPr>
          <p:cNvPr id="8" name="Рисунок 7" descr="IMG_20221005_10451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436096" y="4556400"/>
            <a:ext cx="1728192" cy="2301600"/>
          </a:xfrm>
          <a:prstGeom prst="rect">
            <a:avLst/>
          </a:prstGeom>
        </p:spPr>
      </p:pic>
      <p:pic>
        <p:nvPicPr>
          <p:cNvPr id="9" name="Рисунок 8" descr="IMG_20221005_104606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415808" y="4556400"/>
            <a:ext cx="1728192" cy="2301600"/>
          </a:xfrm>
          <a:prstGeom prst="rect">
            <a:avLst/>
          </a:prstGeom>
        </p:spPr>
      </p:pic>
      <p:pic>
        <p:nvPicPr>
          <p:cNvPr id="10" name="Рисунок 9" descr="IMG_20221005_103915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796137" y="2132856"/>
            <a:ext cx="1728192" cy="2301601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467544" y="4293096"/>
            <a:ext cx="23762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7030A0"/>
                </a:solidFill>
              </a:rPr>
              <a:t>В прачечной</a:t>
            </a:r>
            <a:endParaRPr lang="ru-RU" sz="2000" b="1" i="1" dirty="0">
              <a:solidFill>
                <a:srgbClr val="7030A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491880" y="4725144"/>
            <a:ext cx="20162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7030A0"/>
                </a:solidFill>
              </a:rPr>
              <a:t>Кто готовит нам обед?</a:t>
            </a:r>
            <a:endParaRPr lang="ru-RU" sz="2000" b="1" i="1" dirty="0">
              <a:solidFill>
                <a:srgbClr val="7030A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380312" y="2708920"/>
            <a:ext cx="17636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7030A0"/>
                </a:solidFill>
              </a:rPr>
              <a:t>Кабинет медсестры</a:t>
            </a:r>
            <a:endParaRPr lang="ru-RU" sz="2000" b="1" i="1" dirty="0">
              <a:solidFill>
                <a:srgbClr val="7030A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915816" y="5805264"/>
            <a:ext cx="17281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7030A0"/>
                </a:solidFill>
              </a:rPr>
              <a:t>Пожарная машина</a:t>
            </a:r>
            <a:endParaRPr lang="ru-RU" sz="2000" b="1" i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Реализация проекта</a:t>
            </a: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531352" cy="1540768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6. В группе </a:t>
            </a:r>
            <a:r>
              <a:rPr lang="ru-RU" u="sng" dirty="0" smtClean="0"/>
              <a:t>оформлен уголок </a:t>
            </a:r>
            <a:r>
              <a:rPr lang="ru-RU" dirty="0" smtClean="0"/>
              <a:t>«Знакомство с профессиями», в который входят карточки с представителями разных профессий, дидактические игры «Кому что нужно», «Повар», «Парикмахер», «Модельер», «Чья одежда»загадки и стих и профессиях, атрибуты различных профессий.</a:t>
            </a:r>
            <a:endParaRPr lang="ru-RU" dirty="0"/>
          </a:p>
        </p:txBody>
      </p:sp>
      <p:pic>
        <p:nvPicPr>
          <p:cNvPr id="3" name="Рисунок 2" descr="20181016_12551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71800" y="3068960"/>
            <a:ext cx="2592288" cy="1944216"/>
          </a:xfrm>
          <a:prstGeom prst="rect">
            <a:avLst/>
          </a:prstGeom>
        </p:spPr>
      </p:pic>
      <p:pic>
        <p:nvPicPr>
          <p:cNvPr id="4" name="Рисунок 3" descr="20181016_12565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996952"/>
            <a:ext cx="2688299" cy="2016224"/>
          </a:xfrm>
          <a:prstGeom prst="rect">
            <a:avLst/>
          </a:prstGeom>
        </p:spPr>
      </p:pic>
      <p:pic>
        <p:nvPicPr>
          <p:cNvPr id="5" name="Рисунок 4" descr="IMG-20221016-WA001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48064" y="3789040"/>
            <a:ext cx="3833968" cy="2866490"/>
          </a:xfrm>
          <a:prstGeom prst="rect">
            <a:avLst/>
          </a:prstGeom>
        </p:spPr>
      </p:pic>
      <p:pic>
        <p:nvPicPr>
          <p:cNvPr id="6" name="Рисунок 5" descr="IMG-20221016-WA0011.jpg"/>
          <p:cNvPicPr>
            <a:picLocks noChangeAspect="1"/>
          </p:cNvPicPr>
          <p:nvPr/>
        </p:nvPicPr>
        <p:blipFill>
          <a:blip r:embed="rId5" cstate="print"/>
          <a:srcRect t="34469" b="6449"/>
          <a:stretch>
            <a:fillRect/>
          </a:stretch>
        </p:blipFill>
        <p:spPr>
          <a:xfrm>
            <a:off x="539552" y="5129808"/>
            <a:ext cx="3912326" cy="17281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Реализация проекта</a:t>
            </a: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quarter" idx="1"/>
          </p:nvPr>
        </p:nvSpPr>
        <p:spPr>
          <a:xfrm>
            <a:off x="0" y="1556792"/>
            <a:ext cx="3096344" cy="2952328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7. </a:t>
            </a:r>
            <a:r>
              <a:rPr lang="ru-RU" u="sng" dirty="0" smtClean="0"/>
              <a:t>Проект проводился при активном участии родителей</a:t>
            </a:r>
            <a:r>
              <a:rPr lang="ru-RU" dirty="0" smtClean="0"/>
              <a:t>: для родителей проводились консультации, оформлен альбом «Профессии моей семьи», изготовлены книжки-малышки по ППБ, в гости к ребятам приходили родители и рассказывали о своей профессии – полицейский и стоматолог.</a:t>
            </a:r>
            <a:endParaRPr lang="ru-RU" dirty="0"/>
          </a:p>
        </p:txBody>
      </p:sp>
      <p:pic>
        <p:nvPicPr>
          <p:cNvPr id="3" name="Рисунок 2" descr="IMG_20221014_17050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4507124"/>
            <a:ext cx="2915815" cy="2350876"/>
          </a:xfrm>
          <a:prstGeom prst="rect">
            <a:avLst/>
          </a:prstGeom>
        </p:spPr>
      </p:pic>
      <p:pic>
        <p:nvPicPr>
          <p:cNvPr id="4" name="Рисунок 3" descr="IMG_20221014_17075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59832" y="4489603"/>
            <a:ext cx="1656184" cy="2368397"/>
          </a:xfrm>
          <a:prstGeom prst="rect">
            <a:avLst/>
          </a:prstGeom>
        </p:spPr>
      </p:pic>
      <p:pic>
        <p:nvPicPr>
          <p:cNvPr id="6" name="Рисунок 5" descr="IMG_20221018_16175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32040" y="4509120"/>
            <a:ext cx="1642537" cy="2348880"/>
          </a:xfrm>
          <a:prstGeom prst="rect">
            <a:avLst/>
          </a:prstGeom>
        </p:spPr>
      </p:pic>
      <p:pic>
        <p:nvPicPr>
          <p:cNvPr id="8" name="Рисунок 7" descr="166669283085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21244366">
            <a:off x="3229292" y="2266834"/>
            <a:ext cx="2699792" cy="2027180"/>
          </a:xfrm>
          <a:prstGeom prst="rect">
            <a:avLst/>
          </a:prstGeom>
        </p:spPr>
      </p:pic>
      <p:pic>
        <p:nvPicPr>
          <p:cNvPr id="10" name="Рисунок 9" descr="IMG_20221018_16220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678045">
            <a:off x="6360750" y="1944928"/>
            <a:ext cx="2023199" cy="2694490"/>
          </a:xfrm>
          <a:prstGeom prst="rect">
            <a:avLst/>
          </a:prstGeom>
        </p:spPr>
      </p:pic>
      <p:pic>
        <p:nvPicPr>
          <p:cNvPr id="11" name="Рисунок 10" descr="IMG-20221012-WA0027.jpg"/>
          <p:cNvPicPr>
            <a:picLocks noChangeAspect="1"/>
          </p:cNvPicPr>
          <p:nvPr/>
        </p:nvPicPr>
        <p:blipFill>
          <a:blip r:embed="rId7" cstate="print"/>
          <a:srcRect l="37064" t="11661" r="18628" b="30034"/>
          <a:stretch>
            <a:fillRect/>
          </a:stretch>
        </p:blipFill>
        <p:spPr>
          <a:xfrm>
            <a:off x="6767736" y="4520150"/>
            <a:ext cx="2376264" cy="2337850"/>
          </a:xfrm>
          <a:prstGeom prst="rect">
            <a:avLst/>
          </a:prstGeom>
        </p:spPr>
      </p:pic>
      <p:pic>
        <p:nvPicPr>
          <p:cNvPr id="9" name="Рисунок 8" descr="1666692830866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329888">
            <a:off x="6035298" y="319132"/>
            <a:ext cx="2825763" cy="21217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Итог проекта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8748464" cy="1612776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В результате реализации проекта дети знают названия и особенности различных профессий, называют профессии своих родителей, знают атрибуты и профессиональную одежду каждой профессии, стали бережнее относиться к труду взрослых, расширили свой словарный запас, умеют самостоятельно организовывать сюжетно-ролевые игры на основе имеющихся знаний.</a:t>
            </a:r>
          </a:p>
          <a:p>
            <a:r>
              <a:rPr lang="ru-RU" dirty="0" smtClean="0"/>
              <a:t>Воспитателями было создано многофункциональное пособие «В мире профессий».</a:t>
            </a:r>
          </a:p>
          <a:p>
            <a:endParaRPr lang="ru-RU" dirty="0"/>
          </a:p>
        </p:txBody>
      </p:sp>
      <p:pic>
        <p:nvPicPr>
          <p:cNvPr id="4" name="Рисунок 3" descr="166685662035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63688" y="3068960"/>
            <a:ext cx="2647073" cy="1987594"/>
          </a:xfrm>
          <a:prstGeom prst="rect">
            <a:avLst/>
          </a:prstGeom>
        </p:spPr>
      </p:pic>
      <p:pic>
        <p:nvPicPr>
          <p:cNvPr id="5" name="Рисунок 4" descr="166685662034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337210">
            <a:off x="4113529" y="4278915"/>
            <a:ext cx="1872208" cy="2493401"/>
          </a:xfrm>
          <a:prstGeom prst="rect">
            <a:avLst/>
          </a:prstGeom>
        </p:spPr>
      </p:pic>
      <p:pic>
        <p:nvPicPr>
          <p:cNvPr id="6" name="Рисунок 5" descr="166685662035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1318356">
            <a:off x="102062" y="4209727"/>
            <a:ext cx="1932367" cy="2573521"/>
          </a:xfrm>
          <a:prstGeom prst="rect">
            <a:avLst/>
          </a:prstGeom>
        </p:spPr>
      </p:pic>
      <p:pic>
        <p:nvPicPr>
          <p:cNvPr id="7" name="Рисунок 6" descr="166685662035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389770">
            <a:off x="5851243" y="3240551"/>
            <a:ext cx="3168352" cy="23790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endParaRPr lang="ru-RU" sz="4800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5400" b="1" dirty="0" smtClean="0"/>
              <a:t>Спасибо за внимание!</a:t>
            </a:r>
            <a:endParaRPr lang="ru-RU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Актуальность проекта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Любой ребёнок ещё мал, чтобы определить свой путь и сейчас выбрать профессию, которая ему по душе. За время пребывания в детском саду и по мере своего развития и развития своих интересов дети мечтают стать представителями разных профессий, и это естественно. Но в наших силах объяснить детям сейчас, рассказывая о профессиях как интересна и увлекательна любая из них если ты хороший специалист и обладаешь рядом профессиональных навыков. Проведение данной работы необходимо с целью формирования первоначальных навыков социализации через знакомство с трудом взрослых.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Цель и задачи проекта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 smtClean="0"/>
              <a:t>Цель проекта:</a:t>
            </a:r>
            <a:r>
              <a:rPr lang="ru-RU" dirty="0" smtClean="0"/>
              <a:t> продолжать расширять представления детей о людях разных профессий, воспитывать уважительное отношение к труду, подчёркивать значимость труда, формировать интерес к профессиям своих родителей.</a:t>
            </a:r>
          </a:p>
          <a:p>
            <a:r>
              <a:rPr lang="ru-RU" b="1" dirty="0" smtClean="0"/>
              <a:t>Задачи проекта:</a:t>
            </a:r>
            <a:endParaRPr lang="ru-RU" dirty="0" smtClean="0"/>
          </a:p>
          <a:p>
            <a:pPr lvl="0"/>
            <a:r>
              <a:rPr lang="ru-RU" dirty="0" smtClean="0"/>
              <a:t>Учить определять профессии, выделять инструменты, орудия труда для определённой профессии;</a:t>
            </a:r>
          </a:p>
          <a:p>
            <a:pPr lvl="0"/>
            <a:r>
              <a:rPr lang="ru-RU" dirty="0" smtClean="0"/>
              <a:t>Знакомить детей с художественными произведениями, обогатить словарь детей стихами, пословицами и поговорками по данной теме;</a:t>
            </a:r>
          </a:p>
          <a:p>
            <a:pPr lvl="0"/>
            <a:r>
              <a:rPr lang="ru-RU" dirty="0" smtClean="0"/>
              <a:t>Развивать связную речь, внимание;</a:t>
            </a:r>
          </a:p>
          <a:p>
            <a:pPr lvl="0"/>
            <a:r>
              <a:rPr lang="ru-RU" dirty="0" smtClean="0"/>
              <a:t>Закреплять полученные знания детей о профессиях, используя подборку дидактических игр и игровых упражнений;</a:t>
            </a:r>
          </a:p>
          <a:p>
            <a:pPr lvl="0"/>
            <a:r>
              <a:rPr lang="ru-RU" dirty="0" smtClean="0"/>
              <a:t>Вовлечь родителей в совместную деятельность с детьми;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Предполагаемые результаты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 smtClean="0"/>
              <a:t>Дети знают:</a:t>
            </a:r>
            <a:endParaRPr lang="ru-RU" dirty="0" smtClean="0"/>
          </a:p>
          <a:p>
            <a:pPr lvl="0"/>
            <a:r>
              <a:rPr lang="ru-RU" dirty="0" smtClean="0"/>
              <a:t>Название и назначение разных профессий; профессии своих родителей.</a:t>
            </a:r>
          </a:p>
          <a:p>
            <a:pPr lvl="0"/>
            <a:r>
              <a:rPr lang="ru-RU" dirty="0" smtClean="0"/>
              <a:t>Художественные произведения, стихи, пословицы и поговорки по данной теме.</a:t>
            </a:r>
          </a:p>
          <a:p>
            <a:pPr lvl="0"/>
            <a:r>
              <a:rPr lang="ru-RU" dirty="0" smtClean="0"/>
              <a:t>Атрибуты, особенности профессиональной фирменной одежды разных профессий.</a:t>
            </a:r>
          </a:p>
          <a:p>
            <a:r>
              <a:rPr lang="ru-RU" b="1" dirty="0" smtClean="0"/>
              <a:t>Дети умеют:</a:t>
            </a:r>
            <a:endParaRPr lang="ru-RU" dirty="0" smtClean="0"/>
          </a:p>
          <a:p>
            <a:pPr lvl="0"/>
            <a:r>
              <a:rPr lang="ru-RU" dirty="0" smtClean="0"/>
              <a:t>Понимать значение труда  людей разных профессий;</a:t>
            </a:r>
          </a:p>
          <a:p>
            <a:pPr lvl="0"/>
            <a:r>
              <a:rPr lang="ru-RU" dirty="0" smtClean="0"/>
              <a:t>Ценить результаты труда людей разных профессий;</a:t>
            </a:r>
          </a:p>
          <a:p>
            <a:pPr lvl="0"/>
            <a:r>
              <a:rPr lang="ru-RU" dirty="0" smtClean="0"/>
              <a:t>Использовать активный словарь по теме;</a:t>
            </a:r>
          </a:p>
          <a:p>
            <a:pPr lvl="0"/>
            <a:r>
              <a:rPr lang="ru-RU" dirty="0" smtClean="0"/>
              <a:t>Самостоятельно организовывать сюжетно-ролевые игры на основе имеющихся знаний.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Реализация проекта</a:t>
            </a:r>
            <a:endParaRPr lang="ru-RU" dirty="0"/>
          </a:p>
        </p:txBody>
      </p:sp>
      <p:pic>
        <p:nvPicPr>
          <p:cNvPr id="5" name="Рисунок 4" descr="IMG_20221014_17173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32040" y="2852936"/>
            <a:ext cx="2232248" cy="297290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11560" y="3284984"/>
            <a:ext cx="417646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u="sng" dirty="0" smtClean="0"/>
              <a:t>2. Чтение:</a:t>
            </a:r>
            <a:r>
              <a:rPr lang="ru-RU" dirty="0" smtClean="0"/>
              <a:t> К.И. Чуковского «Айболит», А. </a:t>
            </a:r>
            <a:r>
              <a:rPr lang="ru-RU" dirty="0" err="1" smtClean="0"/>
              <a:t>Барто</a:t>
            </a:r>
            <a:r>
              <a:rPr lang="ru-RU" dirty="0" smtClean="0"/>
              <a:t> «Ветеринарный врач», Э.Успенский «Играли в больницу», В.В. Маяковского «Кем быть?», С. Михалков «Дядя Степа - Милиционер», С. Бакаев «Мой папа - полицейский», </a:t>
            </a:r>
            <a:r>
              <a:rPr lang="ru-RU" dirty="0" err="1" smtClean="0"/>
              <a:t>В.Вежливцева</a:t>
            </a:r>
            <a:r>
              <a:rPr lang="ru-RU" dirty="0" smtClean="0"/>
              <a:t> «Сказ про швею и влюбленного царя», Т. Шорыгина «Швея», Т. Шорыгина «Новое платье», Г.Х.Андерсен «Новое платье короля», С. Васильева. «Портной» и др.</a:t>
            </a:r>
            <a:endParaRPr lang="ru-RU" dirty="0"/>
          </a:p>
        </p:txBody>
      </p:sp>
      <p:pic>
        <p:nvPicPr>
          <p:cNvPr id="4" name="Рисунок 3" descr="IMG_20220221_11534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79" y="3933056"/>
            <a:ext cx="2051721" cy="274294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11560" y="1556792"/>
            <a:ext cx="820891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В процессе реализации проекта с детьми проводилась следующая работа:</a:t>
            </a:r>
          </a:p>
          <a:p>
            <a:pPr algn="just"/>
            <a:r>
              <a:rPr lang="ru-RU" u="sng" dirty="0" smtClean="0"/>
              <a:t>1.  Беседы:</a:t>
            </a:r>
            <a:r>
              <a:rPr lang="ru-RU" dirty="0" smtClean="0"/>
              <a:t> «Знакомство с профессией – пекарь, повар», «О труде взрослых в ателье», «О профессии библиотекарь», «Что делает мама, когда я заболел», «Что нужно доктору для работы», «Здоровые зубки», «Профессия «Полицейский», «Кто работает в детском саду» и др.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Реализация проекта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11560" y="1600200"/>
            <a:ext cx="8208912" cy="1612776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3. </a:t>
            </a:r>
            <a:r>
              <a:rPr lang="ru-RU" u="sng" dirty="0" smtClean="0"/>
              <a:t>Сюжетно-ролевые игры:</a:t>
            </a:r>
            <a:r>
              <a:rPr lang="ru-RU" dirty="0" smtClean="0"/>
              <a:t> «Ветеринарная лечебница», «На приеме у врача», «Путешествие на автобусе», «Водитель», «Парикмахерская», «В кафе», «Магазин», Профессия «Повар», «Я артистом быть хочу!», «Знакомство с профессией артиста», «Строители»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 descr="IMG_20221012_16461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60032" y="3861048"/>
            <a:ext cx="2103788" cy="2801818"/>
          </a:xfrm>
          <a:prstGeom prst="rect">
            <a:avLst/>
          </a:prstGeom>
        </p:spPr>
      </p:pic>
      <p:pic>
        <p:nvPicPr>
          <p:cNvPr id="5" name="Рисунок 4" descr="IMG_20221012_16501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40212" y="3861048"/>
            <a:ext cx="2103788" cy="280181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076056" y="3284984"/>
            <a:ext cx="3923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7030A0"/>
                </a:solidFill>
              </a:rPr>
              <a:t>Ветеринарная лечебница</a:t>
            </a:r>
            <a:endParaRPr lang="ru-RU" sz="2400" b="1" i="1" dirty="0">
              <a:solidFill>
                <a:srgbClr val="7030A0"/>
              </a:solidFill>
            </a:endParaRPr>
          </a:p>
        </p:txBody>
      </p:sp>
      <p:pic>
        <p:nvPicPr>
          <p:cNvPr id="9" name="Рисунок 8" descr="IMG_20220607_09101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27784" y="3284984"/>
            <a:ext cx="2124524" cy="2840271"/>
          </a:xfrm>
          <a:prstGeom prst="rect">
            <a:avLst/>
          </a:prstGeom>
        </p:spPr>
      </p:pic>
      <p:pic>
        <p:nvPicPr>
          <p:cNvPr id="13" name="Рисунок 12" descr="IMG-20220607-WA002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3528" y="3284984"/>
            <a:ext cx="2130204" cy="2840272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11560" y="6165304"/>
            <a:ext cx="3923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7030A0"/>
                </a:solidFill>
              </a:rPr>
              <a:t>В кафе</a:t>
            </a:r>
            <a:endParaRPr lang="ru-RU" sz="2400" b="1" i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20190325_16332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75656" y="4264735"/>
            <a:ext cx="1944216" cy="2593265"/>
          </a:xfrm>
          <a:prstGeom prst="rect">
            <a:avLst/>
          </a:prstGeom>
        </p:spPr>
      </p:pic>
      <p:pic>
        <p:nvPicPr>
          <p:cNvPr id="4" name="Рисунок 3" descr="20190405_10253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1727683" y="1808821"/>
            <a:ext cx="2592289" cy="1944216"/>
          </a:xfrm>
          <a:prstGeom prst="rect">
            <a:avLst/>
          </a:prstGeom>
        </p:spPr>
      </p:pic>
      <p:pic>
        <p:nvPicPr>
          <p:cNvPr id="5" name="Рисунок 4" descr="IMG_20221012_16473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139952" y="1484784"/>
            <a:ext cx="1944215" cy="2599217"/>
          </a:xfrm>
          <a:prstGeom prst="rect">
            <a:avLst/>
          </a:prstGeom>
        </p:spPr>
      </p:pic>
      <p:pic>
        <p:nvPicPr>
          <p:cNvPr id="7" name="Рисунок 6" descr="IMG_20221005_15552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1484784"/>
            <a:ext cx="1939032" cy="259228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4149080"/>
            <a:ext cx="14036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7030A0"/>
                </a:solidFill>
              </a:rPr>
              <a:t>На приеме у врача</a:t>
            </a:r>
            <a:endParaRPr lang="ru-RU" sz="2000" b="1" i="1" dirty="0">
              <a:solidFill>
                <a:srgbClr val="7030A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24128" y="2852936"/>
            <a:ext cx="17636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7030A0"/>
                </a:solidFill>
              </a:rPr>
              <a:t>Магазин</a:t>
            </a:r>
            <a:endParaRPr lang="ru-RU" sz="2000" b="1" i="1" dirty="0">
              <a:solidFill>
                <a:srgbClr val="7030A0"/>
              </a:solidFill>
            </a:endParaRPr>
          </a:p>
        </p:txBody>
      </p:sp>
      <p:pic>
        <p:nvPicPr>
          <p:cNvPr id="12" name="Рисунок 11" descr="IMG_20220607_09033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635896" y="4274950"/>
            <a:ext cx="3453275" cy="2583050"/>
          </a:xfrm>
          <a:prstGeom prst="rect">
            <a:avLst/>
          </a:prstGeom>
        </p:spPr>
      </p:pic>
      <p:pic>
        <p:nvPicPr>
          <p:cNvPr id="13" name="Рисунок 12" descr="IMG_20221012_164650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199784" y="1484784"/>
            <a:ext cx="1944216" cy="259922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7092280" y="5013176"/>
            <a:ext cx="17636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7030A0"/>
                </a:solidFill>
              </a:rPr>
              <a:t>Профессия «Повар»</a:t>
            </a:r>
            <a:endParaRPr lang="ru-RU" sz="2000" b="1" i="1" dirty="0">
              <a:solidFill>
                <a:srgbClr val="7030A0"/>
              </a:solidFill>
            </a:endParaRPr>
          </a:p>
        </p:txBody>
      </p:sp>
      <p:sp>
        <p:nvSpPr>
          <p:cNvPr id="1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Реализация проекта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20211206_1955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11760" y="1556792"/>
            <a:ext cx="2049995" cy="2232248"/>
          </a:xfrm>
          <a:prstGeom prst="rect">
            <a:avLst/>
          </a:prstGeom>
        </p:spPr>
      </p:pic>
      <p:pic>
        <p:nvPicPr>
          <p:cNvPr id="4" name="Рисунок 3" descr="IMG_20211206_1959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556792"/>
            <a:ext cx="2266302" cy="2232248"/>
          </a:xfrm>
          <a:prstGeom prst="rect">
            <a:avLst/>
          </a:prstGeom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Реализация проекта</a:t>
            </a:r>
            <a:endParaRPr lang="ru-RU" dirty="0"/>
          </a:p>
        </p:txBody>
      </p:sp>
      <p:pic>
        <p:nvPicPr>
          <p:cNvPr id="6" name="Рисунок 5" descr="IMG_20220203_16010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911752" y="3873711"/>
            <a:ext cx="2232248" cy="2984289"/>
          </a:xfrm>
          <a:prstGeom prst="rect">
            <a:avLst/>
          </a:prstGeom>
        </p:spPr>
      </p:pic>
      <p:pic>
        <p:nvPicPr>
          <p:cNvPr id="7" name="Рисунок 6" descr="IMG_20220513_10031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16016" y="1556792"/>
            <a:ext cx="2232248" cy="2984289"/>
          </a:xfrm>
          <a:prstGeom prst="rect">
            <a:avLst/>
          </a:prstGeom>
        </p:spPr>
      </p:pic>
      <p:pic>
        <p:nvPicPr>
          <p:cNvPr id="8" name="Рисунок 7" descr="IMG_20211206_09222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3933056"/>
            <a:ext cx="3779912" cy="282737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923928" y="5157192"/>
            <a:ext cx="24482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7030A0"/>
                </a:solidFill>
              </a:rPr>
              <a:t>Знакомство с профессией актера</a:t>
            </a:r>
            <a:endParaRPr lang="ru-RU" sz="2000" b="1" i="1" dirty="0">
              <a:solidFill>
                <a:srgbClr val="7030A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020272" y="2564904"/>
            <a:ext cx="19797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7030A0"/>
                </a:solidFill>
              </a:rPr>
              <a:t>Строители</a:t>
            </a:r>
            <a:endParaRPr lang="ru-RU" sz="2400" b="1" i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Реализация проекта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35816" cy="820688"/>
          </a:xfrm>
        </p:spPr>
        <p:txBody>
          <a:bodyPr>
            <a:normAutofit fontScale="62500" lnSpcReduction="20000"/>
          </a:bodyPr>
          <a:lstStyle/>
          <a:p>
            <a:r>
              <a:rPr lang="ru-RU" u="sng" dirty="0" smtClean="0"/>
              <a:t>4. Проводилась образовательная деятельность</a:t>
            </a:r>
            <a:r>
              <a:rPr lang="ru-RU" dirty="0" smtClean="0"/>
              <a:t>: «Приготовим завтрак», «Кондитерские изделия», «Профессия пожарного», «Платье для мамочки», «Рубашка для папы», «Автомастерская», «Добрый доктор Айболит»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331640" y="198884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5" name="Рисунок 4" descr="20190321_1434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2420888"/>
            <a:ext cx="2648602" cy="1800200"/>
          </a:xfrm>
          <a:prstGeom prst="rect">
            <a:avLst/>
          </a:prstGeom>
        </p:spPr>
      </p:pic>
      <p:pic>
        <p:nvPicPr>
          <p:cNvPr id="6" name="Рисунок 5" descr="20190326_10315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5577" y="4632345"/>
            <a:ext cx="2543605" cy="1907704"/>
          </a:xfrm>
          <a:prstGeom prst="rect">
            <a:avLst/>
          </a:prstGeom>
        </p:spPr>
      </p:pic>
      <p:pic>
        <p:nvPicPr>
          <p:cNvPr id="11" name="Рисунок 10" descr="IMG_20211115_094453.jpg"/>
          <p:cNvPicPr>
            <a:picLocks noChangeAspect="1"/>
          </p:cNvPicPr>
          <p:nvPr/>
        </p:nvPicPr>
        <p:blipFill>
          <a:blip r:embed="rId4" cstate="print"/>
          <a:srcRect t="12500"/>
          <a:stretch>
            <a:fillRect/>
          </a:stretch>
        </p:blipFill>
        <p:spPr>
          <a:xfrm>
            <a:off x="6839744" y="2276872"/>
            <a:ext cx="2304256" cy="2448272"/>
          </a:xfrm>
          <a:prstGeom prst="rect">
            <a:avLst/>
          </a:prstGeom>
        </p:spPr>
      </p:pic>
      <p:pic>
        <p:nvPicPr>
          <p:cNvPr id="12" name="Рисунок 11" descr="IMG_20220901_075104.jpg"/>
          <p:cNvPicPr>
            <a:picLocks noChangeAspect="1"/>
          </p:cNvPicPr>
          <p:nvPr/>
        </p:nvPicPr>
        <p:blipFill>
          <a:blip r:embed="rId5" cstate="print"/>
          <a:srcRect l="14705"/>
          <a:stretch>
            <a:fillRect/>
          </a:stretch>
        </p:blipFill>
        <p:spPr>
          <a:xfrm rot="16200000">
            <a:off x="3679235" y="4381059"/>
            <a:ext cx="1929546" cy="3024336"/>
          </a:xfrm>
          <a:prstGeom prst="rect">
            <a:avLst/>
          </a:prstGeom>
        </p:spPr>
      </p:pic>
      <p:pic>
        <p:nvPicPr>
          <p:cNvPr id="13" name="Рисунок 12" descr="IMG_20220901_075204.jpg"/>
          <p:cNvPicPr>
            <a:picLocks noChangeAspect="1"/>
          </p:cNvPicPr>
          <p:nvPr/>
        </p:nvPicPr>
        <p:blipFill>
          <a:blip r:embed="rId6" cstate="print"/>
          <a:srcRect b="22125"/>
          <a:stretch>
            <a:fillRect/>
          </a:stretch>
        </p:blipFill>
        <p:spPr>
          <a:xfrm>
            <a:off x="6300802" y="4941168"/>
            <a:ext cx="2843198" cy="1916832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987824" y="2780928"/>
            <a:ext cx="17636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7030A0"/>
                </a:solidFill>
              </a:rPr>
              <a:t>Приготовим завтрак</a:t>
            </a:r>
            <a:endParaRPr lang="ru-RU" sz="2400" b="1" i="1" dirty="0">
              <a:solidFill>
                <a:srgbClr val="7030A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267744" y="4221088"/>
            <a:ext cx="19442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7030A0"/>
                </a:solidFill>
              </a:rPr>
              <a:t>Кондитерские изделия</a:t>
            </a:r>
            <a:endParaRPr lang="ru-RU" sz="2000" b="1" i="1" dirty="0">
              <a:solidFill>
                <a:srgbClr val="7030A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716016" y="2924944"/>
            <a:ext cx="17636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7030A0"/>
                </a:solidFill>
              </a:rPr>
              <a:t>Профессия пожарного</a:t>
            </a:r>
            <a:endParaRPr lang="ru-RU" sz="2000" b="1" i="1" dirty="0">
              <a:solidFill>
                <a:srgbClr val="7030A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427984" y="3861048"/>
            <a:ext cx="23762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7030A0"/>
                </a:solidFill>
              </a:rPr>
              <a:t>Платье для мамочки, рубашка для папочки</a:t>
            </a:r>
            <a:endParaRPr lang="ru-RU" sz="2000" b="1" i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294</TotalTime>
  <Words>670</Words>
  <Application>Microsoft Office PowerPoint</Application>
  <PresentationFormat>Экран (4:3)</PresentationFormat>
  <Paragraphs>63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Обычная</vt:lpstr>
      <vt:lpstr>Отчет о реализации  проекта «В мире профессий»</vt:lpstr>
      <vt:lpstr>Актуальность проекта</vt:lpstr>
      <vt:lpstr>Цель и задачи проекта</vt:lpstr>
      <vt:lpstr>Предполагаемые результаты</vt:lpstr>
      <vt:lpstr>Реализация проекта</vt:lpstr>
      <vt:lpstr>Реализация проекта</vt:lpstr>
      <vt:lpstr>Реализация проекта</vt:lpstr>
      <vt:lpstr>Реализация проекта</vt:lpstr>
      <vt:lpstr>Реализация проекта</vt:lpstr>
      <vt:lpstr>Реализация проекта</vt:lpstr>
      <vt:lpstr>Реализация проекта</vt:lpstr>
      <vt:lpstr>Реализация проекта</vt:lpstr>
      <vt:lpstr>Реализация проекта</vt:lpstr>
      <vt:lpstr>Итог проекта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о реализации проекта «В мире профессий»</dc:title>
  <dc:creator>Админ</dc:creator>
  <cp:lastModifiedBy>Админ</cp:lastModifiedBy>
  <cp:revision>35</cp:revision>
  <dcterms:created xsi:type="dcterms:W3CDTF">2022-10-21T02:10:08Z</dcterms:created>
  <dcterms:modified xsi:type="dcterms:W3CDTF">2022-10-27T08:15:15Z</dcterms:modified>
</cp:coreProperties>
</file>