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96" r:id="rId2"/>
    <p:sldId id="297" r:id="rId3"/>
    <p:sldId id="256" r:id="rId4"/>
    <p:sldId id="257" r:id="rId5"/>
    <p:sldId id="280" r:id="rId6"/>
    <p:sldId id="262" r:id="rId7"/>
    <p:sldId id="258" r:id="rId8"/>
    <p:sldId id="281" r:id="rId9"/>
    <p:sldId id="282" r:id="rId10"/>
    <p:sldId id="268" r:id="rId11"/>
    <p:sldId id="283" r:id="rId12"/>
    <p:sldId id="284" r:id="rId13"/>
    <p:sldId id="269" r:id="rId14"/>
    <p:sldId id="286" r:id="rId15"/>
    <p:sldId id="287" r:id="rId16"/>
    <p:sldId id="270" r:id="rId17"/>
    <p:sldId id="288" r:id="rId18"/>
    <p:sldId id="289" r:id="rId19"/>
    <p:sldId id="271" r:id="rId20"/>
    <p:sldId id="291" r:id="rId21"/>
    <p:sldId id="292" r:id="rId22"/>
    <p:sldId id="276" r:id="rId23"/>
    <p:sldId id="293" r:id="rId24"/>
    <p:sldId id="294" r:id="rId25"/>
    <p:sldId id="277" r:id="rId26"/>
    <p:sldId id="260" r:id="rId27"/>
    <p:sldId id="301" r:id="rId28"/>
    <p:sldId id="278" r:id="rId29"/>
    <p:sldId id="298" r:id="rId30"/>
    <p:sldId id="299" r:id="rId31"/>
    <p:sldId id="272" r:id="rId32"/>
    <p:sldId id="274" r:id="rId33"/>
    <p:sldId id="275" r:id="rId34"/>
    <p:sldId id="300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3" autoAdjust="0"/>
    <p:restoredTop sz="86323" autoAdjust="0"/>
  </p:normalViewPr>
  <p:slideViewPr>
    <p:cSldViewPr>
      <p:cViewPr varScale="1">
        <p:scale>
          <a:sx n="58" d="100"/>
          <a:sy n="58" d="100"/>
        </p:scale>
        <p:origin x="151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942B4-DE23-4946-B885-9DF34E17BB48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FF0191-5BF1-46F5-8DC0-1760F23D28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843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F0191-5BF1-46F5-8DC0-1760F23D28A9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https://upload.wikimedia.org/wikipedia/commons/thumb/4/48/European_Soviet_Union_laea_location_map.svg/400px-European_Soviet_Union_laea_location_map.svg.png</a:t>
            </a:r>
            <a:endParaRPr lang="ru-RU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F0191-5BF1-46F5-8DC0-1760F23D28A9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38846-7BF6-4669-ADF4-1ECF63B4A857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644C-BD00-4B16-A959-53753B64F5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38846-7BF6-4669-ADF4-1ECF63B4A857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644C-BD00-4B16-A959-53753B64F5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38846-7BF6-4669-ADF4-1ECF63B4A857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644C-BD00-4B16-A959-53753B64F5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38846-7BF6-4669-ADF4-1ECF63B4A857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644C-BD00-4B16-A959-53753B64F5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38846-7BF6-4669-ADF4-1ECF63B4A857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644C-BD00-4B16-A959-53753B64F5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38846-7BF6-4669-ADF4-1ECF63B4A857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644C-BD00-4B16-A959-53753B64F5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38846-7BF6-4669-ADF4-1ECF63B4A857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644C-BD00-4B16-A959-53753B64F5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38846-7BF6-4669-ADF4-1ECF63B4A857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644C-BD00-4B16-A959-53753B64F5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38846-7BF6-4669-ADF4-1ECF63B4A857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644C-BD00-4B16-A959-53753B64F5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38846-7BF6-4669-ADF4-1ECF63B4A857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644C-BD00-4B16-A959-53753B64F5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38846-7BF6-4669-ADF4-1ECF63B4A857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644C-BD00-4B16-A959-53753B64F5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38846-7BF6-4669-ADF4-1ECF63B4A857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6644C-BD00-4B16-A959-53753B64F5D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hyperlink" Target="http://ordenrf.ru/geroi-rossii/gorod-geroy-volgograd.php" TargetMode="External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Relationship Id="rId1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7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12" Type="http://schemas.openxmlformats.org/officeDocument/2006/relationships/image" Target="../media/image66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5.jpeg"/><Relationship Id="rId5" Type="http://schemas.openxmlformats.org/officeDocument/2006/relationships/image" Target="../media/image60.jpeg"/><Relationship Id="rId15" Type="http://schemas.openxmlformats.org/officeDocument/2006/relationships/image" Target="../media/image8.png"/><Relationship Id="rId10" Type="http://schemas.openxmlformats.org/officeDocument/2006/relationships/image" Target="../media/image64.jpeg"/><Relationship Id="rId4" Type="http://schemas.openxmlformats.org/officeDocument/2006/relationships/image" Target="../media/image59.jpeg"/><Relationship Id="rId9" Type="http://schemas.openxmlformats.org/officeDocument/2006/relationships/slide" Target="slide3.xml"/><Relationship Id="rId14" Type="http://schemas.openxmlformats.org/officeDocument/2006/relationships/image" Target="../media/image6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hyperlink" Target="http://ordenrf.ru/geroi-rossii/gorod-geroy-novorossiysk.php" TargetMode="External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12" Type="http://schemas.openxmlformats.org/officeDocument/2006/relationships/image" Target="../media/image3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png"/><Relationship Id="rId10" Type="http://schemas.openxmlformats.org/officeDocument/2006/relationships/image" Target="../media/image77.jpeg"/><Relationship Id="rId4" Type="http://schemas.openxmlformats.org/officeDocument/2006/relationships/image" Target="../media/image71.png"/><Relationship Id="rId9" Type="http://schemas.openxmlformats.org/officeDocument/2006/relationships/image" Target="../media/image76.jpeg"/><Relationship Id="rId1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6.jpeg"/><Relationship Id="rId18" Type="http://schemas.openxmlformats.org/officeDocument/2006/relationships/image" Target="../media/image91.jpeg"/><Relationship Id="rId3" Type="http://schemas.openxmlformats.org/officeDocument/2006/relationships/image" Target="../media/image79.jpeg"/><Relationship Id="rId21" Type="http://schemas.openxmlformats.org/officeDocument/2006/relationships/image" Target="../media/image8.png"/><Relationship Id="rId7" Type="http://schemas.openxmlformats.org/officeDocument/2006/relationships/image" Target="../media/image81.jpeg"/><Relationship Id="rId12" Type="http://schemas.openxmlformats.org/officeDocument/2006/relationships/slide" Target="slide3.xml"/><Relationship Id="rId17" Type="http://schemas.openxmlformats.org/officeDocument/2006/relationships/image" Target="../media/image90.jpeg"/><Relationship Id="rId2" Type="http://schemas.openxmlformats.org/officeDocument/2006/relationships/slide" Target="slide15.xml"/><Relationship Id="rId16" Type="http://schemas.openxmlformats.org/officeDocument/2006/relationships/image" Target="../media/image89.jpeg"/><Relationship Id="rId20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4.jpeg"/><Relationship Id="rId15" Type="http://schemas.openxmlformats.org/officeDocument/2006/relationships/image" Target="../media/image88.jpeg"/><Relationship Id="rId10" Type="http://schemas.openxmlformats.org/officeDocument/2006/relationships/image" Target="../media/image84.jpeg"/><Relationship Id="rId19" Type="http://schemas.openxmlformats.org/officeDocument/2006/relationships/image" Target="../media/image92.jpeg"/><Relationship Id="rId4" Type="http://schemas.openxmlformats.org/officeDocument/2006/relationships/hyperlink" Target="http://gorod-novoross.ru/Muzey-voennoy-tehniki-v-Novorossiyske-foto" TargetMode="External"/><Relationship Id="rId9" Type="http://schemas.openxmlformats.org/officeDocument/2006/relationships/image" Target="../media/image83.jpeg"/><Relationship Id="rId14" Type="http://schemas.openxmlformats.org/officeDocument/2006/relationships/image" Target="../media/image8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hyperlink" Target="http://ordenrf.ru/geroi-rossii/gorod-geroy-kerch.php" TargetMode="External"/><Relationship Id="rId3" Type="http://schemas.openxmlformats.org/officeDocument/2006/relationships/image" Target="../media/image95.png"/><Relationship Id="rId7" Type="http://schemas.openxmlformats.org/officeDocument/2006/relationships/image" Target="../media/image99.jpeg"/><Relationship Id="rId12" Type="http://schemas.openxmlformats.org/officeDocument/2006/relationships/image" Target="../media/image3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11" Type="http://schemas.openxmlformats.org/officeDocument/2006/relationships/image" Target="../media/image103.jpeg"/><Relationship Id="rId5" Type="http://schemas.openxmlformats.org/officeDocument/2006/relationships/image" Target="../media/image97.jpe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Relationship Id="rId1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13" Type="http://schemas.openxmlformats.org/officeDocument/2006/relationships/image" Target="../media/image113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12" Type="http://schemas.openxmlformats.org/officeDocument/2006/relationships/image" Target="../media/image112.jpeg"/><Relationship Id="rId17" Type="http://schemas.openxmlformats.org/officeDocument/2006/relationships/image" Target="../media/image8.png"/><Relationship Id="rId2" Type="http://schemas.openxmlformats.org/officeDocument/2006/relationships/slide" Target="slide18.xml"/><Relationship Id="rId16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11" Type="http://schemas.openxmlformats.org/officeDocument/2006/relationships/image" Target="../media/image111.jpeg"/><Relationship Id="rId5" Type="http://schemas.openxmlformats.org/officeDocument/2006/relationships/image" Target="../media/image106.jpeg"/><Relationship Id="rId15" Type="http://schemas.openxmlformats.org/officeDocument/2006/relationships/image" Target="../media/image115.jpeg"/><Relationship Id="rId10" Type="http://schemas.openxmlformats.org/officeDocument/2006/relationships/image" Target="../media/image110.jpeg"/><Relationship Id="rId4" Type="http://schemas.openxmlformats.org/officeDocument/2006/relationships/image" Target="../media/image105.jpeg"/><Relationship Id="rId9" Type="http://schemas.openxmlformats.org/officeDocument/2006/relationships/slide" Target="slide3.xml"/><Relationship Id="rId14" Type="http://schemas.openxmlformats.org/officeDocument/2006/relationships/image" Target="../media/image1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13" Type="http://schemas.openxmlformats.org/officeDocument/2006/relationships/hyperlink" Target="http://ordenrf.ru/geroi-rossii/gorod-geroy-sevastopol.php" TargetMode="External"/><Relationship Id="rId3" Type="http://schemas.openxmlformats.org/officeDocument/2006/relationships/image" Target="../media/image118.jpeg"/><Relationship Id="rId7" Type="http://schemas.openxmlformats.org/officeDocument/2006/relationships/image" Target="../media/image122.png"/><Relationship Id="rId12" Type="http://schemas.openxmlformats.org/officeDocument/2006/relationships/image" Target="../media/image3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26.jpeg"/><Relationship Id="rId5" Type="http://schemas.openxmlformats.org/officeDocument/2006/relationships/image" Target="../media/image120.jpeg"/><Relationship Id="rId10" Type="http://schemas.openxmlformats.org/officeDocument/2006/relationships/image" Target="../media/image125.jpeg"/><Relationship Id="rId4" Type="http://schemas.openxmlformats.org/officeDocument/2006/relationships/image" Target="../media/image119.jpeg"/><Relationship Id="rId9" Type="http://schemas.openxmlformats.org/officeDocument/2006/relationships/image" Target="../media/image124.png"/><Relationship Id="rId1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13" Type="http://schemas.openxmlformats.org/officeDocument/2006/relationships/image" Target="../media/image134.jpeg"/><Relationship Id="rId18" Type="http://schemas.openxmlformats.org/officeDocument/2006/relationships/image" Target="../media/image139.jpeg"/><Relationship Id="rId3" Type="http://schemas.openxmlformats.org/officeDocument/2006/relationships/image" Target="../media/image4.jpeg"/><Relationship Id="rId7" Type="http://schemas.openxmlformats.org/officeDocument/2006/relationships/image" Target="../media/image129.jpeg"/><Relationship Id="rId12" Type="http://schemas.openxmlformats.org/officeDocument/2006/relationships/image" Target="../media/image133.jpeg"/><Relationship Id="rId17" Type="http://schemas.openxmlformats.org/officeDocument/2006/relationships/image" Target="../media/image138.jpeg"/><Relationship Id="rId2" Type="http://schemas.openxmlformats.org/officeDocument/2006/relationships/hyperlink" Target="http://virtual-sevastopol.ru/sapun-gora-muzei.html" TargetMode="External"/><Relationship Id="rId16" Type="http://schemas.openxmlformats.org/officeDocument/2006/relationships/image" Target="../media/image137.jpe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11" Type="http://schemas.openxmlformats.org/officeDocument/2006/relationships/slide" Target="slide3.xml"/><Relationship Id="rId5" Type="http://schemas.openxmlformats.org/officeDocument/2006/relationships/image" Target="../media/image127.jpeg"/><Relationship Id="rId15" Type="http://schemas.openxmlformats.org/officeDocument/2006/relationships/image" Target="../media/image136.jpeg"/><Relationship Id="rId10" Type="http://schemas.openxmlformats.org/officeDocument/2006/relationships/image" Target="../media/image132.jpeg"/><Relationship Id="rId19" Type="http://schemas.openxmlformats.org/officeDocument/2006/relationships/image" Target="../media/image140.jpeg"/><Relationship Id="rId4" Type="http://schemas.openxmlformats.org/officeDocument/2006/relationships/slide" Target="slide21.xml"/><Relationship Id="rId9" Type="http://schemas.openxmlformats.org/officeDocument/2006/relationships/image" Target="../media/image131.jpeg"/><Relationship Id="rId14" Type="http://schemas.openxmlformats.org/officeDocument/2006/relationships/image" Target="../media/image1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13" Type="http://schemas.openxmlformats.org/officeDocument/2006/relationships/hyperlink" Target="http://ordenrf.ru/geroi-rossii/gorod-geroy-smolensk.php" TargetMode="External"/><Relationship Id="rId3" Type="http://schemas.openxmlformats.org/officeDocument/2006/relationships/image" Target="../media/image142.jpeg"/><Relationship Id="rId7" Type="http://schemas.openxmlformats.org/officeDocument/2006/relationships/image" Target="../media/image146.png"/><Relationship Id="rId12" Type="http://schemas.openxmlformats.org/officeDocument/2006/relationships/image" Target="../media/image3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openxmlformats.org/officeDocument/2006/relationships/image" Target="../media/image150.jpeg"/><Relationship Id="rId5" Type="http://schemas.openxmlformats.org/officeDocument/2006/relationships/image" Target="../media/image144.png"/><Relationship Id="rId10" Type="http://schemas.openxmlformats.org/officeDocument/2006/relationships/image" Target="../media/image149.jpeg"/><Relationship Id="rId4" Type="http://schemas.openxmlformats.org/officeDocument/2006/relationships/image" Target="../media/image143.png"/><Relationship Id="rId9" Type="http://schemas.openxmlformats.org/officeDocument/2006/relationships/image" Target="../media/image148.jpeg"/><Relationship Id="rId1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13" Type="http://schemas.openxmlformats.org/officeDocument/2006/relationships/image" Target="../media/image160.jpeg"/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12" Type="http://schemas.openxmlformats.org/officeDocument/2006/relationships/image" Target="../media/image159.jpeg"/><Relationship Id="rId2" Type="http://schemas.openxmlformats.org/officeDocument/2006/relationships/slide" Target="slide24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jpeg"/><Relationship Id="rId11" Type="http://schemas.openxmlformats.org/officeDocument/2006/relationships/image" Target="../media/image158.jpeg"/><Relationship Id="rId5" Type="http://schemas.openxmlformats.org/officeDocument/2006/relationships/image" Target="../media/image153.jpeg"/><Relationship Id="rId15" Type="http://schemas.openxmlformats.org/officeDocument/2006/relationships/image" Target="../media/image162.jpeg"/><Relationship Id="rId10" Type="http://schemas.openxmlformats.org/officeDocument/2006/relationships/image" Target="../media/image157.jpeg"/><Relationship Id="rId4" Type="http://schemas.openxmlformats.org/officeDocument/2006/relationships/image" Target="../media/image152.jpeg"/><Relationship Id="rId9" Type="http://schemas.openxmlformats.org/officeDocument/2006/relationships/slide" Target="slide3.xml"/><Relationship Id="rId14" Type="http://schemas.openxmlformats.org/officeDocument/2006/relationships/image" Target="../media/image1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6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3.jpeg"/><Relationship Id="rId7" Type="http://schemas.openxmlformats.org/officeDocument/2006/relationships/image" Target="../media/image166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eg"/><Relationship Id="rId5" Type="http://schemas.openxmlformats.org/officeDocument/2006/relationships/image" Target="../media/image8.png"/><Relationship Id="rId4" Type="http://schemas.openxmlformats.org/officeDocument/2006/relationships/hyperlink" Target="http://ordenrf.ru/geroi-rossii/gorod-geroy-leningrad.php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72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jp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6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13" Type="http://schemas.openxmlformats.org/officeDocument/2006/relationships/hyperlink" Target="http://ordenrf.ru/geroi-rossii/gorod-geroy-murmansk.php" TargetMode="External"/><Relationship Id="rId3" Type="http://schemas.openxmlformats.org/officeDocument/2006/relationships/image" Target="../media/image174.jpeg"/><Relationship Id="rId7" Type="http://schemas.openxmlformats.org/officeDocument/2006/relationships/image" Target="../media/image178.jpeg"/><Relationship Id="rId12" Type="http://schemas.openxmlformats.org/officeDocument/2006/relationships/image" Target="../media/image3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jpeg"/><Relationship Id="rId11" Type="http://schemas.openxmlformats.org/officeDocument/2006/relationships/image" Target="../media/image182.jpeg"/><Relationship Id="rId5" Type="http://schemas.openxmlformats.org/officeDocument/2006/relationships/image" Target="../media/image176.jpeg"/><Relationship Id="rId10" Type="http://schemas.openxmlformats.org/officeDocument/2006/relationships/image" Target="../media/image181.jpeg"/><Relationship Id="rId4" Type="http://schemas.openxmlformats.org/officeDocument/2006/relationships/image" Target="../media/image175.jpeg"/><Relationship Id="rId9" Type="http://schemas.openxmlformats.org/officeDocument/2006/relationships/image" Target="../media/image180.jpe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31.xml"/><Relationship Id="rId3" Type="http://schemas.openxmlformats.org/officeDocument/2006/relationships/image" Target="../media/image6.png"/><Relationship Id="rId7" Type="http://schemas.openxmlformats.org/officeDocument/2006/relationships/slide" Target="slide22.xml"/><Relationship Id="rId12" Type="http://schemas.openxmlformats.org/officeDocument/2006/relationships/slide" Target="slide19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13.xml"/><Relationship Id="rId5" Type="http://schemas.openxmlformats.org/officeDocument/2006/relationships/slide" Target="slide25.xml"/><Relationship Id="rId15" Type="http://schemas.openxmlformats.org/officeDocument/2006/relationships/slide" Target="slide32.xml"/><Relationship Id="rId10" Type="http://schemas.openxmlformats.org/officeDocument/2006/relationships/slide" Target="slide16.xml"/><Relationship Id="rId4" Type="http://schemas.openxmlformats.org/officeDocument/2006/relationships/slide" Target="slide28.xml"/><Relationship Id="rId9" Type="http://schemas.openxmlformats.org/officeDocument/2006/relationships/slide" Target="slide10.xml"/><Relationship Id="rId14" Type="http://schemas.openxmlformats.org/officeDocument/2006/relationships/slide" Target="slide3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jpeg"/><Relationship Id="rId13" Type="http://schemas.openxmlformats.org/officeDocument/2006/relationships/image" Target="../media/image192.jpeg"/><Relationship Id="rId18" Type="http://schemas.openxmlformats.org/officeDocument/2006/relationships/image" Target="../media/image8.png"/><Relationship Id="rId3" Type="http://schemas.openxmlformats.org/officeDocument/2006/relationships/image" Target="../media/image183.jpeg"/><Relationship Id="rId7" Type="http://schemas.openxmlformats.org/officeDocument/2006/relationships/image" Target="../media/image187.jpeg"/><Relationship Id="rId12" Type="http://schemas.openxmlformats.org/officeDocument/2006/relationships/image" Target="../media/image191.jpeg"/><Relationship Id="rId17" Type="http://schemas.openxmlformats.org/officeDocument/2006/relationships/image" Target="../media/image196.jpeg"/><Relationship Id="rId2" Type="http://schemas.openxmlformats.org/officeDocument/2006/relationships/slide" Target="slide30.xml"/><Relationship Id="rId16" Type="http://schemas.openxmlformats.org/officeDocument/2006/relationships/image" Target="../media/image1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jpeg"/><Relationship Id="rId11" Type="http://schemas.openxmlformats.org/officeDocument/2006/relationships/image" Target="../media/image190.jpeg"/><Relationship Id="rId5" Type="http://schemas.openxmlformats.org/officeDocument/2006/relationships/image" Target="../media/image185.jpeg"/><Relationship Id="rId15" Type="http://schemas.openxmlformats.org/officeDocument/2006/relationships/image" Target="../media/image194.jpeg"/><Relationship Id="rId10" Type="http://schemas.openxmlformats.org/officeDocument/2006/relationships/image" Target="../media/image189.jpeg"/><Relationship Id="rId4" Type="http://schemas.openxmlformats.org/officeDocument/2006/relationships/image" Target="../media/image184.jpeg"/><Relationship Id="rId9" Type="http://schemas.openxmlformats.org/officeDocument/2006/relationships/slide" Target="slide3.xml"/><Relationship Id="rId14" Type="http://schemas.openxmlformats.org/officeDocument/2006/relationships/image" Target="../media/image19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63.png"/><Relationship Id="rId7" Type="http://schemas.openxmlformats.org/officeDocument/2006/relationships/slide" Target="slide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ordenrf.ru/geroi-rossii/gorod-geroy-odessa.php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16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63.png"/><Relationship Id="rId7" Type="http://schemas.openxmlformats.org/officeDocument/2006/relationships/slide" Target="slide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hyperlink" Target="http://ordenrf.ru/geroi-rossii/krepost-geroy-brest.php" TargetMode="External"/><Relationship Id="rId4" Type="http://schemas.openxmlformats.org/officeDocument/2006/relationships/image" Target="../media/image16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63.png"/><Relationship Id="rId7" Type="http://schemas.openxmlformats.org/officeDocument/2006/relationships/hyperlink" Target="http://ordenrf.ru/geroi-rossii/gorod-geroy-minsk.php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hyperlink" Target="http://www.warmuseum.by/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164.png"/><Relationship Id="rId9" Type="http://schemas.openxmlformats.org/officeDocument/2006/relationships/slide" Target="slid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97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hyperlink" Target="http://ordenrf.ru/geroi-rossii/gorod-geroy-moskva.php" TargetMode="External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8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slide" Target="slide3.xml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8.jpeg"/><Relationship Id="rId7" Type="http://schemas.openxmlformats.org/officeDocument/2006/relationships/hyperlink" Target="http://ordenrf.ru/geroi-rossii/gorod-geroy-tula.php" TargetMode="External"/><Relationship Id="rId12" Type="http://schemas.openxmlformats.org/officeDocument/2006/relationships/image" Target="../media/image3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34.jpeg"/><Relationship Id="rId5" Type="http://schemas.openxmlformats.org/officeDocument/2006/relationships/image" Target="../media/image30.jpeg"/><Relationship Id="rId10" Type="http://schemas.openxmlformats.org/officeDocument/2006/relationships/image" Target="../media/image33.jpeg"/><Relationship Id="rId4" Type="http://schemas.openxmlformats.org/officeDocument/2006/relationships/image" Target="../media/image29.jpeg"/><Relationship Id="rId9" Type="http://schemas.openxmlformats.org/officeDocument/2006/relationships/image" Target="../media/image32.jpeg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6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slide" Target="slide3.xml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5" Type="http://schemas.openxmlformats.org/officeDocument/2006/relationships/image" Target="../media/image8.pn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85800" y="1736812"/>
            <a:ext cx="7772400" cy="3384376"/>
          </a:xfrm>
        </p:spPr>
        <p:txBody>
          <a:bodyPr>
            <a:normAutofit fontScale="90000"/>
          </a:bodyPr>
          <a:lstStyle/>
          <a:p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Виртуальная экскурсия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«Города – герои»</a:t>
            </a:r>
            <a:b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b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b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539552" y="5539680"/>
            <a:ext cx="5112568" cy="1201688"/>
          </a:xfrm>
        </p:spPr>
        <p:txBody>
          <a:bodyPr>
            <a:normAutofit/>
          </a:bodyPr>
          <a:lstStyle/>
          <a:p>
            <a:pPr algn="l"/>
            <a:r>
              <a:rPr lang="ru-RU" sz="1400" dirty="0">
                <a:solidFill>
                  <a:schemeClr val="tx1"/>
                </a:solidFill>
                <a:latin typeface="Georgia" pitchFamily="18" charset="0"/>
              </a:rPr>
              <a:t>Выполнила  воспитатель                                                        МАДОУ  «Детский сад №48»                                                                                  Галиханова Альбина </a:t>
            </a:r>
            <a:r>
              <a:rPr lang="ru-RU" sz="1400" dirty="0" err="1">
                <a:solidFill>
                  <a:schemeClr val="tx1"/>
                </a:solidFill>
                <a:latin typeface="Georgia" pitchFamily="18" charset="0"/>
              </a:rPr>
              <a:t>Рамильевна</a:t>
            </a:r>
            <a:endParaRPr lang="ru-RU" sz="1400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633" y="116632"/>
            <a:ext cx="1055240" cy="191683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17.dreamies.de/img/922/b/qmud0am3ly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4176464" cy="5660546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8356" y="1144250"/>
            <a:ext cx="4618856" cy="487703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b="1" i="1" dirty="0"/>
              <a:t>     </a:t>
            </a:r>
          </a:p>
          <a:p>
            <a:pPr algn="ctr">
              <a:buNone/>
            </a:pPr>
            <a:r>
              <a:rPr lang="ru-RU" dirty="0"/>
              <a:t>      </a:t>
            </a:r>
          </a:p>
          <a:p>
            <a:pPr algn="ctr">
              <a:buNone/>
            </a:pPr>
            <a:r>
              <a:rPr lang="ru-RU" dirty="0"/>
              <a:t>      </a:t>
            </a:r>
          </a:p>
          <a:p>
            <a:pPr algn="ctr">
              <a:buNone/>
            </a:pPr>
            <a:r>
              <a:rPr lang="ru-RU" dirty="0"/>
              <a:t> 	</a:t>
            </a:r>
            <a:r>
              <a:rPr lang="ru-RU" sz="7200" i="1" dirty="0">
                <a:latin typeface="Monotype Corsiva" pitchFamily="66" charset="0"/>
              </a:rPr>
              <a:t>Исполинский народ говорил тут с врагами,</a:t>
            </a:r>
            <a:br>
              <a:rPr lang="ru-RU" sz="7200" i="1" dirty="0">
                <a:latin typeface="Monotype Corsiva" pitchFamily="66" charset="0"/>
              </a:rPr>
            </a:br>
            <a:r>
              <a:rPr lang="ru-RU" sz="7200" i="1" dirty="0">
                <a:latin typeface="Monotype Corsiva" pitchFamily="66" charset="0"/>
              </a:rPr>
              <a:t>Рвался тол исступленно, бушевал динамит.</a:t>
            </a:r>
            <a:br>
              <a:rPr lang="ru-RU" sz="7200" i="1" dirty="0">
                <a:latin typeface="Monotype Corsiva" pitchFamily="66" charset="0"/>
              </a:rPr>
            </a:br>
            <a:r>
              <a:rPr lang="ru-RU" sz="7200" i="1" dirty="0">
                <a:latin typeface="Monotype Corsiva" pitchFamily="66" charset="0"/>
              </a:rPr>
              <a:t>Сталинградское солнце встает над полками,</a:t>
            </a:r>
            <a:br>
              <a:rPr lang="ru-RU" sz="7200" i="1" dirty="0">
                <a:latin typeface="Monotype Corsiva" pitchFamily="66" charset="0"/>
              </a:rPr>
            </a:br>
            <a:r>
              <a:rPr lang="ru-RU" sz="7200" i="1" dirty="0">
                <a:latin typeface="Monotype Corsiva" pitchFamily="66" charset="0"/>
              </a:rPr>
              <a:t>Сталинградская буря нещадно гремит.</a:t>
            </a:r>
            <a:br>
              <a:rPr lang="ru-RU" sz="7200" i="1" dirty="0">
                <a:latin typeface="Monotype Corsiva" pitchFamily="66" charset="0"/>
              </a:rPr>
            </a:br>
            <a:r>
              <a:rPr lang="ru-RU" sz="7200" i="1" dirty="0">
                <a:latin typeface="Monotype Corsiva" pitchFamily="66" charset="0"/>
              </a:rPr>
              <a:t>Сталинград, Сталинград! Вековая громада,</a:t>
            </a:r>
            <a:br>
              <a:rPr lang="ru-RU" sz="7200" i="1" dirty="0">
                <a:latin typeface="Monotype Corsiva" pitchFamily="66" charset="0"/>
              </a:rPr>
            </a:br>
            <a:r>
              <a:rPr lang="ru-RU" sz="7200" i="1" dirty="0">
                <a:latin typeface="Monotype Corsiva" pitchFamily="66" charset="0"/>
              </a:rPr>
              <a:t>Неизбывная гордость народа всего,</a:t>
            </a:r>
            <a:br>
              <a:rPr lang="ru-RU" sz="7200" i="1" dirty="0">
                <a:latin typeface="Monotype Corsiva" pitchFamily="66" charset="0"/>
              </a:rPr>
            </a:br>
            <a:r>
              <a:rPr lang="ru-RU" sz="7200" i="1" dirty="0">
                <a:latin typeface="Monotype Corsiva" pitchFamily="66" charset="0"/>
              </a:rPr>
              <a:t>Нам нельзя и на час оставлять Сталинграда,</a:t>
            </a:r>
            <a:br>
              <a:rPr lang="ru-RU" sz="7200" i="1" dirty="0">
                <a:latin typeface="Monotype Corsiva" pitchFamily="66" charset="0"/>
              </a:rPr>
            </a:br>
            <a:r>
              <a:rPr lang="ru-RU" sz="7200" i="1" dirty="0">
                <a:latin typeface="Monotype Corsiva" pitchFamily="66" charset="0"/>
              </a:rPr>
              <a:t>И на миг невозможно оставить его.</a:t>
            </a:r>
            <a:br>
              <a:rPr lang="ru-RU" sz="7200" i="1" dirty="0">
                <a:latin typeface="Monotype Corsiva" pitchFamily="66" charset="0"/>
              </a:rPr>
            </a:br>
            <a:r>
              <a:rPr lang="ru-RU" sz="7200" i="1" dirty="0">
                <a:latin typeface="Monotype Corsiva" pitchFamily="66" charset="0"/>
              </a:rPr>
              <a:t>Нам нельзя отойти по любви и по долгу,</a:t>
            </a:r>
            <a:br>
              <a:rPr lang="ru-RU" sz="7200" i="1" dirty="0">
                <a:latin typeface="Monotype Corsiva" pitchFamily="66" charset="0"/>
              </a:rPr>
            </a:br>
            <a:r>
              <a:rPr lang="ru-RU" sz="7200" i="1" dirty="0">
                <a:latin typeface="Monotype Corsiva" pitchFamily="66" charset="0"/>
              </a:rPr>
              <a:t>Ведь за нами, солдаты, не просто вода,</a:t>
            </a:r>
            <a:br>
              <a:rPr lang="ru-RU" sz="7200" i="1" dirty="0">
                <a:latin typeface="Monotype Corsiva" pitchFamily="66" charset="0"/>
              </a:rPr>
            </a:br>
            <a:r>
              <a:rPr lang="ru-RU" sz="7200" i="1" dirty="0">
                <a:latin typeface="Monotype Corsiva" pitchFamily="66" charset="0"/>
              </a:rPr>
              <a:t>А великая Волга, великая Волга,</a:t>
            </a:r>
            <a:br>
              <a:rPr lang="ru-RU" sz="7200" i="1" dirty="0">
                <a:latin typeface="Monotype Corsiva" pitchFamily="66" charset="0"/>
              </a:rPr>
            </a:br>
            <a:r>
              <a:rPr lang="ru-RU" sz="7200" i="1" dirty="0">
                <a:latin typeface="Monotype Corsiva" pitchFamily="66" charset="0"/>
              </a:rPr>
              <a:t>Та, что в песнях народа разлилась навсегда!</a:t>
            </a:r>
            <a:br>
              <a:rPr lang="ru-RU" sz="7200" i="1" dirty="0">
                <a:latin typeface="Monotype Corsiva" pitchFamily="66" charset="0"/>
              </a:rPr>
            </a:br>
            <a:r>
              <a:rPr lang="ru-RU" sz="7200" i="1" dirty="0">
                <a:latin typeface="Monotype Corsiva" pitchFamily="66" charset="0"/>
              </a:rPr>
              <a:t>И мы на смерть здесь встали,                                                                                                 на земле </a:t>
            </a:r>
            <a:r>
              <a:rPr lang="ru-RU" sz="7200" i="1" dirty="0" err="1">
                <a:latin typeface="Monotype Corsiva" pitchFamily="66" charset="0"/>
              </a:rPr>
              <a:t>сталинградской</a:t>
            </a:r>
            <a:r>
              <a:rPr lang="ru-RU" sz="7200" i="1" dirty="0">
                <a:latin typeface="Monotype Corsiva" pitchFamily="66" charset="0"/>
              </a:rPr>
              <a:t>,</a:t>
            </a:r>
            <a:br>
              <a:rPr lang="ru-RU" sz="7200" i="1" dirty="0">
                <a:latin typeface="Monotype Corsiva" pitchFamily="66" charset="0"/>
              </a:rPr>
            </a:br>
            <a:r>
              <a:rPr lang="ru-RU" sz="7200" i="1" dirty="0">
                <a:latin typeface="Monotype Corsiva" pitchFamily="66" charset="0"/>
              </a:rPr>
              <a:t>И в могилы глядеть надо немцам уже...        Снова мы поклялись нашей клятвой солдатской</a:t>
            </a:r>
            <a:br>
              <a:rPr lang="ru-RU" sz="7200" i="1" dirty="0">
                <a:latin typeface="Monotype Corsiva" pitchFamily="66" charset="0"/>
              </a:rPr>
            </a:br>
            <a:r>
              <a:rPr lang="ru-RU" sz="7200" i="1" dirty="0">
                <a:latin typeface="Monotype Corsiva" pitchFamily="66" charset="0"/>
              </a:rPr>
              <a:t>На последнем, на грозном таком рубеже</a:t>
            </a:r>
            <a:r>
              <a:rPr lang="ru-RU" sz="4900" i="1" dirty="0">
                <a:latin typeface="Monotype Corsiva" pitchFamily="66" charset="0"/>
              </a:rPr>
              <a:t>!</a:t>
            </a:r>
          </a:p>
          <a:p>
            <a:pPr>
              <a:buNone/>
            </a:pPr>
            <a:endParaRPr lang="ru-RU" sz="3400" b="1" i="1" dirty="0">
              <a:latin typeface="Monotype Corsiva" pitchFamily="66" charset="0"/>
            </a:endParaRPr>
          </a:p>
          <a:p>
            <a:pPr>
              <a:buNone/>
            </a:pPr>
            <a:endParaRPr lang="ru-RU" sz="3400" b="1" i="1" dirty="0">
              <a:latin typeface="Monotype Corsiva" pitchFamily="66" charset="0"/>
            </a:endParaRPr>
          </a:p>
          <a:p>
            <a:pPr>
              <a:buNone/>
            </a:pPr>
            <a:endParaRPr lang="ru-RU" sz="3400" b="1" i="1" dirty="0">
              <a:latin typeface="Monotype Corsiva" pitchFamily="66" charset="0"/>
            </a:endParaRPr>
          </a:p>
          <a:p>
            <a:pPr algn="ctr">
              <a:buNone/>
            </a:pPr>
            <a:r>
              <a:rPr lang="ru-RU" sz="3400" b="1" dirty="0">
                <a:latin typeface="Georgia" pitchFamily="18" charset="0"/>
              </a:rPr>
              <a:t>       </a:t>
            </a:r>
          </a:p>
          <a:p>
            <a:pPr algn="ctr">
              <a:buNone/>
            </a:pPr>
            <a:r>
              <a:rPr lang="ru-RU" sz="4300" b="1" dirty="0">
                <a:latin typeface="Georgia" pitchFamily="18" charset="0"/>
              </a:rPr>
              <a:t>Александр Прокофьев</a:t>
            </a:r>
          </a:p>
          <a:p>
            <a:endParaRPr lang="ru-RU" sz="4300" dirty="0"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73628" y="156118"/>
            <a:ext cx="4204997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Волгоград </a:t>
            </a:r>
          </a:p>
          <a:p>
            <a:pPr algn="ctr"/>
            <a:r>
              <a:rPr lang="ru-RU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(Сталинград)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39600" y="1749425"/>
            <a:ext cx="3923928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latin typeface="Georgia" pitchFamily="18" charset="0"/>
              </a:rPr>
              <a:t>УКАЗ ПРЕЗИДИУМА ВЕРХОВНОГО СОВЕТА СССР</a:t>
            </a:r>
            <a:endParaRPr lang="ru-RU" sz="1400" dirty="0">
              <a:latin typeface="Georgia" pitchFamily="18" charset="0"/>
            </a:endParaRPr>
          </a:p>
          <a:p>
            <a:pPr algn="r"/>
            <a:r>
              <a:rPr lang="ru-RU" sz="1400" b="1" dirty="0">
                <a:latin typeface="Georgia" pitchFamily="18" charset="0"/>
              </a:rPr>
              <a:t>О ВРУЧЕНИИ ГОРОДУ - ГЕРОЮ ВОЛГОГРАДУ</a:t>
            </a:r>
            <a:endParaRPr lang="ru-RU" sz="1400" dirty="0">
              <a:latin typeface="Georgia" pitchFamily="18" charset="0"/>
            </a:endParaRPr>
          </a:p>
          <a:p>
            <a:pPr algn="r"/>
            <a:r>
              <a:rPr lang="ru-RU" sz="1400" b="1" dirty="0">
                <a:latin typeface="Georgia" pitchFamily="18" charset="0"/>
              </a:rPr>
              <a:t>ОРДЕНА ЛЕНИНА И МЕДАЛИ «ЗОЛОТАЯ ЗВЕЗДА»</a:t>
            </a:r>
          </a:p>
          <a:p>
            <a:pPr algn="r"/>
            <a:endParaRPr lang="ru-RU" sz="1400" dirty="0">
              <a:latin typeface="Georgia" pitchFamily="18" charset="0"/>
            </a:endParaRPr>
          </a:p>
          <a:p>
            <a:pPr algn="r"/>
            <a:r>
              <a:rPr lang="ru-RU" sz="1400" dirty="0">
                <a:latin typeface="Georgia" pitchFamily="18" charset="0"/>
              </a:rPr>
              <a:t>За выдающиеся заслуги перед Родиной, мужество и героизм, проявленные трудящимися города Волгограда в борьбе с немецко-фашистскими захватчиками, и в ознаменование 20-летия победы советского народа в Великой Отечественной войне 1941-1945 гг. вручить городу-герою Волгограду, орден Ленина и медаль «Золотая Звезда».</a:t>
            </a:r>
          </a:p>
          <a:p>
            <a:pPr algn="r"/>
            <a:r>
              <a:rPr lang="ru-RU" sz="1100" dirty="0">
                <a:latin typeface="Georgia" pitchFamily="18" charset="0"/>
              </a:rPr>
              <a:t>Москва, Кремль.</a:t>
            </a:r>
          </a:p>
          <a:p>
            <a:pPr algn="r"/>
            <a:r>
              <a:rPr lang="ru-RU" sz="1100" b="1" dirty="0">
                <a:latin typeface="Georgia" pitchFamily="18" charset="0"/>
              </a:rPr>
              <a:t>8 мая 1965 г.</a:t>
            </a:r>
            <a:endParaRPr lang="ru-RU" sz="1100" dirty="0">
              <a:latin typeface="Georgia" pitchFamily="18" charset="0"/>
            </a:endParaRPr>
          </a:p>
          <a:p>
            <a:pPr algn="r"/>
            <a:r>
              <a:rPr lang="ru-RU" sz="1100" dirty="0">
                <a:latin typeface="Georgia" pitchFamily="18" charset="0"/>
              </a:rPr>
              <a:t>Председатель Президиума Верховного Совета СССР </a:t>
            </a:r>
          </a:p>
          <a:p>
            <a:pPr algn="r"/>
            <a:r>
              <a:rPr lang="ru-RU" sz="1100" dirty="0">
                <a:latin typeface="Georgia" pitchFamily="18" charset="0"/>
              </a:rPr>
              <a:t>А. МИКОЯН</a:t>
            </a:r>
          </a:p>
          <a:p>
            <a:pPr algn="r"/>
            <a:r>
              <a:rPr lang="ru-RU" sz="1100" dirty="0">
                <a:latin typeface="Georgia" pitchFamily="18" charset="0"/>
              </a:rPr>
              <a:t>Секретарь Президиума Верховного Совета СССР  </a:t>
            </a:r>
          </a:p>
          <a:p>
            <a:pPr algn="r"/>
            <a:r>
              <a:rPr lang="ru-RU" sz="1100" dirty="0">
                <a:latin typeface="Georgia" pitchFamily="18" charset="0"/>
              </a:rPr>
              <a:t>М. ГЕОРГАДЗЕ</a:t>
            </a: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360040" cy="216024"/>
          </a:xfrm>
          <a:prstGeom prst="actionButtonForwardNext">
            <a:avLst/>
          </a:prstGeom>
          <a:solidFill>
            <a:schemeClr val="accent6">
              <a:lumMod val="75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625" y="0"/>
            <a:ext cx="963613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>
            <a:grpSpLocks/>
          </p:cNvGrpSpPr>
          <p:nvPr/>
        </p:nvGrpSpPr>
        <p:grpSpPr bwMode="auto">
          <a:xfrm>
            <a:off x="611560" y="1700808"/>
            <a:ext cx="7928716" cy="3888008"/>
            <a:chOff x="214284" y="3389425"/>
            <a:chExt cx="6051301" cy="2396202"/>
          </a:xfrm>
        </p:grpSpPr>
        <p:pic>
          <p:nvPicPr>
            <p:cNvPr id="38" name="Picture 5" descr="C:\Users\Мила\Desktop\цветы\10.JP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214284" y="3389425"/>
              <a:ext cx="2692915" cy="2352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6" descr="C:\Users\Мила\Desktop\цветы\Копия DSC02924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3017113" y="3433804"/>
              <a:ext cx="3248472" cy="23518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Группа 2"/>
          <p:cNvGrpSpPr>
            <a:grpSpLocks/>
          </p:cNvGrpSpPr>
          <p:nvPr/>
        </p:nvGrpSpPr>
        <p:grpSpPr bwMode="auto">
          <a:xfrm>
            <a:off x="539552" y="1772814"/>
            <a:ext cx="7992887" cy="3816425"/>
            <a:chOff x="94451" y="1847537"/>
            <a:chExt cx="5371588" cy="2150533"/>
          </a:xfrm>
        </p:grpSpPr>
        <p:pic>
          <p:nvPicPr>
            <p:cNvPr id="23" name="Picture 2" descr="C:\Users\Мила\Desktop\цветы\1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94451" y="1847537"/>
              <a:ext cx="2663165" cy="21502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Picture 4" descr="C:\Users\Мила\Desktop\цветы\11.JP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2804441" y="1847538"/>
              <a:ext cx="2661598" cy="21505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5" name="Группа 10"/>
          <p:cNvGrpSpPr>
            <a:grpSpLocks/>
          </p:cNvGrpSpPr>
          <p:nvPr/>
        </p:nvGrpSpPr>
        <p:grpSpPr bwMode="auto">
          <a:xfrm>
            <a:off x="539552" y="1772816"/>
            <a:ext cx="7848449" cy="3815575"/>
            <a:chOff x="367715" y="3840175"/>
            <a:chExt cx="5574391" cy="2149807"/>
          </a:xfrm>
        </p:grpSpPr>
        <p:pic>
          <p:nvPicPr>
            <p:cNvPr id="35" name="Picture 8" descr="C:\Users\Мила\Desktop\цветы\4.JP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367715" y="3840176"/>
              <a:ext cx="2736388" cy="2129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10" descr="C:\Users\Мила\Desktop\цветы\5.JP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3231777" y="3840175"/>
              <a:ext cx="2710329" cy="2149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46"/>
          <p:cNvGrpSpPr/>
          <p:nvPr/>
        </p:nvGrpSpPr>
        <p:grpSpPr>
          <a:xfrm>
            <a:off x="539552" y="1700808"/>
            <a:ext cx="7776864" cy="3888432"/>
            <a:chOff x="395536" y="1412776"/>
            <a:chExt cx="7776864" cy="3888432"/>
          </a:xfrm>
        </p:grpSpPr>
        <p:pic>
          <p:nvPicPr>
            <p:cNvPr id="40966" name="Picture 6" descr="Ретро фотографии "/>
            <p:cNvPicPr>
              <a:picLocks noChangeAspect="1" noChangeArrowheads="1"/>
            </p:cNvPicPr>
            <p:nvPr/>
          </p:nvPicPr>
          <p:blipFill>
            <a:blip r:embed="rId8" cstate="print"/>
            <a:stretch>
              <a:fillRect/>
            </a:stretch>
          </p:blipFill>
          <p:spPr bwMode="auto">
            <a:xfrm>
              <a:off x="395536" y="1412776"/>
              <a:ext cx="3997358" cy="3852000"/>
            </a:xfrm>
            <a:prstGeom prst="rect">
              <a:avLst/>
            </a:prstGeom>
            <a:noFill/>
          </p:spPr>
        </p:pic>
        <p:pic>
          <p:nvPicPr>
            <p:cNvPr id="40968" name="Picture 8" descr="Ретро фотографии "/>
            <p:cNvPicPr>
              <a:picLocks noChangeAspect="1" noChangeArrowheads="1"/>
            </p:cNvPicPr>
            <p:nvPr/>
          </p:nvPicPr>
          <p:blipFill>
            <a:blip r:embed="rId9" cstate="print"/>
            <a:srcRect l="10977"/>
            <a:stretch>
              <a:fillRect/>
            </a:stretch>
          </p:blipFill>
          <p:spPr bwMode="auto">
            <a:xfrm>
              <a:off x="4499992" y="1412776"/>
              <a:ext cx="3672408" cy="3888432"/>
            </a:xfrm>
            <a:prstGeom prst="rect">
              <a:avLst/>
            </a:prstGeom>
            <a:noFill/>
          </p:spPr>
        </p:pic>
      </p:grpSp>
      <p:grpSp>
        <p:nvGrpSpPr>
          <p:cNvPr id="2" name="Группа 39"/>
          <p:cNvGrpSpPr/>
          <p:nvPr/>
        </p:nvGrpSpPr>
        <p:grpSpPr>
          <a:xfrm>
            <a:off x="539553" y="1700808"/>
            <a:ext cx="7848871" cy="3888432"/>
            <a:chOff x="207552" y="643083"/>
            <a:chExt cx="8612920" cy="4190757"/>
          </a:xfrm>
        </p:grpSpPr>
        <p:pic>
          <p:nvPicPr>
            <p:cNvPr id="41" name="Picture 2" descr="C:\Users\Мила\Desktop\цветы\1.JPG"/>
            <p:cNvPicPr>
              <a:picLocks noChangeAspect="1" noChangeArrowheads="1"/>
            </p:cNvPicPr>
            <p:nvPr/>
          </p:nvPicPr>
          <p:blipFill>
            <a:blip r:embed="rId10" cstate="print"/>
            <a:stretch>
              <a:fillRect/>
            </a:stretch>
          </p:blipFill>
          <p:spPr bwMode="auto">
            <a:xfrm>
              <a:off x="207552" y="720690"/>
              <a:ext cx="4187933" cy="41131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Picture 4" descr="C:\Users\Мила\Desktop\цветы\11.JPG"/>
            <p:cNvPicPr>
              <a:picLocks noChangeAspect="1" noChangeArrowheads="1"/>
            </p:cNvPicPr>
            <p:nvPr/>
          </p:nvPicPr>
          <p:blipFill>
            <a:blip r:embed="rId11" cstate="print"/>
            <a:stretch>
              <a:fillRect/>
            </a:stretch>
          </p:blipFill>
          <p:spPr bwMode="auto">
            <a:xfrm>
              <a:off x="4553520" y="643083"/>
              <a:ext cx="4266952" cy="41907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5" name="Равнобедренный треугольник 14"/>
          <p:cNvSpPr/>
          <p:nvPr/>
        </p:nvSpPr>
        <p:spPr>
          <a:xfrm rot="5400000">
            <a:off x="7589480" y="3458656"/>
            <a:ext cx="2281456" cy="251520"/>
          </a:xfrm>
          <a:prstGeom prst="triangle">
            <a:avLst/>
          </a:prstGeom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972" name="AutoShape 12" descr="data:image/jpeg;base64,/9j/4AAQSkZJRgABAQAAAQABAAD/2wCEAAkGBxISEhUUExQVFBUXFBcUFxcWFRwVFxcXFRQYFhQXFRUaHCggGholHBQYITEhJSkrLi4uFx8zODMsNygtLisBCgoKDg0OGxAQGywkICYsLCwyLCwsLCwsLCwsLCwsLCwsLCwsLC8sLCwsLCwsLCwsLCwsLCwsLCwsLCwsLCwsLP/AABEIAP0AxwMBEQACEQEDEQH/xAAcAAEAAgMBAQEAAAAAAAAAAAAAAwQCBQYHAQj/xABAEAABAwICBgYIAwgBBQAAAAABAAIDBBEhMQUSQVFhcQYHIoGRoRMjMkKxwdHwUmKCFDNjcpKiwuHxQ1NzssP/xAAbAQEAAgMBAQAAAAAAAAAAAAAAAwQBAgUGB//EADgRAAIBAgMECQMDBAIDAQAAAAABAgMRBCExBRJBURMiMmFxgZGh0bHB8AZC4RQjcvEzUkNikiT/2gAMAwEAAhEDEQA/APcUAQBAEAQBAEAQBAEAQBAEAQBAEAQBAEAQBAEAQHH9YmkZaNkVVC6xbII3sPsSMcCbOG8FuBzGsVWxEnBKaO1sehTxUpYeosmrp8U1y9c13G96OabjrYGzR5HBzTmxw9pp8e8EFS06iqR3kUMbg6mEqulPyfNczZqQqBAEAQBAEAQBAEAQBAEAQBAEAQBAEAQBAEBG6ZocGEjWcCQ3aQ22sbbhcY8RvCxdXsbKEnFytkuPjp+dzJFk1PLuufSwIhpWm7r+mf8AlABawd93HuG9c/HVFZR8z1v6Ywst6Vd6dlfV/Y1PVNpcxVRiJ9XM08g+MFwPgHDvChwVTdnuvidL9SYRVcL0qWcX7PL62PZ11jwAQBAEAQBAEAQBAEAQBAfCUBXpq+KRzmxyNeW+1qkO1eDiMAeBWqnFuyZNUw9WmlKcWr6Xyv4FlbEIQBAEBi94GZA5myXMpN6Gqr+k9FDf0lRELZgODnf0tufJRSrU46tF2jszF1uxTl42svV2Rxum+tNmLKSIvdl6SQWb+lg7Tu+yq1MallBHcwf6ZqSe9iJWXJa+ui9zpOhWipmMdPVOL6maxdre4wexGAMG5kkC2J4KfDwklvT1ZzNrYqjOao4ZWpw0txfF9/JX+5h0x6aQ0LS24knI7MYOW50hHsjhmdm8K2IjTVuJjZuyauMlvPKHF/Zc37L2PDK2tklkfLK4ukkdck7zs4AbtlrLkTbm7s+hUKUKFNQgrJZJfnv3lrQ7pBMz0Xt46v8ASb+V1invb10ZxXR9E1U0y+p+kV6A+TBAEAQBAEAQBAEAQGE0rWNLnENaBclxsABmSTkFhtJXZtGMptRirt8EcF0i6zYo7spW+mdlruuIxyGb/IcSqNXHRjlDM9Pgf0zVqWliHurku18L3fcee6U0/VVf76Vzmn3B2WDH8AwPM3K5tXETn2meqw2Aw2F/4oJPnq/Vm30D0zlo6f0EMcd9dztd1zfWtm0WuRa175AYYKSljJU4bsUUMbsani6/TVZPRKy7u/P0t5lSu6XV0hOtUyAbmER8hdgB81o8XWktSejsjBU1lST8c/rc1EmlqhxxnmPOV5+a16WfFsvRwlCOkI//ACvg+ftUv/ck/rd9Vo6kuZt0VP8A6r0Rj6d5995/UfqjnLmZ3IL9q9EQSY8eeKXbJYkZCyZNjoLSxpZRIyOKRw9kytc4NP4mgOGPHGykp1Oje9ZPxKmMwixVPo5Sklx3bK/c7p5G50n0/r5hq+kEQOYibqn+okuHcQpZ4yrLjbwKGH2BgaLvu7z/APZ39sl6o5Cckkkkkk3JOJJ2klRJnVlFLJEIdis2yI73Z3vVJoUzVRncPVwtPIve0tDeNmknhhvVvB07z3uCOD+osYqeH6JPrSfolnf1t7ntK6h4QIAgCAIAgCAIAgNB0r6W09Ay8h1pCLtiae07cT+FvE7ja6hq1o09deR0cBsytjJdVWjxk9P5fd62PHNP9K6itdeV1mX7MTcGDdce8eJ8lya9edR56HvdnbMoYOPUXW5vX+PI0gdcqC1kdK+di21thxKibuzVu7M9Wwutb3djW93YgLSVJdI3ulkSxwgDFaOV3kaOV9DKRvcFhMxFkV1uSWIZH2W6VzN0fL7UMt2MGk5rLsFclBWoIo6aSV2rGx7znZjS4+AU0It6FevVhDttJd7sdd0Y6t6uch0zTTx7S/8AeEbmx5g/zW71ahhJzeeSOJidv4bDxfR9eXdp5v4uex6H0XFSxNihbqsb4k7XOO0ldKEFBbqPEYnE1MRUdSo7t/lkXVuQBAEAQBAEAQBAcZ066bNpAYobPnOZzbFfa7e62Te87AaWJxap9WOv0PQbG2I8W+lq5Q95eHdzfku7xirmfK90kji9zjcucbkrlubbu9T3lOjCEVGCslokRPfqjisJXN5S3UZ0rbZrE2YirRzNhTQl7uCrTkoIiqTUETVjcmjILSm+JpSf7mfBGMFm7Dkx6I3x8E3shvK2RBO+2G1bxVyWCvmVJJd2amUeZImRMh95y3cuCNd3O7Frm5wGwLGmRsk27s3OhejlVVYwwuc38R7LM8e26wPddSQoVKnZRUxe0cNhcqs0ny1fojrqPqrncPWzxx8GNMh8Tqj4q1DZ8v3M4dX9VUY/8cG/FpfJuKHqthjcHiqqGvHvRlsZHI2JHirMcHGPFnKrfqOrVunTi1yd2dxRQGNga6R8pHvv1dY89VoHkrcVZWvc4FWanNyUVHuV7e7f1J1kjCAIAgCAIAgKL9Js/aG04xeWGV35WAhoJ4lxAA4HvjdRb6hx1LKw0ugdd9m6S73r7LXyNN036S/skeow+ueMNuo3LXI37hv5KrjcV0Md2Paft3nQ2Rs3+qnvT7C93y+f5PE6yUvebkm9ySTckk43O8lceOSu9T6HTgoRskQlqzclIXR48fgt08jWyuWqaO5sopysYm7I28Lw1uGapyW9LMpTTlLMra11LaxLaxPDhz3qORHPMjlnAvZbRg2bxg3qaxwvirSyLaslY+MjAWWxfgiWlpnzSNjjaXvcbNaMyfkNt9lltCDk7LU0qVYUYOpUdktWes9FerqGEB9SBNLnqnGNnC3vnicOG1dahg4xznm/Y8NtL9RVqzcKHVjz/c/jy9TuWi2AwCunm27n1AEAQBAEAQBAEAQENZUtiY+R2DWNLjyaLlazmoRcnwJKVOVSahHVu3qeV9GukQjrJKmov60Oa4gX1b6pYBtsNQN8FwMPjEsQ6k+KZ7XaGznUwkcPR/ba3frf63Of01XyTyPlfi57sBuGTWjgBh3KrUqurUc5HVwmHhQpxpR0S/2/M1M0Bbz2nitoz3i9CakZxR2FzuWspXdjWUruxSbncqbhYnJ4DbFaSzyNJq+Rl6ckW3rG4lmY3Esy1ECAN5yUUtSCTTZK6MhuC0TTZopJsqSx2HNTRldk8ZXZFq2zW176G976EcjlukbxR7R1e9F20kIke318jbuJzY04iMbthPHkF28LQ6ON3qz55tzajxdXo4PqR073z+O7xZ1ytnCCAIAgCAIAgCAIAgCA5rp/U6tNqD/qPDTyHaPm0DvXM2tV3KFlxdvudjYlLexO8/2pvz0+55TIztW4rzyeVz28ZZXJzBt3ZKPf4EXScCnVx2Ftt1NTlcnpyu7lesbhbYpabzuTUnncohqnuWbkpZgtL5kd8zOjg1ncAsVJ2RirPdRsAP8ASrFRsxkdfAeKylbNm0VbNlarkAtbEqWnG5NSi2UXkqdWLCNz0HoRPXQMcLt19c8RGC+x4EtA71Zw0N6qkzn7YxDoYKpNa2svPL+T3xkgN7EGxsbG9juPFd258wcWtUZIYCAIAgCAIAgCAIAgCA4zp92nwt3NcfEgf4rzm3qlnCPj9j0GxerGcvD7/JwUjdZxIyvh3LkJ7sbM9RF7sbMvPjs3moFK7KyleRq5WXeBsALjzVqLtG5cjK0L8ylUC4PEqeGTLMHZlSKK5U0pWRPKVkTCK+Cj3rZke9bMsUzQL7lHN3IajbInzXcbLdQssyRQtHM+yPsMFhK7EVdmufJjcqyllZFpRsrIhc+63SsbI2OhNJvpXukjweY3Mafwl4trDiBdb06rpu6K2LwsMVBU56XTffbgdZ1ddMBTOMFQfVyPLhITfUe619cn3Tv2HPAki3hMSo9WWhw9vbHeISrUF1krW5pcu9cuK00s/XWuBFxiCuseDatkz6gCAIAgCAIAgCAIAgOB6xJSJWgZmIDldzrleZ2zG+IjfRR+7PT7CgnSbfCX2RzcFNYLiTndnXnUuzGeTtWGzBZjHq3NoR6t2UC0jWO//asXWRZunZGJpbMG9Z6S8zbpbzKepq35eZU194nvvEkUJI3LWUkmaymkyCd1hZSRV3ckgru5BTsOZW82tCWbWgqXbBnbw/2kFxFNcTXvarCZYM2RrDYbtoHFYQSPhWTJ2PQnptJSERzEvpzhvdFxZvb+Xw3G5h8W6b3ZafQ8/tfYkMWnUpZVPaXj39/r3eyU07ZGtexwc1wDmuBuCDkQuwmmro8BUhKnJwmrNcCRZNAgCAIAgCAIAgCA4rpzTXmid+Qjwdf/ACXmdvdWUXzT/Pc9FseralOPf9v4OfqHhoXnoJyZ1Kacma+nhJJcVYnJJWLdSaS3T7MzYMz81iL4sxGXFk0kIAA4YrRTu7kcZ3dzSzxXeeHx+/gr0ZWidGErRLcrA1uKhi96RXjJykap0JcQ3ebngFbUt1XLynuq5LNHYCw4NG871pF318yOMrvPzKk0WrtuTiT9FNGW8WIS3vAoHNTllH17kSCQZHhco3wQcuCDgiCMS9ZsZSO/6qukRjl/ZXm8clzHf3X5lo4OAPeOJXQwNaz3HoeX/UmzlUp/1MF1o6965+X08D1ldU8MEAQBAEAQBAEAQHOdNovVNk/A4jucPq0Lhbepb1GMlwf1/wBI62yJ/wBxw5r6f7OBaNdwvkvNvqRy1PTt7kctS3M4ZDKyhinxIYJ8SvB7QJ24BSz0sSz7Ni9PHbE5AX8FXg75IrQlfJGjiZdw53KvSdkdKUrIznj1nWOQFysQluq5rCW7G5hR0w7TjkcLcNyzUqaRRtVqvKKPs8QabnO2X4RuCRlfJaGISvktPr3mir33V+krHSoqyKThYXKnvcsbxJBTE9p2WwfMrSdS3VRHKpnZGLiScFlKyJEkkRSLdG6MGtWbmSxSVZiex7c2Pa8c2ODh8Ei92SZHVpKrBwlo0165H6Sabi69IfIWrH1AEAQBAEAQBAfCgOa03pqllgkje/Uc5pAa5puHtNwMBj2hsXIrY3DV6Eot2fJp3T/3yOxhMHiaVeNSMbpPVW0f8HFssAF5J3Z6F3bJ20pI5qN1EmRuqkyk52pKOH/CntvQLCW/TLWk5rtAHvYX+KhoR613wIcPC0rvgVowGNJHIH4lSu8nZk0rzlZkccJI4uOPJbSkk/A2lNJ+BYeQ0cB94cVEsyJJyNbVknDac/oFapq2ZcpJLM087ALk9yuRbeSLsZ5CjoS/tuFm7L/JKlZQ6sdTE6yjktTOpGsbDALEOrmzNPq5vUry2YLDNSRvLNksbyd2UHlTpFhM+sF0eRlslp6YySMjbm97WDm5waPitoLekkR1aqp05VHwTfpmfpICy9GfIj6gCAIAgCAIAgCA856XaMLaokDsvGuDxJ7Y8cf1BeR2tSVCs5cJZ+fE9ZszEqWGs3msvj2+hDSUgzOK4NSrwRJVqvRF/VVe5Wuc/pOK7xbMuAC6NCVo58jp0J2hnyJq+nBc0ZtHyWlKdovmaUalovmRTtu4DYtouyubwdotl30YAuoN5t2K+827GrdJrnDIZfVW1HdXeXVHcXeVqtwY0naVJBbzJYdZkdBowv8AWSZbGrarX3OpAzVxG71Y6k9U2+GQGwZYLSm7ZmtJ2zNTWO1efw5q3TW8XKeZp5Hkm6uJJFlS5GFiVtkjdSuTMFgtHmze51nVZogzVnpXDsQDW/W64YPi79IV/BU96d+Rwf1Fi+hwvRrWeXktfsvM9oXYPn4QBAEAQBAEAQBAa/Tej/TR2HtDFvPaO/6Ln7TwX9VRcV2lmvjzLWExHQ1LvR6nJtjthlZfPJ3Taep3HK+Zi4rCMo1YxffdcN+ZVvSNi7pGxNVt7PJaU31jSk+sUWuxO8mysNFhrIVr8NUfYSlHO7FKOe8yMtDGY8/oFtdzkb3c5FWGlMjwXZblLKooRyJZ1FTjkbWYe63vO5VI/wDZlOP/AGkUapgaPvzU9NuTLNNuTOdqWl5NsQPDvXRg1FZnQTsYSU7QN58llTbN1IqCGxxU2/ckjItUej5J5GxRNLnuNgPiSdgG0ralGU5bsRVxFOjTdSo7Jfnqe39FtAsooGxNxd7T3fieczyGAHABehoUlShuo+c7Rx0sZXdSWS0S5L8zfebhTFAIAgCAIAgCAICCStjadVz2tO5x1fC+ahliaUZ7jkk+TdmSxo1JK8U2u7Mma4EXBuN4UxG01kzVaX0T6TtMwftGx30K4O1djrE/3aWU/Z/z+Mu4XF9H1Z6fQ43SspjJZYh22+a8osNOE7VFZrgz0GGgqi39UQ0UJ2rWrJElaaLNWLNJ4KOnnIhpO8jXMj8VZci25Ecttbkto9k3jfdK8z9Y2Clit1EsVurMuwMsLDvPxVebvmytN3zZm6QNB2ALVJs1UXI1LmumduZ5lXE1Sj3l1NUo95O+jAGq0AclGqrbuyONV3uyk+nA7jZTqbLKqNk2iujs9W/1bOxtldgwb7fiPAd9l0cLhKtZZZLmQ4raNHCx/uPPktf48z07o30bho2nU7UjvbkI7TuA/C3h8TivQ4fDQoxsteZ4/H7Rq4yV55JaLgvl95ulYOeEAQBAEAQBAEAQFHS1F6VmHtDLjwK5e1NnrFU7x7S07+7z+pZw1fo5Z6fmZwk9KA4lpfE6+cbnRnDfqkLytHEVqOUW0elhVbSTtJd6T+pVqNM6Sg7UVQJWj3JmNdy7Qs7zXYw+16mkzb+gwdd2cN191/z2I5OsJ5AFXQskt70biLby0EE/3BXZYqjiI7tSKf5+cQthuHWw9Vruefrp9CWl6X6MeMHy0+OUsZeL82X81zK+x8PUd6c3Huauvz1IZ4PHRV5RUl3O31LUz2zD1EsUwz9XIHO72e15Kg9kV6WatL/F39tfYzSluZ1IuPiml66e5Qc+1xkdt8wqrg08+HAuqN8ypJicFKslmTLJZmbY9g7ysOXFmrlxZeBDWKvZymV7OUzXMaZSNystqmi02qaLkMPbDBmbADaSTgB3qOKlU7KbfJFec+q5s6Cn6LTOGJEd8ycT3ALp4fYmJqO9S0V6v0Xycue1aUXkrm10d0PpozrPBld+f2e5mXjdd+hsuhT7XWffp6f7KVfbGIqK0Xuru19fix0DWgCwFgMgF0jlttu7PqGAgCAIAgCAIAgCAIAgOd6S6N/6rR/OP8vqvObYwFv/ANEF/l8/PrzOts/E/wDil5fHwcjPbEHIrhxO7DmjRVdMRxG/6qzGR0qVRPxNTpKBjhbVGG1WKc5J3uW6actTVVOjQ0AA2PjmrUa13dksU920dCairZYDrOfdm0OJINtjRmCta1OFfhmQzoU1Ft5G+0dpyKVzRGSS4EkZFoF8Hcb/AF3X59bCTppufD3OcrTjdM6SmprNxzK5c6l2VKlS8jS6f01FDdl9Z34W5i2/d8VewmFnVtK1lzLeHoyl13kvr4HKy9K53WbHaJuAwF3EfzH5WXVWzqS60837ehLGjCdRcSPQVc8VcUj3E6s0biXG57LwczyVuCjBxsrZlqcHKjVprRxkvVM/TC7h8yCAIAgCAIAgCAIAgCAIAgCA+EXwKw0mrMJ2OE6S6K9C649h3s8N7SvIY7Bf01TLsvTu7vjuPTbPxXSxs9Vr8nN2N7Kqde6tc18lKASTjbJTKTLaqtpJGprmY371PBl6jLKxpdIMMliMWtJa7gTYi/MK5Sahe+rIakekqJLRa+xNoqpEDrsaC7VIucACSMTvyy4rSvB1Y2k8iSWHpyShFW5m+0h0gkbSsZrn0kms579oaXkANtkSBsyCoUsFB13K3VWi77cfD3KUsBTlWlJ5RVku92TZwU8pkmDW5A+W2670YqFNtlWtVlXxcacMlH6cS6ItU5HnZQ710dKNNQejJYuC0kTwlnken6P61Zm2E0LH8WOMZ52OsCfBWoY+X7kcCv8ApajLOlNrxV/j7nS6N6zKCXBxkhP52XHiy+HOytRxlN65HGrfpzGQ7CUvB/Njp6DSkE4vFLHJ/I8OI5gHBTxqRl2Xc5FbC1qLtVg4+KaLi3IAgCAIAgCAIAgCAIAgCAq6Sp2SRubJYNtck4atveucrKDE0YVabhPTny7ybD1J06ilDX69x5VW1bGFwb2yCQCMGkbxfevH9E7tX8+Z7alSnNJvLu4mmnriQch5lTRgkdCFFIoz0zpCBc4fPyHepozUMybpIwRZptElvaY9msG+z7TXWHsvuMeeGajlXTyadvfyK1StvdpM5uvlY15D2OjdfJpw8Cr9OMnG8XcklWjHV+ZJGAW3LJXNt71gLDcfotXk9VckjWi47qKcVBd9xg297Wsf1HapZVrRs9TSGEXSbydo62Ss2+98S+IioN5F8lMIaLnH4LXeua2T1KpeDlkpLPiFKOiMm4BYebN00kRmQ5jA3vcYHgt0rMjlK6sbnR/TOug9ipkI3PIkHKz72HJTwr1I6M5lfZuDq9qmvLL6WOl0f1vVDcJoI5BvYTGbcb6wJ8FajjHxRxK36epP/jk145/B1WjutTR8mDzJCfzs1m9zma2HOynjiYPXI5VXYmJh2bS8H82Or0dpmmqP3M0cnBjw4jmAbjvUylGWjObUoVaXbi14ovLYiCAIAgCAIAgKmkdIxwtu88gMzyCrYnFU8PHem/Liyehh51pWivPgcJp7S8lRgeyzYwZc3HaV5rE4+piHnlHl88z0mDwlPD5rN8/jkc5NTEmwFzuGf3xyUClxOrGqkrs+N0Qc3YcBn3u+nisOtyDxTeUST9ltg0W4Bab982aqpxZKKcMHxP3sWu9cdI5s++gs0XAJOOW9Z3rs13lKRQ0jDdp22x+o8CR3qanKzLEJWOcfFqgjbl/vvVxSuzpxndXIKZjy7VG0/wDK3m42ua77jqS1jxi1a009TZyVvEotaMgD9VM2+JHFx0R9qBYXSHI2qSsrkDHKRojjPmRuzWUat5mJKyaNmJK2I2bTR/RysmIMVPM7aHBjmt4ds2HmpIwm9EVKuKw9PtzS8/seg9HejvSCO1qj0LfwzSibDg2zwPEKzCFZcTi4nFbNl+2/grfB6ZoiKpay1TJFI7CxjjMfO93uv3AK1G/E4NV02/7aaXe7/YvrYiCAIAgNPpXTYju2Oznb/dH1PBcbG7XhSvClnL2Xy+71L+GwTqdaeS92clVyue7WcS5x7yeQ+QXm51Z1JOc3d8zu04xhG0VZETaMn2uyN2Z+g8+5aOoloZdZLQmbAGjAW+fM7Vq5N6kbm3qRvjWUzeMyAxWxWbkqlc+MptZwBy28llysjZ1d2LaJaqMblrBs0pyZrJ4zu2KeLLkJI5bSEeq63d4Wt/aWjuKvQd0XqVTKxSkm1TYZqVRuSuqiN7w431bnetknFWua7yZ8keAMbX+CRXI23mzOHQ1TOR6KCWQbC2Nxb/Vaw8VZpUpNZIqYjF0oPrzS8/sb2g6sdIyZsZEP4kg+DNYqzHC1Hqc6e2sLDRt+C+bHSUPU9tmqebY47f3OP+Kljg+bKNX9Qv8AZD1f2XydDQdWGjo7azHzEbZJD8Gao8lPHDU0c+ptnFT0aXgvm50lBoSmg/cwRRne2NoPeQLlSqEVoihUxFWp25N+LNgtiEIAgCAIDCaVrRdxsFHVrQpRc5uyNoxcnaJz+ktLF9w3st8z97l5THbXqV+pS6sfd/C/HyOpQwihnLN/Q1HoyeA8/DZ3+C5KaRf3rEjIQMh37fFYbbNXJvU+OagTI3NWTa5G5qzc2I3MWUzZSJqWLM9yxJmk5cDCeNEzeEjXzsUsWWoM0Gm4MLj71bn/ANS/yVuhLO35+aFqE7M56anxV1Mm3jBzDsWRvnpvVFRxmKZ7mMc8SgBxaC4D0bcA61wL3NuK62AScHlxPObdqz6SKTdraebPRl0Dz4QBAEAQBAEAQBAU6/SLYhvdu+p2LnY7aVLCq2suXzyLFHDyq+HM52qqnyG5PLcOQXksTiquInvVH4LgvD8udanShTVkQhqrElz6hgBFm7IEzKSR2THeFvMqzDB4ifZhL0t9SN1qcdZImZoaU7AOZ+l1chsbFy1SXi/i5G8bSXG5Ozo8feeByF/PBXIbAn++a8lf7r6ET2iuESxH0ei2lzu8AeQVyGw6C7Tk/b6IiltCo9EkVNJ6O9Fi32Mt9jx4Lk7U2d/TPfh2H7P4fD05E+HxPSZS1+pp5wuUi/AoTBSotRZrK2K4I25jmMR5hTQdmTpnOGIZbsuWbfIhdBO5IpETo1smbXPR+qX93OP4jT4t/wBLr7OfVl4nnttduHg/qd8uicQIAgCAIAgCAIDV1tZI7sxMdxeRYfpv8VxcZjMTO9PCwf8Ala3pf6/7LlKjTj1qsl4fJr2aHlOJsDvc6/wuuRHY+MnnJJeL+Llt4ylHJeyLLNBHa8dwv81bh+n5fvn6L+fsQvHLhEsR6EjGZce+3wCt09hYePacn52+iIpY2o9LIsM0bEPcB54/FXIbLwkP/Gn45/W5E8TVf7iyyMDIAchZXIU4QyikvAhcm9WZLcwEAQBAYvYCCCLg4ELWcIzi4yV0zKbTujlNMUBidvacj8jxXi9oYF4Wpl2Xo/s+/wCvqdzC11VXeaSZVEdGJQnUqJ4mjrIrO5/O5H+Xc0K5SleP5+cjZFZzVLc2TO+6qcqgcYz5P+i6+zHlLyOFtrWHn9jvl1DhhAEAQBAEAQBAEAQBAEAQBAEAQBAEAQEVTA2Rpa4XB+7jioq1GFaDhNXTN6c5QlvR1OH0vQuhfqnEZtO8fVeNxWFnhqm5LyfNfmp6TC141o7y80aadQouxNbXx3F932PMW/UVYpOzsblEtVhMHcdVudQOEX/0XW2W85+X3OLtnSHn9jvl1zhBAEAQBAEAQBAEAQBAEAQBAEAQBAEAQBAVdI0LZmFju47Qd4VfFYaGIp7kvJ8mTUK8qM96P+zzvSdI6J5Y8WI8CNhHBePq0Z0ZuE9V7956mhVjVhvxNc9twQtU7O5YNbq7N33buy7lauYZ2fVlg+f+WP4v+q6+yn1p+X3ONtjsw8/sd8uycIIAgCAIAgCAIAgCAIAgCAIAgCAIAgCAIAgNbp3RLahlsnj2XbjuPAqnjcHHEwtxWj/OBbwmKlh534PVfnE83qIXMcWuGq5psQV5OcJQk4yVmj1UJxnFSi7pmvqWWdff9/f8ylpu6/Pz/RtwOr6tj62b+Rvk4/VdfZPbl4I422OxHxZ367hwQgCAIAgCAIAgCAIAgCAIAgCAIAgCAIAgCAIDR9JtBiduszCVow/MPwn5Fc7aGBVeO9HtL37vg6GAxroS3Zdl+3f8nnNVEbEEWIORwIIzB5H4LzMHuysz1EWmdB1bn18n/i/yH1Xa2V/yS8Pucfa6/tx8fsehLunnwgCAIAgCAIAgCAIAgCAIAgCAIAgCAIAgCAIAgOY6WaA9IDLGO2B2mj3wNo/MPNcfaWB310tNdZarn/P1Ovs7HdG+jm8uD5fx9DR9XwtVPH8Fx/vYoNlSvVf+P3Rd2yv7Kff9mehrvnmwgCAIAgCAIAgCAIAgCAIAgCAIAgCAIAgCAIAgCA00OiWR1npWYekieHNthfWYS4c9ypxw0aeI348U8vNF6WKlUwvRy4NWfdZ5G5VwohAEAQBAEAQB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74" name="AutoShape 14" descr="data:image/jpeg;base64,/9j/4AAQSkZJRgABAQAAAQABAAD/2wCEAAkGBxISEhUUExQVFBUXFBcUFxcWFRwVFxcXFRQYFhQXFRUaHCggGholHBQYITEhJSkrLi4uFx8zODMsNygtLisBCgoKDg0OGxAQGywkICYsLCwyLCwsLCwsLCwsLCwsLCwsLCwsLC8sLCwsLCwsLCwsLCwsLCwsLCwsLCwsLCwsLP/AABEIAP0AxwMBEQACEQEDEQH/xAAcAAEAAgMBAQEAAAAAAAAAAAAAAwQCBQYHAQj/xABAEAABAwICBgYIAwgBBQAAAAABAAIDBBEhMQUSQVFhcQYHIoGRoRMjMkKxwdHwUmKCFDNjcpKiwuHxQ1NzssP/xAAbAQEAAgMBAQAAAAAAAAAAAAAAAwQBAgUGB//EADgRAAIBAgMECQMDBAIDAQAAAAABAgMRBCExBRJBURMiMmFxgZGh0bHB8AZC4RQjcvEzUkNikiT/2gAMAwEAAhEDEQA/APcUAQBAEAQBAEAQBAEAQBAEAQBAEAQBAEAQBAEAQHH9YmkZaNkVVC6xbII3sPsSMcCbOG8FuBzGsVWxEnBKaO1sehTxUpYeosmrp8U1y9c13G96OabjrYGzR5HBzTmxw9pp8e8EFS06iqR3kUMbg6mEqulPyfNczZqQqBAEAQBAEAQBAEAQBAEAQBAEAQBAEAQBAEBG6ZocGEjWcCQ3aQ22sbbhcY8RvCxdXsbKEnFytkuPjp+dzJFk1PLuufSwIhpWm7r+mf8AlABawd93HuG9c/HVFZR8z1v6Ywst6Vd6dlfV/Y1PVNpcxVRiJ9XM08g+MFwPgHDvChwVTdnuvidL9SYRVcL0qWcX7PL62PZ11jwAQBAEAQBAEAQBAEAQBAfCUBXpq+KRzmxyNeW+1qkO1eDiMAeBWqnFuyZNUw9WmlKcWr6Xyv4FlbEIQBAEBi94GZA5myXMpN6Gqr+k9FDf0lRELZgODnf0tufJRSrU46tF2jszF1uxTl42svV2Rxum+tNmLKSIvdl6SQWb+lg7Tu+yq1MallBHcwf6ZqSe9iJWXJa+ui9zpOhWipmMdPVOL6maxdre4wexGAMG5kkC2J4KfDwklvT1ZzNrYqjOao4ZWpw0txfF9/JX+5h0x6aQ0LS24knI7MYOW50hHsjhmdm8K2IjTVuJjZuyauMlvPKHF/Zc37L2PDK2tklkfLK4ukkdck7zs4AbtlrLkTbm7s+hUKUKFNQgrJZJfnv3lrQ7pBMz0Xt46v8ASb+V1invb10ZxXR9E1U0y+p+kV6A+TBAEAQBAEAQBAEAQGE0rWNLnENaBclxsABmSTkFhtJXZtGMptRirt8EcF0i6zYo7spW+mdlruuIxyGb/IcSqNXHRjlDM9Pgf0zVqWliHurku18L3fcee6U0/VVf76Vzmn3B2WDH8AwPM3K5tXETn2meqw2Aw2F/4oJPnq/Vm30D0zlo6f0EMcd9dztd1zfWtm0WuRa175AYYKSljJU4bsUUMbsani6/TVZPRKy7u/P0t5lSu6XV0hOtUyAbmER8hdgB81o8XWktSejsjBU1lST8c/rc1EmlqhxxnmPOV5+a16WfFsvRwlCOkI//ACvg+ftUv/ck/rd9Vo6kuZt0VP8A6r0Rj6d5995/UfqjnLmZ3IL9q9EQSY8eeKXbJYkZCyZNjoLSxpZRIyOKRw9kytc4NP4mgOGPHGykp1Oje9ZPxKmMwixVPo5Sklx3bK/c7p5G50n0/r5hq+kEQOYibqn+okuHcQpZ4yrLjbwKGH2BgaLvu7z/APZ39sl6o5Cckkkkkk3JOJJ2klRJnVlFLJEIdis2yI73Z3vVJoUzVRncPVwtPIve0tDeNmknhhvVvB07z3uCOD+osYqeH6JPrSfolnf1t7ntK6h4QIAgCAIAgCAIAgNB0r6W09Ay8h1pCLtiae07cT+FvE7ja6hq1o09deR0cBsytjJdVWjxk9P5fd62PHNP9K6itdeV1mX7MTcGDdce8eJ8lya9edR56HvdnbMoYOPUXW5vX+PI0gdcqC1kdK+di21thxKibuzVu7M9Wwutb3djW93YgLSVJdI3ulkSxwgDFaOV3kaOV9DKRvcFhMxFkV1uSWIZH2W6VzN0fL7UMt2MGk5rLsFclBWoIo6aSV2rGx7znZjS4+AU0It6FevVhDttJd7sdd0Y6t6uch0zTTx7S/8AeEbmx5g/zW71ahhJzeeSOJidv4bDxfR9eXdp5v4uex6H0XFSxNihbqsb4k7XOO0ldKEFBbqPEYnE1MRUdSo7t/lkXVuQBAEAQBAEAQBAcZ066bNpAYobPnOZzbFfa7e62Te87AaWJxap9WOv0PQbG2I8W+lq5Q95eHdzfku7xirmfK90kji9zjcucbkrlubbu9T3lOjCEVGCslokRPfqjisJXN5S3UZ0rbZrE2YirRzNhTQl7uCrTkoIiqTUETVjcmjILSm+JpSf7mfBGMFm7Dkx6I3x8E3shvK2RBO+2G1bxVyWCvmVJJd2amUeZImRMh95y3cuCNd3O7Frm5wGwLGmRsk27s3OhejlVVYwwuc38R7LM8e26wPddSQoVKnZRUxe0cNhcqs0ny1fojrqPqrncPWzxx8GNMh8Tqj4q1DZ8v3M4dX9VUY/8cG/FpfJuKHqthjcHiqqGvHvRlsZHI2JHirMcHGPFnKrfqOrVunTi1yd2dxRQGNga6R8pHvv1dY89VoHkrcVZWvc4FWanNyUVHuV7e7f1J1kjCAIAgCAIAgKL9Js/aG04xeWGV35WAhoJ4lxAA4HvjdRb6hx1LKw0ugdd9m6S73r7LXyNN036S/skeow+ueMNuo3LXI37hv5KrjcV0Md2Paft3nQ2Rs3+qnvT7C93y+f5PE6yUvebkm9ySTckk43O8lceOSu9T6HTgoRskQlqzclIXR48fgt08jWyuWqaO5sopysYm7I28Lw1uGapyW9LMpTTlLMra11LaxLaxPDhz3qORHPMjlnAvZbRg2bxg3qaxwvirSyLaslY+MjAWWxfgiWlpnzSNjjaXvcbNaMyfkNt9lltCDk7LU0qVYUYOpUdktWes9FerqGEB9SBNLnqnGNnC3vnicOG1dahg4xznm/Y8NtL9RVqzcKHVjz/c/jy9TuWi2AwCunm27n1AEAQBAEAQBAEAQENZUtiY+R2DWNLjyaLlazmoRcnwJKVOVSahHVu3qeV9GukQjrJKmov60Oa4gX1b6pYBtsNQN8FwMPjEsQ6k+KZ7XaGznUwkcPR/ba3frf63Of01XyTyPlfi57sBuGTWjgBh3KrUqurUc5HVwmHhQpxpR0S/2/M1M0Bbz2nitoz3i9CakZxR2FzuWspXdjWUruxSbncqbhYnJ4DbFaSzyNJq+Rl6ckW3rG4lmY3Esy1ECAN5yUUtSCTTZK6MhuC0TTZopJsqSx2HNTRldk8ZXZFq2zW176G976EcjlukbxR7R1e9F20kIke318jbuJzY04iMbthPHkF28LQ6ON3qz55tzajxdXo4PqR073z+O7xZ1ytnCCAIAgCAIAgCAIAgCA5rp/U6tNqD/qPDTyHaPm0DvXM2tV3KFlxdvudjYlLexO8/2pvz0+55TIztW4rzyeVz28ZZXJzBt3ZKPf4EXScCnVx2Ftt1NTlcnpyu7lesbhbYpabzuTUnncohqnuWbkpZgtL5kd8zOjg1ncAsVJ2RirPdRsAP8ASrFRsxkdfAeKylbNm0VbNlarkAtbEqWnG5NSi2UXkqdWLCNz0HoRPXQMcLt19c8RGC+x4EtA71Zw0N6qkzn7YxDoYKpNa2svPL+T3xkgN7EGxsbG9juPFd258wcWtUZIYCAIAgCAIAgCAIAgCA4zp92nwt3NcfEgf4rzm3qlnCPj9j0GxerGcvD7/JwUjdZxIyvh3LkJ7sbM9RF7sbMvPjs3moFK7KyleRq5WXeBsALjzVqLtG5cjK0L8ylUC4PEqeGTLMHZlSKK5U0pWRPKVkTCK+Cj3rZke9bMsUzQL7lHN3IajbInzXcbLdQssyRQtHM+yPsMFhK7EVdmufJjcqyllZFpRsrIhc+63SsbI2OhNJvpXukjweY3Mafwl4trDiBdb06rpu6K2LwsMVBU56XTffbgdZ1ddMBTOMFQfVyPLhITfUe619cn3Tv2HPAki3hMSo9WWhw9vbHeISrUF1krW5pcu9cuK00s/XWuBFxiCuseDatkz6gCAIAgCAIAgCAIAgOB6xJSJWgZmIDldzrleZ2zG+IjfRR+7PT7CgnSbfCX2RzcFNYLiTndnXnUuzGeTtWGzBZjHq3NoR6t2UC0jWO//asXWRZunZGJpbMG9Z6S8zbpbzKepq35eZU194nvvEkUJI3LWUkmaymkyCd1hZSRV3ckgru5BTsOZW82tCWbWgqXbBnbw/2kFxFNcTXvarCZYM2RrDYbtoHFYQSPhWTJ2PQnptJSERzEvpzhvdFxZvb+Xw3G5h8W6b3ZafQ8/tfYkMWnUpZVPaXj39/r3eyU07ZGtexwc1wDmuBuCDkQuwmmro8BUhKnJwmrNcCRZNAgCAIAgCAIAgCA4rpzTXmid+Qjwdf/ACXmdvdWUXzT/Pc9FseralOPf9v4OfqHhoXnoJyZ1Kacma+nhJJcVYnJJWLdSaS3T7MzYMz81iL4sxGXFk0kIAA4YrRTu7kcZ3dzSzxXeeHx+/gr0ZWidGErRLcrA1uKhi96RXjJykap0JcQ3ebngFbUt1XLynuq5LNHYCw4NG871pF318yOMrvPzKk0WrtuTiT9FNGW8WIS3vAoHNTllH17kSCQZHhco3wQcuCDgiCMS9ZsZSO/6qukRjl/ZXm8clzHf3X5lo4OAPeOJXQwNaz3HoeX/UmzlUp/1MF1o6965+X08D1ldU8MEAQBAEAQBAEAQHOdNovVNk/A4jucPq0Lhbepb1GMlwf1/wBI62yJ/wBxw5r6f7OBaNdwvkvNvqRy1PTt7kctS3M4ZDKyhinxIYJ8SvB7QJ24BSz0sSz7Ni9PHbE5AX8FXg75IrQlfJGjiZdw53KvSdkdKUrIznj1nWOQFysQluq5rCW7G5hR0w7TjkcLcNyzUqaRRtVqvKKPs8QabnO2X4RuCRlfJaGISvktPr3mir33V+krHSoqyKThYXKnvcsbxJBTE9p2WwfMrSdS3VRHKpnZGLiScFlKyJEkkRSLdG6MGtWbmSxSVZiex7c2Pa8c2ODh8Ei92SZHVpKrBwlo0165H6Sabi69IfIWrH1AEAQBAEAQBAfCgOa03pqllgkje/Uc5pAa5puHtNwMBj2hsXIrY3DV6Eot2fJp3T/3yOxhMHiaVeNSMbpPVW0f8HFssAF5J3Z6F3bJ20pI5qN1EmRuqkyk52pKOH/CntvQLCW/TLWk5rtAHvYX+KhoR613wIcPC0rvgVowGNJHIH4lSu8nZk0rzlZkccJI4uOPJbSkk/A2lNJ+BYeQ0cB94cVEsyJJyNbVknDac/oFapq2ZcpJLM087ALk9yuRbeSLsZ5CjoS/tuFm7L/JKlZQ6sdTE6yjktTOpGsbDALEOrmzNPq5vUry2YLDNSRvLNksbyd2UHlTpFhM+sF0eRlslp6YySMjbm97WDm5waPitoLekkR1aqp05VHwTfpmfpICy9GfIj6gCAIAgCAIAgCA856XaMLaokDsvGuDxJ7Y8cf1BeR2tSVCs5cJZ+fE9ZszEqWGs3msvj2+hDSUgzOK4NSrwRJVqvRF/VVe5Wuc/pOK7xbMuAC6NCVo58jp0J2hnyJq+nBc0ZtHyWlKdovmaUalovmRTtu4DYtouyubwdotl30YAuoN5t2K+827GrdJrnDIZfVW1HdXeXVHcXeVqtwY0naVJBbzJYdZkdBowv8AWSZbGrarX3OpAzVxG71Y6k9U2+GQGwZYLSm7ZmtJ2zNTWO1efw5q3TW8XKeZp5Hkm6uJJFlS5GFiVtkjdSuTMFgtHmze51nVZogzVnpXDsQDW/W64YPi79IV/BU96d+Rwf1Fi+hwvRrWeXktfsvM9oXYPn4QBAEAQBAEAQBAa/Tej/TR2HtDFvPaO/6Ln7TwX9VRcV2lmvjzLWExHQ1LvR6nJtjthlZfPJ3Taep3HK+Zi4rCMo1YxffdcN+ZVvSNi7pGxNVt7PJaU31jSk+sUWuxO8mysNFhrIVr8NUfYSlHO7FKOe8yMtDGY8/oFtdzkb3c5FWGlMjwXZblLKooRyJZ1FTjkbWYe63vO5VI/wDZlOP/AGkUapgaPvzU9NuTLNNuTOdqWl5NsQPDvXRg1FZnQTsYSU7QN58llTbN1IqCGxxU2/ckjItUej5J5GxRNLnuNgPiSdgG0ralGU5bsRVxFOjTdSo7Jfnqe39FtAsooGxNxd7T3fieczyGAHABehoUlShuo+c7Rx0sZXdSWS0S5L8zfebhTFAIAgCAIAgCAICCStjadVz2tO5x1fC+ahliaUZ7jkk+TdmSxo1JK8U2u7Mma4EXBuN4UxG01kzVaX0T6TtMwftGx30K4O1djrE/3aWU/Z/z+Mu4XF9H1Z6fQ43SspjJZYh22+a8osNOE7VFZrgz0GGgqi39UQ0UJ2rWrJElaaLNWLNJ4KOnnIhpO8jXMj8VZci25Ecttbkto9k3jfdK8z9Y2Clit1EsVurMuwMsLDvPxVebvmytN3zZm6QNB2ALVJs1UXI1LmumduZ5lXE1Sj3l1NUo95O+jAGq0AclGqrbuyONV3uyk+nA7jZTqbLKqNk2iujs9W/1bOxtldgwb7fiPAd9l0cLhKtZZZLmQ4raNHCx/uPPktf48z07o30bho2nU7UjvbkI7TuA/C3h8TivQ4fDQoxsteZ4/H7Rq4yV55JaLgvl95ulYOeEAQBAEAQBAEAQFHS1F6VmHtDLjwK5e1NnrFU7x7S07+7z+pZw1fo5Z6fmZwk9KA4lpfE6+cbnRnDfqkLytHEVqOUW0elhVbSTtJd6T+pVqNM6Sg7UVQJWj3JmNdy7Qs7zXYw+16mkzb+gwdd2cN191/z2I5OsJ5AFXQskt70biLby0EE/3BXZYqjiI7tSKf5+cQthuHWw9Vruefrp9CWl6X6MeMHy0+OUsZeL82X81zK+x8PUd6c3Huauvz1IZ4PHRV5RUl3O31LUz2zD1EsUwz9XIHO72e15Kg9kV6WatL/F39tfYzSluZ1IuPiml66e5Qc+1xkdt8wqrg08+HAuqN8ypJicFKslmTLJZmbY9g7ysOXFmrlxZeBDWKvZymV7OUzXMaZSNystqmi02qaLkMPbDBmbADaSTgB3qOKlU7KbfJFec+q5s6Cn6LTOGJEd8ycT3ALp4fYmJqO9S0V6v0Xycue1aUXkrm10d0PpozrPBld+f2e5mXjdd+hsuhT7XWffp6f7KVfbGIqK0Xuru19fix0DWgCwFgMgF0jlttu7PqGAgCAIAgCAIAgCAIAgOd6S6N/6rR/OP8vqvObYwFv/ANEF/l8/PrzOts/E/wDil5fHwcjPbEHIrhxO7DmjRVdMRxG/6qzGR0qVRPxNTpKBjhbVGG1WKc5J3uW6actTVVOjQ0AA2PjmrUa13dksU920dCairZYDrOfdm0OJINtjRmCta1OFfhmQzoU1Ft5G+0dpyKVzRGSS4EkZFoF8Hcb/AF3X59bCTppufD3OcrTjdM6SmprNxzK5c6l2VKlS8jS6f01FDdl9Z34W5i2/d8VewmFnVtK1lzLeHoyl13kvr4HKy9K53WbHaJuAwF3EfzH5WXVWzqS60837ehLGjCdRcSPQVc8VcUj3E6s0biXG57LwczyVuCjBxsrZlqcHKjVprRxkvVM/TC7h8yCAIAgCAIAgCAIAgCAIAgCA+EXwKw0mrMJ2OE6S6K9C649h3s8N7SvIY7Bf01TLsvTu7vjuPTbPxXSxs9Vr8nN2N7Kqde6tc18lKASTjbJTKTLaqtpJGprmY371PBl6jLKxpdIMMliMWtJa7gTYi/MK5Sahe+rIakekqJLRa+xNoqpEDrsaC7VIucACSMTvyy4rSvB1Y2k8iSWHpyShFW5m+0h0gkbSsZrn0kms579oaXkANtkSBsyCoUsFB13K3VWi77cfD3KUsBTlWlJ5RVku92TZwU8pkmDW5A+W2670YqFNtlWtVlXxcacMlH6cS6ItU5HnZQ710dKNNQejJYuC0kTwlnken6P61Zm2E0LH8WOMZ52OsCfBWoY+X7kcCv8ApajLOlNrxV/j7nS6N6zKCXBxkhP52XHiy+HOytRxlN65HGrfpzGQ7CUvB/Njp6DSkE4vFLHJ/I8OI5gHBTxqRl2Xc5FbC1qLtVg4+KaLi3IAgCAIAgCAIAgCAIAgCAq6Sp2SRubJYNtck4atveucrKDE0YVabhPTny7ybD1J06ilDX69x5VW1bGFwb2yCQCMGkbxfevH9E7tX8+Z7alSnNJvLu4mmnriQch5lTRgkdCFFIoz0zpCBc4fPyHepozUMybpIwRZptElvaY9msG+z7TXWHsvuMeeGajlXTyadvfyK1StvdpM5uvlY15D2OjdfJpw8Cr9OMnG8XcklWjHV+ZJGAW3LJXNt71gLDcfotXk9VckjWi47qKcVBd9xg297Wsf1HapZVrRs9TSGEXSbydo62Ss2+98S+IioN5F8lMIaLnH4LXeua2T1KpeDlkpLPiFKOiMm4BYebN00kRmQ5jA3vcYHgt0rMjlK6sbnR/TOug9ipkI3PIkHKz72HJTwr1I6M5lfZuDq9qmvLL6WOl0f1vVDcJoI5BvYTGbcb6wJ8FajjHxRxK36epP/jk145/B1WjutTR8mDzJCfzs1m9zma2HOynjiYPXI5VXYmJh2bS8H82Or0dpmmqP3M0cnBjw4jmAbjvUylGWjObUoVaXbi14ovLYiCAIAgCAIAgKmkdIxwtu88gMzyCrYnFU8PHem/Liyehh51pWivPgcJp7S8lRgeyzYwZc3HaV5rE4+piHnlHl88z0mDwlPD5rN8/jkc5NTEmwFzuGf3xyUClxOrGqkrs+N0Qc3YcBn3u+nisOtyDxTeUST9ltg0W4Bab982aqpxZKKcMHxP3sWu9cdI5s++gs0XAJOOW9Z3rs13lKRQ0jDdp22x+o8CR3qanKzLEJWOcfFqgjbl/vvVxSuzpxndXIKZjy7VG0/wDK3m42ua77jqS1jxi1a009TZyVvEotaMgD9VM2+JHFx0R9qBYXSHI2qSsrkDHKRojjPmRuzWUat5mJKyaNmJK2I2bTR/RysmIMVPM7aHBjmt4ds2HmpIwm9EVKuKw9PtzS8/seg9HejvSCO1qj0LfwzSibDg2zwPEKzCFZcTi4nFbNl+2/grfB6ZoiKpay1TJFI7CxjjMfO93uv3AK1G/E4NV02/7aaXe7/YvrYiCAIAgNPpXTYju2Oznb/dH1PBcbG7XhSvClnL2Xy+71L+GwTqdaeS92clVyue7WcS5x7yeQ+QXm51Z1JOc3d8zu04xhG0VZETaMn2uyN2Z+g8+5aOoloZdZLQmbAGjAW+fM7Vq5N6kbm3qRvjWUzeMyAxWxWbkqlc+MptZwBy28llysjZ1d2LaJaqMblrBs0pyZrJ4zu2KeLLkJI5bSEeq63d4Wt/aWjuKvQd0XqVTKxSkm1TYZqVRuSuqiN7w431bnetknFWua7yZ8keAMbX+CRXI23mzOHQ1TOR6KCWQbC2Nxb/Vaw8VZpUpNZIqYjF0oPrzS8/sb2g6sdIyZsZEP4kg+DNYqzHC1Hqc6e2sLDRt+C+bHSUPU9tmqebY47f3OP+Kljg+bKNX9Qv8AZD1f2XydDQdWGjo7azHzEbZJD8Gao8lPHDU0c+ptnFT0aXgvm50lBoSmg/cwRRne2NoPeQLlSqEVoihUxFWp25N+LNgtiEIAgCAIDCaVrRdxsFHVrQpRc5uyNoxcnaJz+ktLF9w3st8z97l5THbXqV+pS6sfd/C/HyOpQwihnLN/Q1HoyeA8/DZ3+C5KaRf3rEjIQMh37fFYbbNXJvU+OagTI3NWTa5G5qzc2I3MWUzZSJqWLM9yxJmk5cDCeNEzeEjXzsUsWWoM0Gm4MLj71bn/ANS/yVuhLO35+aFqE7M56anxV1Mm3jBzDsWRvnpvVFRxmKZ7mMc8SgBxaC4D0bcA61wL3NuK62AScHlxPObdqz6SKTdraebPRl0Dz4QBAEAQBAEAQBAU6/SLYhvdu+p2LnY7aVLCq2suXzyLFHDyq+HM52qqnyG5PLcOQXksTiquInvVH4LgvD8udanShTVkQhqrElz6hgBFm7IEzKSR2THeFvMqzDB4ifZhL0t9SN1qcdZImZoaU7AOZ+l1chsbFy1SXi/i5G8bSXG5Ozo8feeByF/PBXIbAn++a8lf7r6ET2iuESxH0ei2lzu8AeQVyGw6C7Tk/b6IiltCo9EkVNJ6O9Fi32Mt9jx4Lk7U2d/TPfh2H7P4fD05E+HxPSZS1+pp5wuUi/AoTBSotRZrK2K4I25jmMR5hTQdmTpnOGIZbsuWbfIhdBO5IpETo1smbXPR+qX93OP4jT4t/wBLr7OfVl4nnttduHg/qd8uicQIAgCAIAgCAIDV1tZI7sxMdxeRYfpv8VxcZjMTO9PCwf8Ala3pf6/7LlKjTj1qsl4fJr2aHlOJsDvc6/wuuRHY+MnnJJeL+Llt4ylHJeyLLNBHa8dwv81bh+n5fvn6L+fsQvHLhEsR6EjGZce+3wCt09hYePacn52+iIpY2o9LIsM0bEPcB54/FXIbLwkP/Gn45/W5E8TVf7iyyMDIAchZXIU4QyikvAhcm9WZLcwEAQBAYvYCCCLg4ELWcIzi4yV0zKbTujlNMUBidvacj8jxXi9oYF4Wpl2Xo/s+/wCvqdzC11VXeaSZVEdGJQnUqJ4mjrIrO5/O5H+Xc0K5SleP5+cjZFZzVLc2TO+6qcqgcYz5P+i6+zHlLyOFtrWHn9jvl1DhhAEAQBAEAQBAEAQBAEAQBAEAQBAEAQEVTA2Rpa4XB+7jioq1GFaDhNXTN6c5QlvR1OH0vQuhfqnEZtO8fVeNxWFnhqm5LyfNfmp6TC141o7y80aadQouxNbXx3F932PMW/UVYpOzsblEtVhMHcdVudQOEX/0XW2W85+X3OLtnSHn9jvl1zhBAEAQBAEAQBAEAQBAEAQBAEAQBAEAQBAVdI0LZmFju47Qd4VfFYaGIp7kvJ8mTUK8qM96P+zzvSdI6J5Y8WI8CNhHBePq0Z0ZuE9V7956mhVjVhvxNc9twQtU7O5YNbq7N33buy7lauYZ2fVlg+f+WP4v+q6+yn1p+X3ONtjsw8/sd8uycIIAgCAIAgCAIAgCAIAgCAIAgCAIAgCAIAgNbp3RLahlsnj2XbjuPAqnjcHHEwtxWj/OBbwmKlh534PVfnE83qIXMcWuGq5psQV5OcJQk4yVmj1UJxnFSi7pmvqWWdff9/f8ylpu6/Pz/RtwOr6tj62b+Rvk4/VdfZPbl4I422OxHxZ367hwQgCAIAgCAIAgCAIAgCAIAgCAIAgCAIAgCAIDR9JtBiduszCVow/MPwn5Fc7aGBVeO9HtL37vg6GAxroS3Zdl+3f8nnNVEbEEWIORwIIzB5H4LzMHuysz1EWmdB1bn18n/i/yH1Xa2V/yS8Pucfa6/tx8fsehLunnwgCAIAgCAIAgCAIAgCAIAgCAIAgCAIAgCAIAgOY6WaA9IDLGO2B2mj3wNo/MPNcfaWB310tNdZarn/P1Ovs7HdG+jm8uD5fx9DR9XwtVPH8Fx/vYoNlSvVf+P3Rd2yv7Kff9mehrvnmwgCAIAgCAIAgCAIAgCAIAgCAIAgCAIAgCAIAgCA00OiWR1npWYekieHNthfWYS4c9ypxw0aeI348U8vNF6WKlUwvRy4NWfdZ5G5VwohAEAQBAEAQB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76" name="AutoShape 16" descr="data:image/jpeg;base64,/9j/4AAQSkZJRgABAQAAAQABAAD/2wCEAAkGBxISEhUUExQVFBUXFBcUFxcWFRwVFxcXFRQYFhQXFRUaHCggGholHBQYITEhJSkrLi4uFx8zODMsNygtLisBCgoKDg0OGxAQGywkICYsLCwyLCwsLCwsLCwsLCwsLCwsLCwsLC8sLCwsLCwsLCwsLCwsLCwsLCwsLCwsLCwsLP/AABEIAP0AxwMBEQACEQEDEQH/xAAcAAEAAgMBAQEAAAAAAAAAAAAAAwQCBQYHAQj/xABAEAABAwICBgYIAwgBBQAAAAABAAIDBBEhMQUSQVFhcQYHIoGRoRMjMkKxwdHwUmKCFDNjcpKiwuHxQ1NzssP/xAAbAQEAAgMBAQAAAAAAAAAAAAAAAwQBAgUGB//EADgRAAIBAgMECQMDBAIDAQAAAAABAgMRBCExBRJBURMiMmFxgZGh0bHB8AZC4RQjcvEzUkNikiT/2gAMAwEAAhEDEQA/APcUAQBAEAQBAEAQBAEAQBAEAQBAEAQBAEAQBAEAQHH9YmkZaNkVVC6xbII3sPsSMcCbOG8FuBzGsVWxEnBKaO1sehTxUpYeosmrp8U1y9c13G96OabjrYGzR5HBzTmxw9pp8e8EFS06iqR3kUMbg6mEqulPyfNczZqQqBAEAQBAEAQBAEAQBAEAQBAEAQBAEAQBAEBG6ZocGEjWcCQ3aQ22sbbhcY8RvCxdXsbKEnFytkuPjp+dzJFk1PLuufSwIhpWm7r+mf8AlABawd93HuG9c/HVFZR8z1v6Ywst6Vd6dlfV/Y1PVNpcxVRiJ9XM08g+MFwPgHDvChwVTdnuvidL9SYRVcL0qWcX7PL62PZ11jwAQBAEAQBAEAQBAEAQBAfCUBXpq+KRzmxyNeW+1qkO1eDiMAeBWqnFuyZNUw9WmlKcWr6Xyv4FlbEIQBAEBi94GZA5myXMpN6Gqr+k9FDf0lRELZgODnf0tufJRSrU46tF2jszF1uxTl42svV2Rxum+tNmLKSIvdl6SQWb+lg7Tu+yq1MallBHcwf6ZqSe9iJWXJa+ui9zpOhWipmMdPVOL6maxdre4wexGAMG5kkC2J4KfDwklvT1ZzNrYqjOao4ZWpw0txfF9/JX+5h0x6aQ0LS24knI7MYOW50hHsjhmdm8K2IjTVuJjZuyauMlvPKHF/Zc37L2PDK2tklkfLK4ukkdck7zs4AbtlrLkTbm7s+hUKUKFNQgrJZJfnv3lrQ7pBMz0Xt46v8ASb+V1invb10ZxXR9E1U0y+p+kV6A+TBAEAQBAEAQBAEAQGE0rWNLnENaBclxsABmSTkFhtJXZtGMptRirt8EcF0i6zYo7spW+mdlruuIxyGb/IcSqNXHRjlDM9Pgf0zVqWliHurku18L3fcee6U0/VVf76Vzmn3B2WDH8AwPM3K5tXETn2meqw2Aw2F/4oJPnq/Vm30D0zlo6f0EMcd9dztd1zfWtm0WuRa175AYYKSljJU4bsUUMbsani6/TVZPRKy7u/P0t5lSu6XV0hOtUyAbmER8hdgB81o8XWktSejsjBU1lST8c/rc1EmlqhxxnmPOV5+a16WfFsvRwlCOkI//ACvg+ftUv/ck/rd9Vo6kuZt0VP8A6r0Rj6d5995/UfqjnLmZ3IL9q9EQSY8eeKXbJYkZCyZNjoLSxpZRIyOKRw9kytc4NP4mgOGPHGykp1Oje9ZPxKmMwixVPo5Sklx3bK/c7p5G50n0/r5hq+kEQOYibqn+okuHcQpZ4yrLjbwKGH2BgaLvu7z/APZ39sl6o5Cckkkkkk3JOJJ2klRJnVlFLJEIdis2yI73Z3vVJoUzVRncPVwtPIve0tDeNmknhhvVvB07z3uCOD+osYqeH6JPrSfolnf1t7ntK6h4QIAgCAIAgCAIAgNB0r6W09Ay8h1pCLtiae07cT+FvE7ja6hq1o09deR0cBsytjJdVWjxk9P5fd62PHNP9K6itdeV1mX7MTcGDdce8eJ8lya9edR56HvdnbMoYOPUXW5vX+PI0gdcqC1kdK+di21thxKibuzVu7M9Wwutb3djW93YgLSVJdI3ulkSxwgDFaOV3kaOV9DKRvcFhMxFkV1uSWIZH2W6VzN0fL7UMt2MGk5rLsFclBWoIo6aSV2rGx7znZjS4+AU0It6FevVhDttJd7sdd0Y6t6uch0zTTx7S/8AeEbmx5g/zW71ahhJzeeSOJidv4bDxfR9eXdp5v4uex6H0XFSxNihbqsb4k7XOO0ldKEFBbqPEYnE1MRUdSo7t/lkXVuQBAEAQBAEAQBAcZ066bNpAYobPnOZzbFfa7e62Te87AaWJxap9WOv0PQbG2I8W+lq5Q95eHdzfku7xirmfK90kji9zjcucbkrlubbu9T3lOjCEVGCslokRPfqjisJXN5S3UZ0rbZrE2YirRzNhTQl7uCrTkoIiqTUETVjcmjILSm+JpSf7mfBGMFm7Dkx6I3x8E3shvK2RBO+2G1bxVyWCvmVJJd2amUeZImRMh95y3cuCNd3O7Frm5wGwLGmRsk27s3OhejlVVYwwuc38R7LM8e26wPddSQoVKnZRUxe0cNhcqs0ny1fojrqPqrncPWzxx8GNMh8Tqj4q1DZ8v3M4dX9VUY/8cG/FpfJuKHqthjcHiqqGvHvRlsZHI2JHirMcHGPFnKrfqOrVunTi1yd2dxRQGNga6R8pHvv1dY89VoHkrcVZWvc4FWanNyUVHuV7e7f1J1kjCAIAgCAIAgKL9Js/aG04xeWGV35WAhoJ4lxAA4HvjdRb6hx1LKw0ugdd9m6S73r7LXyNN036S/skeow+ueMNuo3LXI37hv5KrjcV0Md2Paft3nQ2Rs3+qnvT7C93y+f5PE6yUvebkm9ySTckk43O8lceOSu9T6HTgoRskQlqzclIXR48fgt08jWyuWqaO5sopysYm7I28Lw1uGapyW9LMpTTlLMra11LaxLaxPDhz3qORHPMjlnAvZbRg2bxg3qaxwvirSyLaslY+MjAWWxfgiWlpnzSNjjaXvcbNaMyfkNt9lltCDk7LU0qVYUYOpUdktWes9FerqGEB9SBNLnqnGNnC3vnicOG1dahg4xznm/Y8NtL9RVqzcKHVjz/c/jy9TuWi2AwCunm27n1AEAQBAEAQBAEAQENZUtiY+R2DWNLjyaLlazmoRcnwJKVOVSahHVu3qeV9GukQjrJKmov60Oa4gX1b6pYBtsNQN8FwMPjEsQ6k+KZ7XaGznUwkcPR/ba3frf63Of01XyTyPlfi57sBuGTWjgBh3KrUqurUc5HVwmHhQpxpR0S/2/M1M0Bbz2nitoz3i9CakZxR2FzuWspXdjWUruxSbncqbhYnJ4DbFaSzyNJq+Rl6ckW3rG4lmY3Esy1ECAN5yUUtSCTTZK6MhuC0TTZopJsqSx2HNTRldk8ZXZFq2zW176G976EcjlukbxR7R1e9F20kIke318jbuJzY04iMbthPHkF28LQ6ON3qz55tzajxdXo4PqR073z+O7xZ1ytnCCAIAgCAIAgCAIAgCA5rp/U6tNqD/qPDTyHaPm0DvXM2tV3KFlxdvudjYlLexO8/2pvz0+55TIztW4rzyeVz28ZZXJzBt3ZKPf4EXScCnVx2Ftt1NTlcnpyu7lesbhbYpabzuTUnncohqnuWbkpZgtL5kd8zOjg1ncAsVJ2RirPdRsAP8ASrFRsxkdfAeKylbNm0VbNlarkAtbEqWnG5NSi2UXkqdWLCNz0HoRPXQMcLt19c8RGC+x4EtA71Zw0N6qkzn7YxDoYKpNa2svPL+T3xkgN7EGxsbG9juPFd258wcWtUZIYCAIAgCAIAgCAIAgCA4zp92nwt3NcfEgf4rzm3qlnCPj9j0GxerGcvD7/JwUjdZxIyvh3LkJ7sbM9RF7sbMvPjs3moFK7KyleRq5WXeBsALjzVqLtG5cjK0L8ylUC4PEqeGTLMHZlSKK5U0pWRPKVkTCK+Cj3rZke9bMsUzQL7lHN3IajbInzXcbLdQssyRQtHM+yPsMFhK7EVdmufJjcqyllZFpRsrIhc+63SsbI2OhNJvpXukjweY3Mafwl4trDiBdb06rpu6K2LwsMVBU56XTffbgdZ1ddMBTOMFQfVyPLhITfUe619cn3Tv2HPAki3hMSo9WWhw9vbHeISrUF1krW5pcu9cuK00s/XWuBFxiCuseDatkz6gCAIAgCAIAgCAIAgOB6xJSJWgZmIDldzrleZ2zG+IjfRR+7PT7CgnSbfCX2RzcFNYLiTndnXnUuzGeTtWGzBZjHq3NoR6t2UC0jWO//asXWRZunZGJpbMG9Z6S8zbpbzKepq35eZU194nvvEkUJI3LWUkmaymkyCd1hZSRV3ckgru5BTsOZW82tCWbWgqXbBnbw/2kFxFNcTXvarCZYM2RrDYbtoHFYQSPhWTJ2PQnptJSERzEvpzhvdFxZvb+Xw3G5h8W6b3ZafQ8/tfYkMWnUpZVPaXj39/r3eyU07ZGtexwc1wDmuBuCDkQuwmmro8BUhKnJwmrNcCRZNAgCAIAgCAIAgCA4rpzTXmid+Qjwdf/ACXmdvdWUXzT/Pc9FseralOPf9v4OfqHhoXnoJyZ1Kacma+nhJJcVYnJJWLdSaS3T7MzYMz81iL4sxGXFk0kIAA4YrRTu7kcZ3dzSzxXeeHx+/gr0ZWidGErRLcrA1uKhi96RXjJykap0JcQ3ebngFbUt1XLynuq5LNHYCw4NG871pF318yOMrvPzKk0WrtuTiT9FNGW8WIS3vAoHNTllH17kSCQZHhco3wQcuCDgiCMS9ZsZSO/6qukRjl/ZXm8clzHf3X5lo4OAPeOJXQwNaz3HoeX/UmzlUp/1MF1o6965+X08D1ldU8MEAQBAEAQBAEAQHOdNovVNk/A4jucPq0Lhbepb1GMlwf1/wBI62yJ/wBxw5r6f7OBaNdwvkvNvqRy1PTt7kctS3M4ZDKyhinxIYJ8SvB7QJ24BSz0sSz7Ni9PHbE5AX8FXg75IrQlfJGjiZdw53KvSdkdKUrIznj1nWOQFysQluq5rCW7G5hR0w7TjkcLcNyzUqaRRtVqvKKPs8QabnO2X4RuCRlfJaGISvktPr3mir33V+krHSoqyKThYXKnvcsbxJBTE9p2WwfMrSdS3VRHKpnZGLiScFlKyJEkkRSLdG6MGtWbmSxSVZiex7c2Pa8c2ODh8Ei92SZHVpKrBwlo0165H6Sabi69IfIWrH1AEAQBAEAQBAfCgOa03pqllgkje/Uc5pAa5puHtNwMBj2hsXIrY3DV6Eot2fJp3T/3yOxhMHiaVeNSMbpPVW0f8HFssAF5J3Z6F3bJ20pI5qN1EmRuqkyk52pKOH/CntvQLCW/TLWk5rtAHvYX+KhoR613wIcPC0rvgVowGNJHIH4lSu8nZk0rzlZkccJI4uOPJbSkk/A2lNJ+BYeQ0cB94cVEsyJJyNbVknDac/oFapq2ZcpJLM087ALk9yuRbeSLsZ5CjoS/tuFm7L/JKlZQ6sdTE6yjktTOpGsbDALEOrmzNPq5vUry2YLDNSRvLNksbyd2UHlTpFhM+sF0eRlslp6YySMjbm97WDm5waPitoLekkR1aqp05VHwTfpmfpICy9GfIj6gCAIAgCAIAgCA856XaMLaokDsvGuDxJ7Y8cf1BeR2tSVCs5cJZ+fE9ZszEqWGs3msvj2+hDSUgzOK4NSrwRJVqvRF/VVe5Wuc/pOK7xbMuAC6NCVo58jp0J2hnyJq+nBc0ZtHyWlKdovmaUalovmRTtu4DYtouyubwdotl30YAuoN5t2K+827GrdJrnDIZfVW1HdXeXVHcXeVqtwY0naVJBbzJYdZkdBowv8AWSZbGrarX3OpAzVxG71Y6k9U2+GQGwZYLSm7ZmtJ2zNTWO1efw5q3TW8XKeZp5Hkm6uJJFlS5GFiVtkjdSuTMFgtHmze51nVZogzVnpXDsQDW/W64YPi79IV/BU96d+Rwf1Fi+hwvRrWeXktfsvM9oXYPn4QBAEAQBAEAQBAa/Tej/TR2HtDFvPaO/6Ln7TwX9VRcV2lmvjzLWExHQ1LvR6nJtjthlZfPJ3Taep3HK+Zi4rCMo1YxffdcN+ZVvSNi7pGxNVt7PJaU31jSk+sUWuxO8mysNFhrIVr8NUfYSlHO7FKOe8yMtDGY8/oFtdzkb3c5FWGlMjwXZblLKooRyJZ1FTjkbWYe63vO5VI/wDZlOP/AGkUapgaPvzU9NuTLNNuTOdqWl5NsQPDvXRg1FZnQTsYSU7QN58llTbN1IqCGxxU2/ckjItUej5J5GxRNLnuNgPiSdgG0ralGU5bsRVxFOjTdSo7Jfnqe39FtAsooGxNxd7T3fieczyGAHABehoUlShuo+c7Rx0sZXdSWS0S5L8zfebhTFAIAgCAIAgCAICCStjadVz2tO5x1fC+ahliaUZ7jkk+TdmSxo1JK8U2u7Mma4EXBuN4UxG01kzVaX0T6TtMwftGx30K4O1djrE/3aWU/Z/z+Mu4XF9H1Z6fQ43SspjJZYh22+a8osNOE7VFZrgz0GGgqi39UQ0UJ2rWrJElaaLNWLNJ4KOnnIhpO8jXMj8VZci25Ecttbkto9k3jfdK8z9Y2Clit1EsVurMuwMsLDvPxVebvmytN3zZm6QNB2ALVJs1UXI1LmumduZ5lXE1Sj3l1NUo95O+jAGq0AclGqrbuyONV3uyk+nA7jZTqbLKqNk2iujs9W/1bOxtldgwb7fiPAd9l0cLhKtZZZLmQ4raNHCx/uPPktf48z07o30bho2nU7UjvbkI7TuA/C3h8TivQ4fDQoxsteZ4/H7Rq4yV55JaLgvl95ulYOeEAQBAEAQBAEAQFHS1F6VmHtDLjwK5e1NnrFU7x7S07+7z+pZw1fo5Z6fmZwk9KA4lpfE6+cbnRnDfqkLytHEVqOUW0elhVbSTtJd6T+pVqNM6Sg7UVQJWj3JmNdy7Qs7zXYw+16mkzb+gwdd2cN191/z2I5OsJ5AFXQskt70biLby0EE/3BXZYqjiI7tSKf5+cQthuHWw9Vruefrp9CWl6X6MeMHy0+OUsZeL82X81zK+x8PUd6c3Huauvz1IZ4PHRV5RUl3O31LUz2zD1EsUwz9XIHO72e15Kg9kV6WatL/F39tfYzSluZ1IuPiml66e5Qc+1xkdt8wqrg08+HAuqN8ypJicFKslmTLJZmbY9g7ysOXFmrlxZeBDWKvZymV7OUzXMaZSNystqmi02qaLkMPbDBmbADaSTgB3qOKlU7KbfJFec+q5s6Cn6LTOGJEd8ycT3ALp4fYmJqO9S0V6v0Xycue1aUXkrm10d0PpozrPBld+f2e5mXjdd+hsuhT7XWffp6f7KVfbGIqK0Xuru19fix0DWgCwFgMgF0jlttu7PqGAgCAIAgCAIAgCAIAgOd6S6N/6rR/OP8vqvObYwFv/ANEF/l8/PrzOts/E/wDil5fHwcjPbEHIrhxO7DmjRVdMRxG/6qzGR0qVRPxNTpKBjhbVGG1WKc5J3uW6actTVVOjQ0AA2PjmrUa13dksU920dCairZYDrOfdm0OJINtjRmCta1OFfhmQzoU1Ft5G+0dpyKVzRGSS4EkZFoF8Hcb/AF3X59bCTppufD3OcrTjdM6SmprNxzK5c6l2VKlS8jS6f01FDdl9Z34W5i2/d8VewmFnVtK1lzLeHoyl13kvr4HKy9K53WbHaJuAwF3EfzH5WXVWzqS60837ehLGjCdRcSPQVc8VcUj3E6s0biXG57LwczyVuCjBxsrZlqcHKjVprRxkvVM/TC7h8yCAIAgCAIAgCAIAgCAIAgCA+EXwKw0mrMJ2OE6S6K9C649h3s8N7SvIY7Bf01TLsvTu7vjuPTbPxXSxs9Vr8nN2N7Kqde6tc18lKASTjbJTKTLaqtpJGprmY371PBl6jLKxpdIMMliMWtJa7gTYi/MK5Sahe+rIakekqJLRa+xNoqpEDrsaC7VIucACSMTvyy4rSvB1Y2k8iSWHpyShFW5m+0h0gkbSsZrn0kms579oaXkANtkSBsyCoUsFB13K3VWi77cfD3KUsBTlWlJ5RVku92TZwU8pkmDW5A+W2670YqFNtlWtVlXxcacMlH6cS6ItU5HnZQ710dKNNQejJYuC0kTwlnken6P61Zm2E0LH8WOMZ52OsCfBWoY+X7kcCv8ApajLOlNrxV/j7nS6N6zKCXBxkhP52XHiy+HOytRxlN65HGrfpzGQ7CUvB/Njp6DSkE4vFLHJ/I8OI5gHBTxqRl2Xc5FbC1qLtVg4+KaLi3IAgCAIAgCAIAgCAIAgCAq6Sp2SRubJYNtck4atveucrKDE0YVabhPTny7ybD1J06ilDX69x5VW1bGFwb2yCQCMGkbxfevH9E7tX8+Z7alSnNJvLu4mmnriQch5lTRgkdCFFIoz0zpCBc4fPyHepozUMybpIwRZptElvaY9msG+z7TXWHsvuMeeGajlXTyadvfyK1StvdpM5uvlY15D2OjdfJpw8Cr9OMnG8XcklWjHV+ZJGAW3LJXNt71gLDcfotXk9VckjWi47qKcVBd9xg297Wsf1HapZVrRs9TSGEXSbydo62Ss2+98S+IioN5F8lMIaLnH4LXeua2T1KpeDlkpLPiFKOiMm4BYebN00kRmQ5jA3vcYHgt0rMjlK6sbnR/TOug9ipkI3PIkHKz72HJTwr1I6M5lfZuDq9qmvLL6WOl0f1vVDcJoI5BvYTGbcb6wJ8FajjHxRxK36epP/jk145/B1WjutTR8mDzJCfzs1m9zma2HOynjiYPXI5VXYmJh2bS8H82Or0dpmmqP3M0cnBjw4jmAbjvUylGWjObUoVaXbi14ovLYiCAIAgCAIAgKmkdIxwtu88gMzyCrYnFU8PHem/Liyehh51pWivPgcJp7S8lRgeyzYwZc3HaV5rE4+piHnlHl88z0mDwlPD5rN8/jkc5NTEmwFzuGf3xyUClxOrGqkrs+N0Qc3YcBn3u+nisOtyDxTeUST9ltg0W4Bab982aqpxZKKcMHxP3sWu9cdI5s++gs0XAJOOW9Z3rs13lKRQ0jDdp22x+o8CR3qanKzLEJWOcfFqgjbl/vvVxSuzpxndXIKZjy7VG0/wDK3m42ua77jqS1jxi1a009TZyVvEotaMgD9VM2+JHFx0R9qBYXSHI2qSsrkDHKRojjPmRuzWUat5mJKyaNmJK2I2bTR/RysmIMVPM7aHBjmt4ds2HmpIwm9EVKuKw9PtzS8/seg9HejvSCO1qj0LfwzSibDg2zwPEKzCFZcTi4nFbNl+2/grfB6ZoiKpay1TJFI7CxjjMfO93uv3AK1G/E4NV02/7aaXe7/YvrYiCAIAgNPpXTYju2Oznb/dH1PBcbG7XhSvClnL2Xy+71L+GwTqdaeS92clVyue7WcS5x7yeQ+QXm51Z1JOc3d8zu04xhG0VZETaMn2uyN2Z+g8+5aOoloZdZLQmbAGjAW+fM7Vq5N6kbm3qRvjWUzeMyAxWxWbkqlc+MptZwBy28llysjZ1d2LaJaqMblrBs0pyZrJ4zu2KeLLkJI5bSEeq63d4Wt/aWjuKvQd0XqVTKxSkm1TYZqVRuSuqiN7w431bnetknFWua7yZ8keAMbX+CRXI23mzOHQ1TOR6KCWQbC2Nxb/Vaw8VZpUpNZIqYjF0oPrzS8/sb2g6sdIyZsZEP4kg+DNYqzHC1Hqc6e2sLDRt+C+bHSUPU9tmqebY47f3OP+Kljg+bKNX9Qv8AZD1f2XydDQdWGjo7azHzEbZJD8Gao8lPHDU0c+ptnFT0aXgvm50lBoSmg/cwRRne2NoPeQLlSqEVoihUxFWp25N+LNgtiEIAgCAIDCaVrRdxsFHVrQpRc5uyNoxcnaJz+ktLF9w3st8z97l5THbXqV+pS6sfd/C/HyOpQwihnLN/Q1HoyeA8/DZ3+C5KaRf3rEjIQMh37fFYbbNXJvU+OagTI3NWTa5G5qzc2I3MWUzZSJqWLM9yxJmk5cDCeNEzeEjXzsUsWWoM0Gm4MLj71bn/ANS/yVuhLO35+aFqE7M56anxV1Mm3jBzDsWRvnpvVFRxmKZ7mMc8SgBxaC4D0bcA61wL3NuK62AScHlxPObdqz6SKTdraebPRl0Dz4QBAEAQBAEAQBAU6/SLYhvdu+p2LnY7aVLCq2suXzyLFHDyq+HM52qqnyG5PLcOQXksTiquInvVH4LgvD8udanShTVkQhqrElz6hgBFm7IEzKSR2THeFvMqzDB4ifZhL0t9SN1qcdZImZoaU7AOZ+l1chsbFy1SXi/i5G8bSXG5Ozo8feeByF/PBXIbAn++a8lf7r6ET2iuESxH0ei2lzu8AeQVyGw6C7Tk/b6IiltCo9EkVNJ6O9Fi32Mt9jx4Lk7U2d/TPfh2H7P4fD05E+HxPSZS1+pp5wuUi/AoTBSotRZrK2K4I25jmMR5hTQdmTpnOGIZbsuWbfIhdBO5IpETo1smbXPR+qX93OP4jT4t/wBLr7OfVl4nnttduHg/qd8uicQIAgCAIAgCAIDV1tZI7sxMdxeRYfpv8VxcZjMTO9PCwf8Ala3pf6/7LlKjTj1qsl4fJr2aHlOJsDvc6/wuuRHY+MnnJJeL+Llt4ylHJeyLLNBHa8dwv81bh+n5fvn6L+fsQvHLhEsR6EjGZce+3wCt09hYePacn52+iIpY2o9LIsM0bEPcB54/FXIbLwkP/Gn45/W5E8TVf7iyyMDIAchZXIU4QyikvAhcm9WZLcwEAQBAYvYCCCLg4ELWcIzi4yV0zKbTujlNMUBidvacj8jxXi9oYF4Wpl2Xo/s+/wCvqdzC11VXeaSZVEdGJQnUqJ4mjrIrO5/O5H+Xc0K5SleP5+cjZFZzVLc2TO+6qcqgcYz5P+i6+zHlLyOFtrWHn9jvl1DhhAEAQBAEAQBAEAQBAEAQBAEAQBAEAQEVTA2Rpa4XB+7jioq1GFaDhNXTN6c5QlvR1OH0vQuhfqnEZtO8fVeNxWFnhqm5LyfNfmp6TC141o7y80aadQouxNbXx3F932PMW/UVYpOzsblEtVhMHcdVudQOEX/0XW2W85+X3OLtnSHn9jvl1zhBAEAQBAEAQBAEAQBAEAQBAEAQBAEAQBAVdI0LZmFju47Qd4VfFYaGIp7kvJ8mTUK8qM96P+zzvSdI6J5Y8WI8CNhHBePq0Z0ZuE9V7956mhVjVhvxNc9twQtU7O5YNbq7N33buy7lauYZ2fVlg+f+WP4v+q6+yn1p+X3ONtjsw8/sd8uycIIAgCAIAgCAIAgCAIAgCAIAgCAIAgCAIAgNbp3RLahlsnj2XbjuPAqnjcHHEwtxWj/OBbwmKlh534PVfnE83qIXMcWuGq5psQV5OcJQk4yVmj1UJxnFSi7pmvqWWdff9/f8ylpu6/Pz/RtwOr6tj62b+Rvk4/VdfZPbl4I422OxHxZ367hwQgCAIAgCAIAgCAIAgCAIAgCAIAgCAIAgCAIDR9JtBiduszCVow/MPwn5Fc7aGBVeO9HtL37vg6GAxroS3Zdl+3f8nnNVEbEEWIORwIIzB5H4LzMHuysz1EWmdB1bn18n/i/yH1Xa2V/yS8Pucfa6/tx8fsehLunnwgCAIAgCAIAgCAIAgCAIAgCAIAgCAIAgCAIAgOY6WaA9IDLGO2B2mj3wNo/MPNcfaWB310tNdZarn/P1Ovs7HdG+jm8uD5fx9DR9XwtVPH8Fx/vYoNlSvVf+P3Rd2yv7Kff9mehrvnmwgCAIAgCAIAgCAIAgCAIAgCAIAgCAIAgCAIAgCA00OiWR1npWYekieHNthfWYS4c9ypxw0aeI348U8vNF6WKlUwvRy4NWfdZ5G5VwohAEAQBAEAQB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78" name="AutoShape 18" descr="data:image/jpeg;base64,/9j/4AAQSkZJRgABAQAAAQABAAD/2wCEAAkGBxISEhUUExQVFBUXFBcUFxcWFRwVFxcXFRQYFhQXFRUaHCggGholHBQYITEhJSkrLi4uFx8zODMsNygtLisBCgoKDg0OGxAQGywkICYsLCwyLCwsLCwsLCwsLCwsLCwsLCwsLC8sLCwsLCwsLCwsLCwsLCwsLCwsLCwsLCwsLP/AABEIAP0AxwMBEQACEQEDEQH/xAAcAAEAAgMBAQEAAAAAAAAAAAAAAwQCBQYHAQj/xABAEAABAwICBgYIAwgBBQAAAAABAAIDBBEhMQUSQVFhcQYHIoGRoRMjMkKxwdHwUmKCFDNjcpKiwuHxQ1NzssP/xAAbAQEAAgMBAQAAAAAAAAAAAAAAAwQBAgUGB//EADgRAAIBAgMECQMDBAIDAQAAAAABAgMRBCExBRJBURMiMmFxgZGh0bHB8AZC4RQjcvEzUkNikiT/2gAMAwEAAhEDEQA/APcUAQBAEAQBAEAQBAEAQBAEAQBAEAQBAEAQBAEAQHH9YmkZaNkVVC6xbII3sPsSMcCbOG8FuBzGsVWxEnBKaO1sehTxUpYeosmrp8U1y9c13G96OabjrYGzR5HBzTmxw9pp8e8EFS06iqR3kUMbg6mEqulPyfNczZqQqBAEAQBAEAQBAEAQBAEAQBAEAQBAEAQBAEBG6ZocGEjWcCQ3aQ22sbbhcY8RvCxdXsbKEnFytkuPjp+dzJFk1PLuufSwIhpWm7r+mf8AlABawd93HuG9c/HVFZR8z1v6Ywst6Vd6dlfV/Y1PVNpcxVRiJ9XM08g+MFwPgHDvChwVTdnuvidL9SYRVcL0qWcX7PL62PZ11jwAQBAEAQBAEAQBAEAQBAfCUBXpq+KRzmxyNeW+1qkO1eDiMAeBWqnFuyZNUw9WmlKcWr6Xyv4FlbEIQBAEBi94GZA5myXMpN6Gqr+k9FDf0lRELZgODnf0tufJRSrU46tF2jszF1uxTl42svV2Rxum+tNmLKSIvdl6SQWb+lg7Tu+yq1MallBHcwf6ZqSe9iJWXJa+ui9zpOhWipmMdPVOL6maxdre4wexGAMG5kkC2J4KfDwklvT1ZzNrYqjOao4ZWpw0txfF9/JX+5h0x6aQ0LS24knI7MYOW50hHsjhmdm8K2IjTVuJjZuyauMlvPKHF/Zc37L2PDK2tklkfLK4ukkdck7zs4AbtlrLkTbm7s+hUKUKFNQgrJZJfnv3lrQ7pBMz0Xt46v8ASb+V1invb10ZxXR9E1U0y+p+kV6A+TBAEAQBAEAQBAEAQGE0rWNLnENaBclxsABmSTkFhtJXZtGMptRirt8EcF0i6zYo7spW+mdlruuIxyGb/IcSqNXHRjlDM9Pgf0zVqWliHurku18L3fcee6U0/VVf76Vzmn3B2WDH8AwPM3K5tXETn2meqw2Aw2F/4oJPnq/Vm30D0zlo6f0EMcd9dztd1zfWtm0WuRa175AYYKSljJU4bsUUMbsani6/TVZPRKy7u/P0t5lSu6XV0hOtUyAbmER8hdgB81o8XWktSejsjBU1lST8c/rc1EmlqhxxnmPOV5+a16WfFsvRwlCOkI//ACvg+ftUv/ck/rd9Vo6kuZt0VP8A6r0Rj6d5995/UfqjnLmZ3IL9q9EQSY8eeKXbJYkZCyZNjoLSxpZRIyOKRw9kytc4NP4mgOGPHGykp1Oje9ZPxKmMwixVPo5Sklx3bK/c7p5G50n0/r5hq+kEQOYibqn+okuHcQpZ4yrLjbwKGH2BgaLvu7z/APZ39sl6o5Cckkkkkk3JOJJ2klRJnVlFLJEIdis2yI73Z3vVJoUzVRncPVwtPIve0tDeNmknhhvVvB07z3uCOD+osYqeH6JPrSfolnf1t7ntK6h4QIAgCAIAgCAIAgNB0r6W09Ay8h1pCLtiae07cT+FvE7ja6hq1o09deR0cBsytjJdVWjxk9P5fd62PHNP9K6itdeV1mX7MTcGDdce8eJ8lya9edR56HvdnbMoYOPUXW5vX+PI0gdcqC1kdK+di21thxKibuzVu7M9Wwutb3djW93YgLSVJdI3ulkSxwgDFaOV3kaOV9DKRvcFhMxFkV1uSWIZH2W6VzN0fL7UMt2MGk5rLsFclBWoIo6aSV2rGx7znZjS4+AU0It6FevVhDttJd7sdd0Y6t6uch0zTTx7S/8AeEbmx5g/zW71ahhJzeeSOJidv4bDxfR9eXdp5v4uex6H0XFSxNihbqsb4k7XOO0ldKEFBbqPEYnE1MRUdSo7t/lkXVuQBAEAQBAEAQBAcZ066bNpAYobPnOZzbFfa7e62Te87AaWJxap9WOv0PQbG2I8W+lq5Q95eHdzfku7xirmfK90kji9zjcucbkrlubbu9T3lOjCEVGCslokRPfqjisJXN5S3UZ0rbZrE2YirRzNhTQl7uCrTkoIiqTUETVjcmjILSm+JpSf7mfBGMFm7Dkx6I3x8E3shvK2RBO+2G1bxVyWCvmVJJd2amUeZImRMh95y3cuCNd3O7Frm5wGwLGmRsk27s3OhejlVVYwwuc38R7LM8e26wPddSQoVKnZRUxe0cNhcqs0ny1fojrqPqrncPWzxx8GNMh8Tqj4q1DZ8v3M4dX9VUY/8cG/FpfJuKHqthjcHiqqGvHvRlsZHI2JHirMcHGPFnKrfqOrVunTi1yd2dxRQGNga6R8pHvv1dY89VoHkrcVZWvc4FWanNyUVHuV7e7f1J1kjCAIAgCAIAgKL9Js/aG04xeWGV35WAhoJ4lxAA4HvjdRb6hx1LKw0ugdd9m6S73r7LXyNN036S/skeow+ueMNuo3LXI37hv5KrjcV0Md2Paft3nQ2Rs3+qnvT7C93y+f5PE6yUvebkm9ySTckk43O8lceOSu9T6HTgoRskQlqzclIXR48fgt08jWyuWqaO5sopysYm7I28Lw1uGapyW9LMpTTlLMra11LaxLaxPDhz3qORHPMjlnAvZbRg2bxg3qaxwvirSyLaslY+MjAWWxfgiWlpnzSNjjaXvcbNaMyfkNt9lltCDk7LU0qVYUYOpUdktWes9FerqGEB9SBNLnqnGNnC3vnicOG1dahg4xznm/Y8NtL9RVqzcKHVjz/c/jy9TuWi2AwCunm27n1AEAQBAEAQBAEAQENZUtiY+R2DWNLjyaLlazmoRcnwJKVOVSahHVu3qeV9GukQjrJKmov60Oa4gX1b6pYBtsNQN8FwMPjEsQ6k+KZ7XaGznUwkcPR/ba3frf63Of01XyTyPlfi57sBuGTWjgBh3KrUqurUc5HVwmHhQpxpR0S/2/M1M0Bbz2nitoz3i9CakZxR2FzuWspXdjWUruxSbncqbhYnJ4DbFaSzyNJq+Rl6ckW3rG4lmY3Esy1ECAN5yUUtSCTTZK6MhuC0TTZopJsqSx2HNTRldk8ZXZFq2zW176G976EcjlukbxR7R1e9F20kIke318jbuJzY04iMbthPHkF28LQ6ON3qz55tzajxdXo4PqR073z+O7xZ1ytnCCAIAgCAIAgCAIAgCA5rp/U6tNqD/qPDTyHaPm0DvXM2tV3KFlxdvudjYlLexO8/2pvz0+55TIztW4rzyeVz28ZZXJzBt3ZKPf4EXScCnVx2Ftt1NTlcnpyu7lesbhbYpabzuTUnncohqnuWbkpZgtL5kd8zOjg1ncAsVJ2RirPdRsAP8ASrFRsxkdfAeKylbNm0VbNlarkAtbEqWnG5NSi2UXkqdWLCNz0HoRPXQMcLt19c8RGC+x4EtA71Zw0N6qkzn7YxDoYKpNa2svPL+T3xkgN7EGxsbG9juPFd258wcWtUZIYCAIAgCAIAgCAIAgCA4zp92nwt3NcfEgf4rzm3qlnCPj9j0GxerGcvD7/JwUjdZxIyvh3LkJ7sbM9RF7sbMvPjs3moFK7KyleRq5WXeBsALjzVqLtG5cjK0L8ylUC4PEqeGTLMHZlSKK5U0pWRPKVkTCK+Cj3rZke9bMsUzQL7lHN3IajbInzXcbLdQssyRQtHM+yPsMFhK7EVdmufJjcqyllZFpRsrIhc+63SsbI2OhNJvpXukjweY3Mafwl4trDiBdb06rpu6K2LwsMVBU56XTffbgdZ1ddMBTOMFQfVyPLhITfUe619cn3Tv2HPAki3hMSo9WWhw9vbHeISrUF1krW5pcu9cuK00s/XWuBFxiCuseDatkz6gCAIAgCAIAgCAIAgOB6xJSJWgZmIDldzrleZ2zG+IjfRR+7PT7CgnSbfCX2RzcFNYLiTndnXnUuzGeTtWGzBZjHq3NoR6t2UC0jWO//asXWRZunZGJpbMG9Z6S8zbpbzKepq35eZU194nvvEkUJI3LWUkmaymkyCd1hZSRV3ckgru5BTsOZW82tCWbWgqXbBnbw/2kFxFNcTXvarCZYM2RrDYbtoHFYQSPhWTJ2PQnptJSERzEvpzhvdFxZvb+Xw3G5h8W6b3ZafQ8/tfYkMWnUpZVPaXj39/r3eyU07ZGtexwc1wDmuBuCDkQuwmmro8BUhKnJwmrNcCRZNAgCAIAgCAIAgCA4rpzTXmid+Qjwdf/ACXmdvdWUXzT/Pc9FseralOPf9v4OfqHhoXnoJyZ1Kacma+nhJJcVYnJJWLdSaS3T7MzYMz81iL4sxGXFk0kIAA4YrRTu7kcZ3dzSzxXeeHx+/gr0ZWidGErRLcrA1uKhi96RXjJykap0JcQ3ebngFbUt1XLynuq5LNHYCw4NG871pF318yOMrvPzKk0WrtuTiT9FNGW8WIS3vAoHNTllH17kSCQZHhco3wQcuCDgiCMS9ZsZSO/6qukRjl/ZXm8clzHf3X5lo4OAPeOJXQwNaz3HoeX/UmzlUp/1MF1o6965+X08D1ldU8MEAQBAEAQBAEAQHOdNovVNk/A4jucPq0Lhbepb1GMlwf1/wBI62yJ/wBxw5r6f7OBaNdwvkvNvqRy1PTt7kctS3M4ZDKyhinxIYJ8SvB7QJ24BSz0sSz7Ni9PHbE5AX8FXg75IrQlfJGjiZdw53KvSdkdKUrIznj1nWOQFysQluq5rCW7G5hR0w7TjkcLcNyzUqaRRtVqvKKPs8QabnO2X4RuCRlfJaGISvktPr3mir33V+krHSoqyKThYXKnvcsbxJBTE9p2WwfMrSdS3VRHKpnZGLiScFlKyJEkkRSLdG6MGtWbmSxSVZiex7c2Pa8c2ODh8Ei92SZHVpKrBwlo0165H6Sabi69IfIWrH1AEAQBAEAQBAfCgOa03pqllgkje/Uc5pAa5puHtNwMBj2hsXIrY3DV6Eot2fJp3T/3yOxhMHiaVeNSMbpPVW0f8HFssAF5J3Z6F3bJ20pI5qN1EmRuqkyk52pKOH/CntvQLCW/TLWk5rtAHvYX+KhoR613wIcPC0rvgVowGNJHIH4lSu8nZk0rzlZkccJI4uOPJbSkk/A2lNJ+BYeQ0cB94cVEsyJJyNbVknDac/oFapq2ZcpJLM087ALk9yuRbeSLsZ5CjoS/tuFm7L/JKlZQ6sdTE6yjktTOpGsbDALEOrmzNPq5vUry2YLDNSRvLNksbyd2UHlTpFhM+sF0eRlslp6YySMjbm97WDm5waPitoLekkR1aqp05VHwTfpmfpICy9GfIj6gCAIAgCAIAgCA856XaMLaokDsvGuDxJ7Y8cf1BeR2tSVCs5cJZ+fE9ZszEqWGs3msvj2+hDSUgzOK4NSrwRJVqvRF/VVe5Wuc/pOK7xbMuAC6NCVo58jp0J2hnyJq+nBc0ZtHyWlKdovmaUalovmRTtu4DYtouyubwdotl30YAuoN5t2K+827GrdJrnDIZfVW1HdXeXVHcXeVqtwY0naVJBbzJYdZkdBowv8AWSZbGrarX3OpAzVxG71Y6k9U2+GQGwZYLSm7ZmtJ2zNTWO1efw5q3TW8XKeZp5Hkm6uJJFlS5GFiVtkjdSuTMFgtHmze51nVZogzVnpXDsQDW/W64YPi79IV/BU96d+Rwf1Fi+hwvRrWeXktfsvM9oXYPn4QBAEAQBAEAQBAa/Tej/TR2HtDFvPaO/6Ln7TwX9VRcV2lmvjzLWExHQ1LvR6nJtjthlZfPJ3Taep3HK+Zi4rCMo1YxffdcN+ZVvSNi7pGxNVt7PJaU31jSk+sUWuxO8mysNFhrIVr8NUfYSlHO7FKOe8yMtDGY8/oFtdzkb3c5FWGlMjwXZblLKooRyJZ1FTjkbWYe63vO5VI/wDZlOP/AGkUapgaPvzU9NuTLNNuTOdqWl5NsQPDvXRg1FZnQTsYSU7QN58llTbN1IqCGxxU2/ckjItUej5J5GxRNLnuNgPiSdgG0ralGU5bsRVxFOjTdSo7Jfnqe39FtAsooGxNxd7T3fieczyGAHABehoUlShuo+c7Rx0sZXdSWS0S5L8zfebhTFAIAgCAIAgCAICCStjadVz2tO5x1fC+ahliaUZ7jkk+TdmSxo1JK8U2u7Mma4EXBuN4UxG01kzVaX0T6TtMwftGx30K4O1djrE/3aWU/Z/z+Mu4XF9H1Z6fQ43SspjJZYh22+a8osNOE7VFZrgz0GGgqi39UQ0UJ2rWrJElaaLNWLNJ4KOnnIhpO8jXMj8VZci25Ecttbkto9k3jfdK8z9Y2Clit1EsVurMuwMsLDvPxVebvmytN3zZm6QNB2ALVJs1UXI1LmumduZ5lXE1Sj3l1NUo95O+jAGq0AclGqrbuyONV3uyk+nA7jZTqbLKqNk2iujs9W/1bOxtldgwb7fiPAd9l0cLhKtZZZLmQ4raNHCx/uPPktf48z07o30bho2nU7UjvbkI7TuA/C3h8TivQ4fDQoxsteZ4/H7Rq4yV55JaLgvl95ulYOeEAQBAEAQBAEAQFHS1F6VmHtDLjwK5e1NnrFU7x7S07+7z+pZw1fo5Z6fmZwk9KA4lpfE6+cbnRnDfqkLytHEVqOUW0elhVbSTtJd6T+pVqNM6Sg7UVQJWj3JmNdy7Qs7zXYw+16mkzb+gwdd2cN191/z2I5OsJ5AFXQskt70biLby0EE/3BXZYqjiI7tSKf5+cQthuHWw9Vruefrp9CWl6X6MeMHy0+OUsZeL82X81zK+x8PUd6c3Huauvz1IZ4PHRV5RUl3O31LUz2zD1EsUwz9XIHO72e15Kg9kV6WatL/F39tfYzSluZ1IuPiml66e5Qc+1xkdt8wqrg08+HAuqN8ypJicFKslmTLJZmbY9g7ysOXFmrlxZeBDWKvZymV7OUzXMaZSNystqmi02qaLkMPbDBmbADaSTgB3qOKlU7KbfJFec+q5s6Cn6LTOGJEd8ycT3ALp4fYmJqO9S0V6v0Xycue1aUXkrm10d0PpozrPBld+f2e5mXjdd+hsuhT7XWffp6f7KVfbGIqK0Xuru19fix0DWgCwFgMgF0jlttu7PqGAgCAIAgCAIAgCAIAgOd6S6N/6rR/OP8vqvObYwFv/ANEF/l8/PrzOts/E/wDil5fHwcjPbEHIrhxO7DmjRVdMRxG/6qzGR0qVRPxNTpKBjhbVGG1WKc5J3uW6actTVVOjQ0AA2PjmrUa13dksU920dCairZYDrOfdm0OJINtjRmCta1OFfhmQzoU1Ft5G+0dpyKVzRGSS4EkZFoF8Hcb/AF3X59bCTppufD3OcrTjdM6SmprNxzK5c6l2VKlS8jS6f01FDdl9Z34W5i2/d8VewmFnVtK1lzLeHoyl13kvr4HKy9K53WbHaJuAwF3EfzH5WXVWzqS60837ehLGjCdRcSPQVc8VcUj3E6s0biXG57LwczyVuCjBxsrZlqcHKjVprRxkvVM/TC7h8yCAIAgCAIAgCAIAgCAIAgCA+EXwKw0mrMJ2OE6S6K9C649h3s8N7SvIY7Bf01TLsvTu7vjuPTbPxXSxs9Vr8nN2N7Kqde6tc18lKASTjbJTKTLaqtpJGprmY371PBl6jLKxpdIMMliMWtJa7gTYi/MK5Sahe+rIakekqJLRa+xNoqpEDrsaC7VIucACSMTvyy4rSvB1Y2k8iSWHpyShFW5m+0h0gkbSsZrn0kms579oaXkANtkSBsyCoUsFB13K3VWi77cfD3KUsBTlWlJ5RVku92TZwU8pkmDW5A+W2670YqFNtlWtVlXxcacMlH6cS6ItU5HnZQ710dKNNQejJYuC0kTwlnken6P61Zm2E0LH8WOMZ52OsCfBWoY+X7kcCv8ApajLOlNrxV/j7nS6N6zKCXBxkhP52XHiy+HOytRxlN65HGrfpzGQ7CUvB/Njp6DSkE4vFLHJ/I8OI5gHBTxqRl2Xc5FbC1qLtVg4+KaLi3IAgCAIAgCAIAgCAIAgCAq6Sp2SRubJYNtck4atveucrKDE0YVabhPTny7ybD1J06ilDX69x5VW1bGFwb2yCQCMGkbxfevH9E7tX8+Z7alSnNJvLu4mmnriQch5lTRgkdCFFIoz0zpCBc4fPyHepozUMybpIwRZptElvaY9msG+z7TXWHsvuMeeGajlXTyadvfyK1StvdpM5uvlY15D2OjdfJpw8Cr9OMnG8XcklWjHV+ZJGAW3LJXNt71gLDcfotXk9VckjWi47qKcVBd9xg297Wsf1HapZVrRs9TSGEXSbydo62Ss2+98S+IioN5F8lMIaLnH4LXeua2T1KpeDlkpLPiFKOiMm4BYebN00kRmQ5jA3vcYHgt0rMjlK6sbnR/TOug9ipkI3PIkHKz72HJTwr1I6M5lfZuDq9qmvLL6WOl0f1vVDcJoI5BvYTGbcb6wJ8FajjHxRxK36epP/jk145/B1WjutTR8mDzJCfzs1m9zma2HOynjiYPXI5VXYmJh2bS8H82Or0dpmmqP3M0cnBjw4jmAbjvUylGWjObUoVaXbi14ovLYiCAIAgCAIAgKmkdIxwtu88gMzyCrYnFU8PHem/Liyehh51pWivPgcJp7S8lRgeyzYwZc3HaV5rE4+piHnlHl88z0mDwlPD5rN8/jkc5NTEmwFzuGf3xyUClxOrGqkrs+N0Qc3YcBn3u+nisOtyDxTeUST9ltg0W4Bab982aqpxZKKcMHxP3sWu9cdI5s++gs0XAJOOW9Z3rs13lKRQ0jDdp22x+o8CR3qanKzLEJWOcfFqgjbl/vvVxSuzpxndXIKZjy7VG0/wDK3m42ua77jqS1jxi1a009TZyVvEotaMgD9VM2+JHFx0R9qBYXSHI2qSsrkDHKRojjPmRuzWUat5mJKyaNmJK2I2bTR/RysmIMVPM7aHBjmt4ds2HmpIwm9EVKuKw9PtzS8/seg9HejvSCO1qj0LfwzSibDg2zwPEKzCFZcTi4nFbNl+2/grfB6ZoiKpay1TJFI7CxjjMfO93uv3AK1G/E4NV02/7aaXe7/YvrYiCAIAgNPpXTYju2Oznb/dH1PBcbG7XhSvClnL2Xy+71L+GwTqdaeS92clVyue7WcS5x7yeQ+QXm51Z1JOc3d8zu04xhG0VZETaMn2uyN2Z+g8+5aOoloZdZLQmbAGjAW+fM7Vq5N6kbm3qRvjWUzeMyAxWxWbkqlc+MptZwBy28llysjZ1d2LaJaqMblrBs0pyZrJ4zu2KeLLkJI5bSEeq63d4Wt/aWjuKvQd0XqVTKxSkm1TYZqVRuSuqiN7w431bnetknFWua7yZ8keAMbX+CRXI23mzOHQ1TOR6KCWQbC2Nxb/Vaw8VZpUpNZIqYjF0oPrzS8/sb2g6sdIyZsZEP4kg+DNYqzHC1Hqc6e2sLDRt+C+bHSUPU9tmqebY47f3OP+Kljg+bKNX9Qv8AZD1f2XydDQdWGjo7azHzEbZJD8Gao8lPHDU0c+ptnFT0aXgvm50lBoSmg/cwRRne2NoPeQLlSqEVoihUxFWp25N+LNgtiEIAgCAIDCaVrRdxsFHVrQpRc5uyNoxcnaJz+ktLF9w3st8z97l5THbXqV+pS6sfd/C/HyOpQwihnLN/Q1HoyeA8/DZ3+C5KaRf3rEjIQMh37fFYbbNXJvU+OagTI3NWTa5G5qzc2I3MWUzZSJqWLM9yxJmk5cDCeNEzeEjXzsUsWWoM0Gm4MLj71bn/ANS/yVuhLO35+aFqE7M56anxV1Mm3jBzDsWRvnpvVFRxmKZ7mMc8SgBxaC4D0bcA61wL3NuK62AScHlxPObdqz6SKTdraebPRl0Dz4QBAEAQBAEAQBAU6/SLYhvdu+p2LnY7aVLCq2suXzyLFHDyq+HM52qqnyG5PLcOQXksTiquInvVH4LgvD8udanShTVkQhqrElz6hgBFm7IEzKSR2THeFvMqzDB4ifZhL0t9SN1qcdZImZoaU7AOZ+l1chsbFy1SXi/i5G8bSXG5Ozo8feeByF/PBXIbAn++a8lf7r6ET2iuESxH0ei2lzu8AeQVyGw6C7Tk/b6IiltCo9EkVNJ6O9Fi32Mt9jx4Lk7U2d/TPfh2H7P4fD05E+HxPSZS1+pp5wuUi/AoTBSotRZrK2K4I25jmMR5hTQdmTpnOGIZbsuWbfIhdBO5IpETo1smbXPR+qX93OP4jT4t/wBLr7OfVl4nnttduHg/qd8uicQIAgCAIAgCAIDV1tZI7sxMdxeRYfpv8VxcZjMTO9PCwf8Ala3pf6/7LlKjTj1qsl4fJr2aHlOJsDvc6/wuuRHY+MnnJJeL+Llt4ylHJeyLLNBHa8dwv81bh+n5fvn6L+fsQvHLhEsR6EjGZce+3wCt09hYePacn52+iIpY2o9LIsM0bEPcB54/FXIbLwkP/Gn45/W5E8TVf7iyyMDIAchZXIU4QyikvAhcm9WZLcwEAQBAYvYCCCLg4ELWcIzi4yV0zKbTujlNMUBidvacj8jxXi9oYF4Wpl2Xo/s+/wCvqdzC11VXeaSZVEdGJQnUqJ4mjrIrO5/O5H+Xc0K5SleP5+cjZFZzVLc2TO+6qcqgcYz5P+i6+zHlLyOFtrWHn9jvl1DhhAEAQBAEAQBAEAQBAEAQBAEAQBAEAQEVTA2Rpa4XB+7jioq1GFaDhNXTN6c5QlvR1OH0vQuhfqnEZtO8fVeNxWFnhqm5LyfNfmp6TC141o7y80aadQouxNbXx3F932PMW/UVYpOzsblEtVhMHcdVudQOEX/0XW2W85+X3OLtnSHn9jvl1zhBAEAQBAEAQBAEAQBAEAQBAEAQBAEAQBAVdI0LZmFju47Qd4VfFYaGIp7kvJ8mTUK8qM96P+zzvSdI6J5Y8WI8CNhHBePq0Z0ZuE9V7956mhVjVhvxNc9twQtU7O5YNbq7N33buy7lauYZ2fVlg+f+WP4v+q6+yn1p+X3ONtjsw8/sd8uycIIAgCAIAgCAIAgCAIAgCAIAgCAIAgCAIAgNbp3RLahlsnj2XbjuPAqnjcHHEwtxWj/OBbwmKlh534PVfnE83qIXMcWuGq5psQV5OcJQk4yVmj1UJxnFSi7pmvqWWdff9/f8ylpu6/Pz/RtwOr6tj62b+Rvk4/VdfZPbl4I422OxHxZ367hwQgCAIAgCAIAgCAIAgCAIAgCAIAgCAIAgCAIDR9JtBiduszCVow/MPwn5Fc7aGBVeO9HtL37vg6GAxroS3Zdl+3f8nnNVEbEEWIORwIIzB5H4LzMHuysz1EWmdB1bn18n/i/yH1Xa2V/yS8Pucfa6/tx8fsehLunnwgCAIAgCAIAgCAIAgCAIAgCAIAgCAIAgCAIAgOY6WaA9IDLGO2B2mj3wNo/MPNcfaWB310tNdZarn/P1Ovs7HdG+jm8uD5fx9DR9XwtVPH8Fx/vYoNlSvVf+P3Rd2yv7Kff9mehrvnmwgCAIAgCAIAgCAIAgCAIAgCAIAgCAIAgCAIAgCA00OiWR1npWYekieHNthfWYS4c9ypxw0aeI348U8vNF6WKlUwvRy4NWfdZ5G5VwohAEAQBAEAQB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0" name="Picture 20" descr="http://www.ddt-chkalov.ru/?q=system/files/styles/thumbnail/private/%D1%8D%D0%BC%D0%B1%D0%BB%D0%B5%D0%BC%D0%B0%20%D0%BF%D0%BE%D1%81%D1%82%20%D0%BC%D0%B0%D0%BB.jpg&amp;itok=qwKdh-VK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5793431"/>
            <a:ext cx="659905" cy="659905"/>
          </a:xfrm>
          <a:prstGeom prst="rect">
            <a:avLst/>
          </a:prstGeom>
          <a:noFill/>
        </p:spPr>
      </p:pic>
      <p:sp>
        <p:nvSpPr>
          <p:cNvPr id="54" name="TextBox 53"/>
          <p:cNvSpPr txBox="1"/>
          <p:nvPr/>
        </p:nvSpPr>
        <p:spPr>
          <a:xfrm>
            <a:off x="1619672" y="5949280"/>
            <a:ext cx="504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Georgia" pitchFamily="18" charset="0"/>
                <a:hlinkClick r:id="rId13"/>
              </a:rPr>
              <a:t>Читай о городе – герое в интернете</a:t>
            </a:r>
            <a:endParaRPr lang="ru-RU" sz="1600" b="1" dirty="0">
              <a:latin typeface="Georgia" pitchFamily="18" charset="0"/>
            </a:endParaRPr>
          </a:p>
        </p:txBody>
      </p:sp>
      <p:sp>
        <p:nvSpPr>
          <p:cNvPr id="27" name="Управляющая кнопка: далее 26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360040" cy="216024"/>
          </a:xfrm>
          <a:prstGeom prst="actionButtonForwardNext">
            <a:avLst/>
          </a:prstGeom>
          <a:solidFill>
            <a:schemeClr val="accent6">
              <a:lumMod val="75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мка 20"/>
          <p:cNvSpPr/>
          <p:nvPr/>
        </p:nvSpPr>
        <p:spPr>
          <a:xfrm>
            <a:off x="467544" y="1628800"/>
            <a:ext cx="8064896" cy="4032448"/>
          </a:xfrm>
          <a:prstGeom prst="frame">
            <a:avLst>
              <a:gd name="adj1" fmla="val 326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39552" y="260648"/>
            <a:ext cx="74888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US" altLang="zh-CN" sz="1600" b="1" dirty="0">
                <a:latin typeface="Georgia" pitchFamily="18" charset="0"/>
              </a:rPr>
              <a:t>17 </a:t>
            </a:r>
            <a:r>
              <a:rPr lang="en-US" altLang="zh-CN" sz="1600" b="1" dirty="0" err="1">
                <a:latin typeface="Georgia" pitchFamily="18" charset="0"/>
              </a:rPr>
              <a:t>июля</a:t>
            </a:r>
            <a:r>
              <a:rPr lang="en-US" altLang="zh-CN" sz="1600" b="1" dirty="0">
                <a:latin typeface="Georgia" pitchFamily="18" charset="0"/>
              </a:rPr>
              <a:t> 1942 г. </a:t>
            </a:r>
            <a:r>
              <a:rPr lang="en-US" altLang="zh-CN" sz="1600" b="1" dirty="0" err="1">
                <a:latin typeface="Georgia" pitchFamily="18" charset="0"/>
              </a:rPr>
              <a:t>началась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одна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из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величайших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битв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Великой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Отечественной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войны</a:t>
            </a:r>
            <a:r>
              <a:rPr lang="en-US" altLang="zh-CN" sz="1600" b="1" dirty="0">
                <a:latin typeface="Georgia" pitchFamily="18" charset="0"/>
              </a:rPr>
              <a:t> — </a:t>
            </a:r>
            <a:r>
              <a:rPr lang="en-US" altLang="zh-CN" sz="1600" b="1" dirty="0" err="1">
                <a:latin typeface="Georgia" pitchFamily="18" charset="0"/>
              </a:rPr>
              <a:t>Сталинградская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битва</a:t>
            </a:r>
            <a:r>
              <a:rPr lang="en-US" altLang="zh-CN" sz="1600" b="1" dirty="0">
                <a:latin typeface="Georgia" pitchFamily="18" charset="0"/>
              </a:rPr>
              <a:t>, </a:t>
            </a:r>
            <a:r>
              <a:rPr lang="en-US" altLang="zh-CN" sz="1600" b="1" dirty="0" err="1">
                <a:latin typeface="Georgia" pitchFamily="18" charset="0"/>
              </a:rPr>
              <a:t>которая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продолжалась</a:t>
            </a:r>
            <a:r>
              <a:rPr lang="en-US" altLang="zh-CN" sz="1600" b="1" dirty="0">
                <a:latin typeface="Georgia" pitchFamily="18" charset="0"/>
              </a:rPr>
              <a:t> 200 </a:t>
            </a:r>
            <a:r>
              <a:rPr lang="en-US" altLang="zh-CN" sz="1600" b="1" dirty="0" err="1">
                <a:latin typeface="Georgia" pitchFamily="18" charset="0"/>
              </a:rPr>
              <a:t>дней</a:t>
            </a:r>
            <a:r>
              <a:rPr lang="en-US" altLang="zh-CN" sz="1600" b="1" dirty="0">
                <a:latin typeface="Georgia" pitchFamily="18" charset="0"/>
              </a:rPr>
              <a:t> и </a:t>
            </a:r>
            <a:r>
              <a:rPr lang="en-US" altLang="zh-CN" sz="1600" b="1" dirty="0" err="1">
                <a:latin typeface="Georgia" pitchFamily="18" charset="0"/>
              </a:rPr>
              <a:t>ночей</a:t>
            </a:r>
            <a:r>
              <a:rPr lang="en-US" altLang="zh-CN" sz="1600" b="1" dirty="0">
                <a:latin typeface="Georgia" pitchFamily="18" charset="0"/>
              </a:rPr>
              <a:t>. </a:t>
            </a:r>
            <a:r>
              <a:rPr lang="ru-RU" sz="1600" b="1" dirty="0">
                <a:ln w="11430"/>
                <a:latin typeface="Georgia" pitchFamily="18" charset="0"/>
              </a:rPr>
              <a:t>19 ноября 1942 г. началось контрнаступление советских войск под Сталинградом. В январе 1943 г. находившиеся в городе немецко-фашистские войска были разгромлены. </a:t>
            </a:r>
          </a:p>
          <a:p>
            <a:pPr algn="ctr"/>
            <a:br>
              <a:rPr lang="en-US" altLang="zh-CN" sz="1600" dirty="0"/>
            </a:br>
            <a:endParaRPr lang="ru-RU" sz="1600" b="1" dirty="0">
              <a:latin typeface="Georgia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433" y="7937"/>
            <a:ext cx="892799" cy="162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Знаки Победы: 10 памятников Москвы, посвященных Великой Отечественной войне">
            <a:hlinkClick r:id="rId2" action="ppaction://hlinksldjump" tooltip="Скульптурная композиция &quot;Стоять насмерть&quot;"/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635896" y="2762358"/>
            <a:ext cx="2118728" cy="190934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2" name="Picture 6" descr="http://ordenrf.ru/upload/novosty-info/moskva-5.jpg">
            <a:hlinkClick r:id="rId2" action="ppaction://hlinksldjump" tooltip="Скульптура &quot;Скорбь матери&quot;"/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971600" y="3284984"/>
            <a:ext cx="2160000" cy="144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6" name="Picture 10" descr="http://img-fotki.yandex.ru/get/6205/14576209.8/0_92aeb_8e3a4e1a_orig.jpg">
            <a:hlinkClick r:id="rId2" action="ppaction://hlinksldjump" tooltip="Аллея героев"/>
          </p:cNvPr>
          <p:cNvPicPr>
            <a:picLocks noChangeAspect="1" noChangeArrowheads="1"/>
          </p:cNvPicPr>
          <p:nvPr/>
        </p:nvPicPr>
        <p:blipFill>
          <a:blip r:embed="rId5" cstate="print"/>
          <a:srcRect b="15789"/>
          <a:stretch>
            <a:fillRect/>
          </a:stretch>
        </p:blipFill>
        <p:spPr bwMode="auto">
          <a:xfrm>
            <a:off x="6282069" y="4869160"/>
            <a:ext cx="2295000" cy="144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8" name="Picture 12" descr="http://ordenrf.ru/upload/novosty-info/moskva-6.jpg">
            <a:hlinkClick r:id="rId2" action="ppaction://hlinksldjump" tooltip="Горельеф &quot;Память поколений&quot;"/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397784" y="1628800"/>
            <a:ext cx="1920000" cy="144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70" name="Picture 14" descr="http://922polk.ucoz.ru/_ph/1/21347712.jpg">
            <a:hlinkClick r:id="rId2" action="ppaction://hlinksldjump" tooltip="Стены руины"/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352249" y="3219232"/>
            <a:ext cx="1919999" cy="144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74" name="Picture 18" descr="http://www.esosedi.ru/fiber/23086/fit/1400x1000/n_4.png">
            <a:hlinkClick r:id="rId2" action="ppaction://hlinksldjump" tooltip="Монумент &quot;Родина - мать зовёт!&quot;"/>
          </p:cNvPr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1061111" y="1700808"/>
            <a:ext cx="1920000" cy="144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7" name="Прямоугольник 16"/>
          <p:cNvSpPr/>
          <p:nvPr/>
        </p:nvSpPr>
        <p:spPr>
          <a:xfrm>
            <a:off x="467544" y="188640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Волгоград (Сталинград). </a:t>
            </a:r>
          </a:p>
          <a:p>
            <a:pPr algn="ctr"/>
            <a:r>
              <a:rPr lang="ru-RU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Памятники Победы</a:t>
            </a:r>
          </a:p>
        </p:txBody>
      </p:sp>
      <p:sp>
        <p:nvSpPr>
          <p:cNvPr id="27" name="Управляющая кнопка: назад 26">
            <a:hlinkClick r:id="rId9" action="ppaction://hlinksldjump" highlightClick="1"/>
          </p:cNvPr>
          <p:cNvSpPr/>
          <p:nvPr/>
        </p:nvSpPr>
        <p:spPr>
          <a:xfrm>
            <a:off x="107504" y="5877272"/>
            <a:ext cx="360040" cy="216024"/>
          </a:xfrm>
          <a:prstGeom prst="actionButtonBackPrevious">
            <a:avLst/>
          </a:prstGeom>
          <a:solidFill>
            <a:schemeClr val="accent6">
              <a:lumMod val="75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58" name="Picture 2" descr="Знаки Победы: 10 памятников Москвы, посвященных Великой Отечественной войне">
            <a:hlinkClick r:id="rId2" action="ppaction://hlinksldjump" tooltip="&quot;Зал воинской Славы&quot;"/>
          </p:cNvPr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899831" y="4872028"/>
            <a:ext cx="2160000" cy="14391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" name="Picture 18" descr="http://www.esosedi.ru/fiber/23086/fit/1400x1000/n_4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1728440" y="1383619"/>
            <a:ext cx="5952661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2" name="Picture 6" descr="http://ordenrf.ru/upload/novosty-info/moskva-5.jp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1990362" y="1518633"/>
            <a:ext cx="5592621" cy="4194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5" name="Picture 12" descr="http://ordenrf.ru/upload/novosty-info/moskva-6.jp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2122375" y="1718808"/>
            <a:ext cx="6024671" cy="4518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6" name="Picture 14" descr="http://922polk.ucoz.ru/_ph/1/21347712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752443" y="1763814"/>
            <a:ext cx="6085235" cy="4563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9" name="Picture 4" descr="Знаки Победы: 10 памятников Москвы, посвященных Великой Отечественной войне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467667" y="1349010"/>
            <a:ext cx="5213434" cy="4698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4" name="Picture 10" descr="http://img-fotki.yandex.ru/get/6205/14576209.8/0_92aeb_8e3a4e1a_orig.jpg"/>
          <p:cNvPicPr>
            <a:picLocks noChangeAspect="1" noChangeArrowheads="1"/>
          </p:cNvPicPr>
          <p:nvPr/>
        </p:nvPicPr>
        <p:blipFill>
          <a:blip r:embed="rId13" cstate="print"/>
          <a:srcRect t="7033" b="8570"/>
          <a:stretch>
            <a:fillRect/>
          </a:stretch>
        </p:blipFill>
        <p:spPr bwMode="auto">
          <a:xfrm>
            <a:off x="1752442" y="1518633"/>
            <a:ext cx="6565341" cy="4386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3" name="Picture 2" descr="Знаки Победы: 10 памятников Москвы, посвященных Великой Отечественной войне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1542580" y="1582111"/>
            <a:ext cx="6604000" cy="445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771" y="-1"/>
            <a:ext cx="817845" cy="1484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5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17.dreamies.de/img/922/b/qmud0am3ly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4176464" cy="515649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4258816" cy="49251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/>
              <a:t>     </a:t>
            </a:r>
          </a:p>
          <a:p>
            <a:pPr algn="ctr">
              <a:buNone/>
            </a:pPr>
            <a:r>
              <a:rPr lang="ru-RU" dirty="0"/>
              <a:t>      </a:t>
            </a:r>
          </a:p>
          <a:p>
            <a:pPr algn="ctr">
              <a:buNone/>
            </a:pPr>
            <a:r>
              <a:rPr lang="ru-RU" dirty="0"/>
              <a:t>      </a:t>
            </a:r>
          </a:p>
          <a:p>
            <a:pPr algn="ctr">
              <a:buNone/>
            </a:pPr>
            <a:r>
              <a:rPr lang="ru-RU" dirty="0"/>
              <a:t> 	</a:t>
            </a:r>
            <a:endParaRPr lang="ru-RU" sz="4300" dirty="0"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273422"/>
            <a:ext cx="55659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Новороссийск</a:t>
            </a: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360040" cy="216024"/>
          </a:xfrm>
          <a:prstGeom prst="actionButtonForwardNext">
            <a:avLst/>
          </a:prstGeom>
          <a:solidFill>
            <a:schemeClr val="accent6">
              <a:lumMod val="75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27584" y="1916832"/>
            <a:ext cx="403244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Monotype Corsiva" pitchFamily="66" charset="0"/>
            </a:endParaRPr>
          </a:p>
          <a:p>
            <a:pPr algn="ctr"/>
            <a:r>
              <a:rPr lang="ru-RU" dirty="0">
                <a:latin typeface="Monotype Corsiva" pitchFamily="66" charset="0"/>
              </a:rPr>
              <a:t>Флот  не  морской,  не  океанский,</a:t>
            </a:r>
          </a:p>
          <a:p>
            <a:pPr algn="ctr"/>
            <a:r>
              <a:rPr lang="ru-RU" dirty="0">
                <a:latin typeface="Monotype Corsiva" pitchFamily="66" charset="0"/>
              </a:rPr>
              <a:t>Но  он  отныне  не  оплот –</a:t>
            </a:r>
          </a:p>
          <a:p>
            <a:pPr algn="ctr"/>
            <a:r>
              <a:rPr lang="ru-RU" dirty="0">
                <a:latin typeface="Monotype Corsiva" pitchFamily="66" charset="0"/>
              </a:rPr>
              <a:t>Флот  и  «рабочий»,  и  «крестьянский»,</a:t>
            </a:r>
          </a:p>
          <a:p>
            <a:pPr algn="ctr"/>
            <a:r>
              <a:rPr lang="ru-RU" dirty="0">
                <a:latin typeface="Monotype Corsiva" pitchFamily="66" charset="0"/>
              </a:rPr>
              <a:t>И  не  поймёшь,  а  что  за  флот?</a:t>
            </a:r>
          </a:p>
          <a:p>
            <a:pPr algn="ctr"/>
            <a:r>
              <a:rPr lang="ru-RU" dirty="0">
                <a:latin typeface="Monotype Corsiva" pitchFamily="66" charset="0"/>
              </a:rPr>
              <a:t>Всё  так  отныне  по  бумагам –</a:t>
            </a:r>
          </a:p>
          <a:p>
            <a:pPr algn="ctr"/>
            <a:r>
              <a:rPr lang="ru-RU" dirty="0">
                <a:latin typeface="Monotype Corsiva" pitchFamily="66" charset="0"/>
              </a:rPr>
              <a:t>Спеши  примерить  новизну</a:t>
            </a:r>
          </a:p>
          <a:p>
            <a:pPr algn="ctr"/>
            <a:r>
              <a:rPr lang="ru-RU" dirty="0">
                <a:latin typeface="Monotype Corsiva" pitchFamily="66" charset="0"/>
              </a:rPr>
              <a:t>И  оглядеть  под  красным  флагом</a:t>
            </a:r>
          </a:p>
          <a:p>
            <a:pPr algn="ctr"/>
            <a:r>
              <a:rPr lang="ru-RU" dirty="0">
                <a:latin typeface="Monotype Corsiva" pitchFamily="66" charset="0"/>
              </a:rPr>
              <a:t>С  утра  зелёную  волну!</a:t>
            </a:r>
          </a:p>
          <a:p>
            <a:pPr algn="ctr"/>
            <a:r>
              <a:rPr lang="ru-RU" dirty="0">
                <a:latin typeface="Monotype Corsiva" pitchFamily="66" charset="0"/>
              </a:rPr>
              <a:t>Но  что  тут  нового  по  сути?</a:t>
            </a:r>
          </a:p>
          <a:p>
            <a:pPr algn="ctr"/>
            <a:r>
              <a:rPr lang="ru-RU" dirty="0">
                <a:latin typeface="Monotype Corsiva" pitchFamily="66" charset="0"/>
              </a:rPr>
              <a:t>Дадут  ли  всходы  семена?</a:t>
            </a:r>
          </a:p>
          <a:p>
            <a:pPr algn="ctr"/>
            <a:r>
              <a:rPr lang="ru-RU" dirty="0">
                <a:latin typeface="Monotype Corsiva" pitchFamily="66" charset="0"/>
              </a:rPr>
              <a:t>Наш  флот  стоит  на  перепутье,</a:t>
            </a:r>
          </a:p>
          <a:p>
            <a:pPr algn="ctr"/>
            <a:r>
              <a:rPr lang="ru-RU" dirty="0">
                <a:latin typeface="Monotype Corsiva" pitchFamily="66" charset="0"/>
              </a:rPr>
              <a:t>Как  перед  выбором  страна</a:t>
            </a:r>
            <a:r>
              <a:rPr lang="ru-RU" sz="1600" dirty="0">
                <a:latin typeface="Monotype Corsiva" pitchFamily="66" charset="0"/>
              </a:rPr>
              <a:t>.</a:t>
            </a:r>
          </a:p>
          <a:p>
            <a:pPr>
              <a:buNone/>
            </a:pPr>
            <a:endParaRPr lang="ru-RU" sz="1100" b="1" i="1" dirty="0">
              <a:latin typeface="Monotype Corsiva" pitchFamily="66" charset="0"/>
            </a:endParaRPr>
          </a:p>
          <a:p>
            <a:pPr>
              <a:buNone/>
            </a:pPr>
            <a:endParaRPr lang="ru-RU" sz="1100" b="1" i="1" dirty="0">
              <a:latin typeface="Monotype Corsiva" pitchFamily="66" charset="0"/>
            </a:endParaRPr>
          </a:p>
          <a:p>
            <a:pPr>
              <a:buNone/>
            </a:pPr>
            <a:endParaRPr lang="ru-RU" sz="1100" b="1" i="1" dirty="0">
              <a:latin typeface="Monotype Corsiva" pitchFamily="66" charset="0"/>
            </a:endParaRPr>
          </a:p>
          <a:p>
            <a:pPr algn="ctr">
              <a:buNone/>
            </a:pPr>
            <a:r>
              <a:rPr lang="ru-RU" sz="1100" b="1" dirty="0">
                <a:latin typeface="Georgia" pitchFamily="18" charset="0"/>
              </a:rPr>
              <a:t>       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076056" y="1916832"/>
            <a:ext cx="3672408" cy="4285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>
                <a:latin typeface="Georgia" pitchFamily="18" charset="0"/>
              </a:rPr>
              <a:t>УКАЗ ПРЕЗИДИУМА ВЕРХОВНОГО СОВЕТА СССР</a:t>
            </a:r>
            <a:endParaRPr lang="ru-RU" sz="1200" dirty="0">
              <a:latin typeface="Georgia" pitchFamily="18" charset="0"/>
            </a:endParaRPr>
          </a:p>
          <a:p>
            <a:pPr algn="r"/>
            <a:r>
              <a:rPr lang="ru-RU" sz="1200" b="1" dirty="0">
                <a:latin typeface="Georgia" pitchFamily="18" charset="0"/>
              </a:rPr>
              <a:t>О ПРИСВОЕНИИ ГОРОДУ НОВОРОССИЙСКУ </a:t>
            </a:r>
            <a:endParaRPr lang="ru-RU" sz="1200" dirty="0">
              <a:latin typeface="Georgia" pitchFamily="18" charset="0"/>
            </a:endParaRPr>
          </a:p>
          <a:p>
            <a:pPr algn="r"/>
            <a:r>
              <a:rPr lang="ru-RU" sz="1200" b="1" dirty="0">
                <a:latin typeface="Georgia" pitchFamily="18" charset="0"/>
              </a:rPr>
              <a:t>ПОЧЕТНОГО ЗВАНИЯ «ГОРОД - ГЕРОЙ»</a:t>
            </a:r>
          </a:p>
          <a:p>
            <a:pPr algn="r"/>
            <a:endParaRPr lang="ru-RU" sz="1200" dirty="0">
              <a:latin typeface="Georgia" pitchFamily="18" charset="0"/>
            </a:endParaRPr>
          </a:p>
          <a:p>
            <a:pPr algn="r"/>
            <a:r>
              <a:rPr lang="ru-RU" sz="1200" dirty="0">
                <a:latin typeface="Georgia" pitchFamily="18" charset="0"/>
              </a:rPr>
              <a:t>           </a:t>
            </a:r>
            <a:r>
              <a:rPr lang="ru-RU" sz="1400" dirty="0">
                <a:latin typeface="Georgia" pitchFamily="18" charset="0"/>
              </a:rPr>
              <a:t>За выдающиеся заслуги перед Родиной, массовый героизм, мужество и стойкость, проявленные трудящимися Новороссийска и воинами Советской Армии, Военно-Морского Флота и авиации в годы Великой Отечественной войны, и в ознаменовании 30-летия разгрома фашистских войск при защите Северного Кавказа присвоить городу Новороссийску почетное звание «Город - герой» с вручением ордена Ленина и медали «Золотая Звезда».</a:t>
            </a:r>
          </a:p>
          <a:p>
            <a:pPr algn="r"/>
            <a:r>
              <a:rPr lang="ru-RU" sz="1100" dirty="0">
                <a:latin typeface="Georgia" pitchFamily="18" charset="0"/>
              </a:rPr>
              <a:t>Москва, Кремль.</a:t>
            </a:r>
          </a:p>
          <a:p>
            <a:pPr algn="r"/>
            <a:r>
              <a:rPr lang="ru-RU" sz="1100" b="1" dirty="0">
                <a:latin typeface="Georgia" pitchFamily="18" charset="0"/>
              </a:rPr>
              <a:t>14 сентября 1973 г.</a:t>
            </a:r>
            <a:endParaRPr lang="ru-RU" sz="1100" dirty="0">
              <a:latin typeface="Georgia" pitchFamily="18" charset="0"/>
            </a:endParaRPr>
          </a:p>
          <a:p>
            <a:pPr algn="r"/>
            <a:endParaRPr lang="ru-RU" sz="1050" dirty="0">
              <a:latin typeface="Georgia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605" y="167407"/>
            <a:ext cx="963613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>
            <a:grpSpLocks/>
          </p:cNvGrpSpPr>
          <p:nvPr/>
        </p:nvGrpSpPr>
        <p:grpSpPr bwMode="auto">
          <a:xfrm>
            <a:off x="539552" y="1700806"/>
            <a:ext cx="7920880" cy="3967347"/>
            <a:chOff x="159326" y="3389425"/>
            <a:chExt cx="6045321" cy="2445100"/>
          </a:xfrm>
        </p:grpSpPr>
        <p:pic>
          <p:nvPicPr>
            <p:cNvPr id="38" name="Picture 5" descr="C:\Users\Мила\Desktop\цветы\10.JP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59326" y="3389425"/>
              <a:ext cx="2802831" cy="2445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6" descr="C:\Users\Мила\Desktop\цветы\Копия DSC02924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3072072" y="3433805"/>
              <a:ext cx="3132575" cy="23077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539552" y="1700808"/>
            <a:ext cx="7992887" cy="3888433"/>
            <a:chOff x="94451" y="1806962"/>
            <a:chExt cx="5371588" cy="2191109"/>
          </a:xfrm>
        </p:grpSpPr>
        <p:pic>
          <p:nvPicPr>
            <p:cNvPr id="23" name="Picture 2" descr="C:\Users\Мила\Desktop\цветы\1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94451" y="1806962"/>
              <a:ext cx="2663165" cy="21911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Picture 4" descr="C:\Users\Мила\Desktop\цветы\11.JP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2804441" y="1806962"/>
              <a:ext cx="2661598" cy="21911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4" name="Группа 10"/>
          <p:cNvGrpSpPr>
            <a:grpSpLocks/>
          </p:cNvGrpSpPr>
          <p:nvPr/>
        </p:nvGrpSpPr>
        <p:grpSpPr bwMode="auto">
          <a:xfrm>
            <a:off x="539552" y="1772815"/>
            <a:ext cx="7848449" cy="3887063"/>
            <a:chOff x="367715" y="3840176"/>
            <a:chExt cx="5574391" cy="2190086"/>
          </a:xfrm>
        </p:grpSpPr>
        <p:pic>
          <p:nvPicPr>
            <p:cNvPr id="35" name="Picture 8" descr="C:\Users\Мила\Desktop\цветы\4.JP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367715" y="3840176"/>
              <a:ext cx="2787036" cy="2190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10" descr="C:\Users\Мила\Desktop\цветы\5.JP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3231777" y="3840177"/>
              <a:ext cx="2710329" cy="2150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46"/>
          <p:cNvGrpSpPr/>
          <p:nvPr/>
        </p:nvGrpSpPr>
        <p:grpSpPr>
          <a:xfrm>
            <a:off x="539552" y="1700808"/>
            <a:ext cx="7848456" cy="3964236"/>
            <a:chOff x="395536" y="1412776"/>
            <a:chExt cx="7848456" cy="3964236"/>
          </a:xfrm>
        </p:grpSpPr>
        <p:pic>
          <p:nvPicPr>
            <p:cNvPr id="40966" name="Picture 6" descr="Ретро фотографии "/>
            <p:cNvPicPr>
              <a:picLocks noChangeAspect="1" noChangeArrowheads="1"/>
            </p:cNvPicPr>
            <p:nvPr/>
          </p:nvPicPr>
          <p:blipFill>
            <a:blip r:embed="rId8" cstate="print"/>
            <a:stretch>
              <a:fillRect/>
            </a:stretch>
          </p:blipFill>
          <p:spPr bwMode="auto">
            <a:xfrm>
              <a:off x="395536" y="1484784"/>
              <a:ext cx="3997358" cy="3816424"/>
            </a:xfrm>
            <a:prstGeom prst="rect">
              <a:avLst/>
            </a:prstGeom>
            <a:noFill/>
          </p:spPr>
        </p:pic>
        <p:pic>
          <p:nvPicPr>
            <p:cNvPr id="40968" name="Picture 8" descr="Ретро фотографии "/>
            <p:cNvPicPr>
              <a:picLocks noChangeAspect="1" noChangeArrowheads="1"/>
            </p:cNvPicPr>
            <p:nvPr/>
          </p:nvPicPr>
          <p:blipFill>
            <a:blip r:embed="rId9" cstate="print"/>
            <a:stretch>
              <a:fillRect/>
            </a:stretch>
          </p:blipFill>
          <p:spPr bwMode="auto">
            <a:xfrm>
              <a:off x="4499992" y="1412776"/>
              <a:ext cx="3744000" cy="3964236"/>
            </a:xfrm>
            <a:prstGeom prst="rect">
              <a:avLst/>
            </a:prstGeom>
            <a:noFill/>
          </p:spPr>
        </p:pic>
      </p:grpSp>
      <p:grpSp>
        <p:nvGrpSpPr>
          <p:cNvPr id="6" name="Группа 39"/>
          <p:cNvGrpSpPr/>
          <p:nvPr/>
        </p:nvGrpSpPr>
        <p:grpSpPr>
          <a:xfrm>
            <a:off x="539553" y="1700808"/>
            <a:ext cx="7848871" cy="3888432"/>
            <a:chOff x="207552" y="643083"/>
            <a:chExt cx="8612920" cy="4190757"/>
          </a:xfrm>
        </p:grpSpPr>
        <p:pic>
          <p:nvPicPr>
            <p:cNvPr id="41" name="Picture 2" descr="C:\Users\Мила\Desktop\цветы\1.JPG"/>
            <p:cNvPicPr>
              <a:picLocks noChangeAspect="1" noChangeArrowheads="1"/>
            </p:cNvPicPr>
            <p:nvPr/>
          </p:nvPicPr>
          <p:blipFill>
            <a:blip r:embed="rId10" cstate="print"/>
            <a:stretch>
              <a:fillRect/>
            </a:stretch>
          </p:blipFill>
          <p:spPr bwMode="auto">
            <a:xfrm>
              <a:off x="207552" y="643083"/>
              <a:ext cx="4187933" cy="41907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Picture 4" descr="C:\Users\Мила\Desktop\цветы\11.JPG"/>
            <p:cNvPicPr>
              <a:picLocks noChangeAspect="1" noChangeArrowheads="1"/>
            </p:cNvPicPr>
            <p:nvPr/>
          </p:nvPicPr>
          <p:blipFill>
            <a:blip r:embed="rId11" cstate="print"/>
            <a:stretch>
              <a:fillRect/>
            </a:stretch>
          </p:blipFill>
          <p:spPr bwMode="auto">
            <a:xfrm>
              <a:off x="4553520" y="643083"/>
              <a:ext cx="4266952" cy="41131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5" name="Равнобедренный треугольник 14"/>
          <p:cNvSpPr/>
          <p:nvPr/>
        </p:nvSpPr>
        <p:spPr>
          <a:xfrm rot="5400000">
            <a:off x="7589480" y="3458656"/>
            <a:ext cx="2281456" cy="251520"/>
          </a:xfrm>
          <a:prstGeom prst="triangle">
            <a:avLst/>
          </a:prstGeom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972" name="AutoShape 12" descr="data:image/jpeg;base64,/9j/4AAQSkZJRgABAQAAAQABAAD/2wCEAAkGBxISEhUUExQVFBUXFBcUFxcWFRwVFxcXFRQYFhQXFRUaHCggGholHBQYITEhJSkrLi4uFx8zODMsNygtLisBCgoKDg0OGxAQGywkICYsLCwyLCwsLCwsLCwsLCwsLCwsLCwsLC8sLCwsLCwsLCwsLCwsLCwsLCwsLCwsLCwsLP/AABEIAP0AxwMBEQACEQEDEQH/xAAcAAEAAgMBAQEAAAAAAAAAAAAAAwQCBQYHAQj/xABAEAABAwICBgYIAwgBBQAAAAABAAIDBBEhMQUSQVFhcQYHIoGRoRMjMkKxwdHwUmKCFDNjcpKiwuHxQ1NzssP/xAAbAQEAAgMBAQAAAAAAAAAAAAAAAwQBAgUGB//EADgRAAIBAgMECQMDBAIDAQAAAAABAgMRBCExBRJBURMiMmFxgZGh0bHB8AZC4RQjcvEzUkNikiT/2gAMAwEAAhEDEQA/APcUAQBAEAQBAEAQBAEAQBAEAQBAEAQBAEAQBAEAQHH9YmkZaNkVVC6xbII3sPsSMcCbOG8FuBzGsVWxEnBKaO1sehTxUpYeosmrp8U1y9c13G96OabjrYGzR5HBzTmxw9pp8e8EFS06iqR3kUMbg6mEqulPyfNczZqQqBAEAQBAEAQBAEAQBAEAQBAEAQBAEAQBAEBG6ZocGEjWcCQ3aQ22sbbhcY8RvCxdXsbKEnFytkuPjp+dzJFk1PLuufSwIhpWm7r+mf8AlABawd93HuG9c/HVFZR8z1v6Ywst6Vd6dlfV/Y1PVNpcxVRiJ9XM08g+MFwPgHDvChwVTdnuvidL9SYRVcL0qWcX7PL62PZ11jwAQBAEAQBAEAQBAEAQBAfCUBXpq+KRzmxyNeW+1qkO1eDiMAeBWqnFuyZNUw9WmlKcWr6Xyv4FlbEIQBAEBi94GZA5myXMpN6Gqr+k9FDf0lRELZgODnf0tufJRSrU46tF2jszF1uxTl42svV2Rxum+tNmLKSIvdl6SQWb+lg7Tu+yq1MallBHcwf6ZqSe9iJWXJa+ui9zpOhWipmMdPVOL6maxdre4wexGAMG5kkC2J4KfDwklvT1ZzNrYqjOao4ZWpw0txfF9/JX+5h0x6aQ0LS24knI7MYOW50hHsjhmdm8K2IjTVuJjZuyauMlvPKHF/Zc37L2PDK2tklkfLK4ukkdck7zs4AbtlrLkTbm7s+hUKUKFNQgrJZJfnv3lrQ7pBMz0Xt46v8ASb+V1invb10ZxXR9E1U0y+p+kV6A+TBAEAQBAEAQBAEAQGE0rWNLnENaBclxsABmSTkFhtJXZtGMptRirt8EcF0i6zYo7spW+mdlruuIxyGb/IcSqNXHRjlDM9Pgf0zVqWliHurku18L3fcee6U0/VVf76Vzmn3B2WDH8AwPM3K5tXETn2meqw2Aw2F/4oJPnq/Vm30D0zlo6f0EMcd9dztd1zfWtm0WuRa175AYYKSljJU4bsUUMbsani6/TVZPRKy7u/P0t5lSu6XV0hOtUyAbmER8hdgB81o8XWktSejsjBU1lST8c/rc1EmlqhxxnmPOV5+a16WfFsvRwlCOkI//ACvg+ftUv/ck/rd9Vo6kuZt0VP8A6r0Rj6d5995/UfqjnLmZ3IL9q9EQSY8eeKXbJYkZCyZNjoLSxpZRIyOKRw9kytc4NP4mgOGPHGykp1Oje9ZPxKmMwixVPo5Sklx3bK/c7p5G50n0/r5hq+kEQOYibqn+okuHcQpZ4yrLjbwKGH2BgaLvu7z/APZ39sl6o5Cckkkkkk3JOJJ2klRJnVlFLJEIdis2yI73Z3vVJoUzVRncPVwtPIve0tDeNmknhhvVvB07z3uCOD+osYqeH6JPrSfolnf1t7ntK6h4QIAgCAIAgCAIAgNB0r6W09Ay8h1pCLtiae07cT+FvE7ja6hq1o09deR0cBsytjJdVWjxk9P5fd62PHNP9K6itdeV1mX7MTcGDdce8eJ8lya9edR56HvdnbMoYOPUXW5vX+PI0gdcqC1kdK+di21thxKibuzVu7M9Wwutb3djW93YgLSVJdI3ulkSxwgDFaOV3kaOV9DKRvcFhMxFkV1uSWIZH2W6VzN0fL7UMt2MGk5rLsFclBWoIo6aSV2rGx7znZjS4+AU0It6FevVhDttJd7sdd0Y6t6uch0zTTx7S/8AeEbmx5g/zW71ahhJzeeSOJidv4bDxfR9eXdp5v4uex6H0XFSxNihbqsb4k7XOO0ldKEFBbqPEYnE1MRUdSo7t/lkXVuQBAEAQBAEAQBAcZ066bNpAYobPnOZzbFfa7e62Te87AaWJxap9WOv0PQbG2I8W+lq5Q95eHdzfku7xirmfK90kji9zjcucbkrlubbu9T3lOjCEVGCslokRPfqjisJXN5S3UZ0rbZrE2YirRzNhTQl7uCrTkoIiqTUETVjcmjILSm+JpSf7mfBGMFm7Dkx6I3x8E3shvK2RBO+2G1bxVyWCvmVJJd2amUeZImRMh95y3cuCNd3O7Frm5wGwLGmRsk27s3OhejlVVYwwuc38R7LM8e26wPddSQoVKnZRUxe0cNhcqs0ny1fojrqPqrncPWzxx8GNMh8Tqj4q1DZ8v3M4dX9VUY/8cG/FpfJuKHqthjcHiqqGvHvRlsZHI2JHirMcHGPFnKrfqOrVunTi1yd2dxRQGNga6R8pHvv1dY89VoHkrcVZWvc4FWanNyUVHuV7e7f1J1kjCAIAgCAIAgKL9Js/aG04xeWGV35WAhoJ4lxAA4HvjdRb6hx1LKw0ugdd9m6S73r7LXyNN036S/skeow+ueMNuo3LXI37hv5KrjcV0Md2Paft3nQ2Rs3+qnvT7C93y+f5PE6yUvebkm9ySTckk43O8lceOSu9T6HTgoRskQlqzclIXR48fgt08jWyuWqaO5sopysYm7I28Lw1uGapyW9LMpTTlLMra11LaxLaxPDhz3qORHPMjlnAvZbRg2bxg3qaxwvirSyLaslY+MjAWWxfgiWlpnzSNjjaXvcbNaMyfkNt9lltCDk7LU0qVYUYOpUdktWes9FerqGEB9SBNLnqnGNnC3vnicOG1dahg4xznm/Y8NtL9RVqzcKHVjz/c/jy9TuWi2AwCunm27n1AEAQBAEAQBAEAQENZUtiY+R2DWNLjyaLlazmoRcnwJKVOVSahHVu3qeV9GukQjrJKmov60Oa4gX1b6pYBtsNQN8FwMPjEsQ6k+KZ7XaGznUwkcPR/ba3frf63Of01XyTyPlfi57sBuGTWjgBh3KrUqurUc5HVwmHhQpxpR0S/2/M1M0Bbz2nitoz3i9CakZxR2FzuWspXdjWUruxSbncqbhYnJ4DbFaSzyNJq+Rl6ckW3rG4lmY3Esy1ECAN5yUUtSCTTZK6MhuC0TTZopJsqSx2HNTRldk8ZXZFq2zW176G976EcjlukbxR7R1e9F20kIke318jbuJzY04iMbthPHkF28LQ6ON3qz55tzajxdXo4PqR073z+O7xZ1ytnCCAIAgCAIAgCAIAgCA5rp/U6tNqD/qPDTyHaPm0DvXM2tV3KFlxdvudjYlLexO8/2pvz0+55TIztW4rzyeVz28ZZXJzBt3ZKPf4EXScCnVx2Ftt1NTlcnpyu7lesbhbYpabzuTUnncohqnuWbkpZgtL5kd8zOjg1ncAsVJ2RirPdRsAP8ASrFRsxkdfAeKylbNm0VbNlarkAtbEqWnG5NSi2UXkqdWLCNz0HoRPXQMcLt19c8RGC+x4EtA71Zw0N6qkzn7YxDoYKpNa2svPL+T3xkgN7EGxsbG9juPFd258wcWtUZIYCAIAgCAIAgCAIAgCA4zp92nwt3NcfEgf4rzm3qlnCPj9j0GxerGcvD7/JwUjdZxIyvh3LkJ7sbM9RF7sbMvPjs3moFK7KyleRq5WXeBsALjzVqLtG5cjK0L8ylUC4PEqeGTLMHZlSKK5U0pWRPKVkTCK+Cj3rZke9bMsUzQL7lHN3IajbInzXcbLdQssyRQtHM+yPsMFhK7EVdmufJjcqyllZFpRsrIhc+63SsbI2OhNJvpXukjweY3Mafwl4trDiBdb06rpu6K2LwsMVBU56XTffbgdZ1ddMBTOMFQfVyPLhITfUe619cn3Tv2HPAki3hMSo9WWhw9vbHeISrUF1krW5pcu9cuK00s/XWuBFxiCuseDatkz6gCAIAgCAIAgCAIAgOB6xJSJWgZmIDldzrleZ2zG+IjfRR+7PT7CgnSbfCX2RzcFNYLiTndnXnUuzGeTtWGzBZjHq3NoR6t2UC0jWO//asXWRZunZGJpbMG9Z6S8zbpbzKepq35eZU194nvvEkUJI3LWUkmaymkyCd1hZSRV3ckgru5BTsOZW82tCWbWgqXbBnbw/2kFxFNcTXvarCZYM2RrDYbtoHFYQSPhWTJ2PQnptJSERzEvpzhvdFxZvb+Xw3G5h8W6b3ZafQ8/tfYkMWnUpZVPaXj39/r3eyU07ZGtexwc1wDmuBuCDkQuwmmro8BUhKnJwmrNcCRZNAgCAIAgCAIAgCA4rpzTXmid+Qjwdf/ACXmdvdWUXzT/Pc9FseralOPf9v4OfqHhoXnoJyZ1Kacma+nhJJcVYnJJWLdSaS3T7MzYMz81iL4sxGXFk0kIAA4YrRTu7kcZ3dzSzxXeeHx+/gr0ZWidGErRLcrA1uKhi96RXjJykap0JcQ3ebngFbUt1XLynuq5LNHYCw4NG871pF318yOMrvPzKk0WrtuTiT9FNGW8WIS3vAoHNTllH17kSCQZHhco3wQcuCDgiCMS9ZsZSO/6qukRjl/ZXm8clzHf3X5lo4OAPeOJXQwNaz3HoeX/UmzlUp/1MF1o6965+X08D1ldU8MEAQBAEAQBAEAQHOdNovVNk/A4jucPq0Lhbepb1GMlwf1/wBI62yJ/wBxw5r6f7OBaNdwvkvNvqRy1PTt7kctS3M4ZDKyhinxIYJ8SvB7QJ24BSz0sSz7Ni9PHbE5AX8FXg75IrQlfJGjiZdw53KvSdkdKUrIznj1nWOQFysQluq5rCW7G5hR0w7TjkcLcNyzUqaRRtVqvKKPs8QabnO2X4RuCRlfJaGISvktPr3mir33V+krHSoqyKThYXKnvcsbxJBTE9p2WwfMrSdS3VRHKpnZGLiScFlKyJEkkRSLdG6MGtWbmSxSVZiex7c2Pa8c2ODh8Ei92SZHVpKrBwlo0165H6Sabi69IfIWrH1AEAQBAEAQBAfCgOa03pqllgkje/Uc5pAa5puHtNwMBj2hsXIrY3DV6Eot2fJp3T/3yOxhMHiaVeNSMbpPVW0f8HFssAF5J3Z6F3bJ20pI5qN1EmRuqkyk52pKOH/CntvQLCW/TLWk5rtAHvYX+KhoR613wIcPC0rvgVowGNJHIH4lSu8nZk0rzlZkccJI4uOPJbSkk/A2lNJ+BYeQ0cB94cVEsyJJyNbVknDac/oFapq2ZcpJLM087ALk9yuRbeSLsZ5CjoS/tuFm7L/JKlZQ6sdTE6yjktTOpGsbDALEOrmzNPq5vUry2YLDNSRvLNksbyd2UHlTpFhM+sF0eRlslp6YySMjbm97WDm5waPitoLekkR1aqp05VHwTfpmfpICy9GfIj6gCAIAgCAIAgCA856XaMLaokDsvGuDxJ7Y8cf1BeR2tSVCs5cJZ+fE9ZszEqWGs3msvj2+hDSUgzOK4NSrwRJVqvRF/VVe5Wuc/pOK7xbMuAC6NCVo58jp0J2hnyJq+nBc0ZtHyWlKdovmaUalovmRTtu4DYtouyubwdotl30YAuoN5t2K+827GrdJrnDIZfVW1HdXeXVHcXeVqtwY0naVJBbzJYdZkdBowv8AWSZbGrarX3OpAzVxG71Y6k9U2+GQGwZYLSm7ZmtJ2zNTWO1efw5q3TW8XKeZp5Hkm6uJJFlS5GFiVtkjdSuTMFgtHmze51nVZogzVnpXDsQDW/W64YPi79IV/BU96d+Rwf1Fi+hwvRrWeXktfsvM9oXYPn4QBAEAQBAEAQBAa/Tej/TR2HtDFvPaO/6Ln7TwX9VRcV2lmvjzLWExHQ1LvR6nJtjthlZfPJ3Taep3HK+Zi4rCMo1YxffdcN+ZVvSNi7pGxNVt7PJaU31jSk+sUWuxO8mysNFhrIVr8NUfYSlHO7FKOe8yMtDGY8/oFtdzkb3c5FWGlMjwXZblLKooRyJZ1FTjkbWYe63vO5VI/wDZlOP/AGkUapgaPvzU9NuTLNNuTOdqWl5NsQPDvXRg1FZnQTsYSU7QN58llTbN1IqCGxxU2/ckjItUej5J5GxRNLnuNgPiSdgG0ralGU5bsRVxFOjTdSo7Jfnqe39FtAsooGxNxd7T3fieczyGAHABehoUlShuo+c7Rx0sZXdSWS0S5L8zfebhTFAIAgCAIAgCAICCStjadVz2tO5x1fC+ahliaUZ7jkk+TdmSxo1JK8U2u7Mma4EXBuN4UxG01kzVaX0T6TtMwftGx30K4O1djrE/3aWU/Z/z+Mu4XF9H1Z6fQ43SspjJZYh22+a8osNOE7VFZrgz0GGgqi39UQ0UJ2rWrJElaaLNWLNJ4KOnnIhpO8jXMj8VZci25Ecttbkto9k3jfdK8z9Y2Clit1EsVurMuwMsLDvPxVebvmytN3zZm6QNB2ALVJs1UXI1LmumduZ5lXE1Sj3l1NUo95O+jAGq0AclGqrbuyONV3uyk+nA7jZTqbLKqNk2iujs9W/1bOxtldgwb7fiPAd9l0cLhKtZZZLmQ4raNHCx/uPPktf48z07o30bho2nU7UjvbkI7TuA/C3h8TivQ4fDQoxsteZ4/H7Rq4yV55JaLgvl95ulYOeEAQBAEAQBAEAQFHS1F6VmHtDLjwK5e1NnrFU7x7S07+7z+pZw1fo5Z6fmZwk9KA4lpfE6+cbnRnDfqkLytHEVqOUW0elhVbSTtJd6T+pVqNM6Sg7UVQJWj3JmNdy7Qs7zXYw+16mkzb+gwdd2cN191/z2I5OsJ5AFXQskt70biLby0EE/3BXZYqjiI7tSKf5+cQthuHWw9Vruefrp9CWl6X6MeMHy0+OUsZeL82X81zK+x8PUd6c3Huauvz1IZ4PHRV5RUl3O31LUz2zD1EsUwz9XIHO72e15Kg9kV6WatL/F39tfYzSluZ1IuPiml66e5Qc+1xkdt8wqrg08+HAuqN8ypJicFKslmTLJZmbY9g7ysOXFmrlxZeBDWKvZymV7OUzXMaZSNystqmi02qaLkMPbDBmbADaSTgB3qOKlU7KbfJFec+q5s6Cn6LTOGJEd8ycT3ALp4fYmJqO9S0V6v0Xycue1aUXkrm10d0PpozrPBld+f2e5mXjdd+hsuhT7XWffp6f7KVfbGIqK0Xuru19fix0DWgCwFgMgF0jlttu7PqGAgCAIAgCAIAgCAIAgOd6S6N/6rR/OP8vqvObYwFv/ANEF/l8/PrzOts/E/wDil5fHwcjPbEHIrhxO7DmjRVdMRxG/6qzGR0qVRPxNTpKBjhbVGG1WKc5J3uW6actTVVOjQ0AA2PjmrUa13dksU920dCairZYDrOfdm0OJINtjRmCta1OFfhmQzoU1Ft5G+0dpyKVzRGSS4EkZFoF8Hcb/AF3X59bCTppufD3OcrTjdM6SmprNxzK5c6l2VKlS8jS6f01FDdl9Z34W5i2/d8VewmFnVtK1lzLeHoyl13kvr4HKy9K53WbHaJuAwF3EfzH5WXVWzqS60837ehLGjCdRcSPQVc8VcUj3E6s0biXG57LwczyVuCjBxsrZlqcHKjVprRxkvVM/TC7h8yCAIAgCAIAgCAIAgCAIAgCA+EXwKw0mrMJ2OE6S6K9C649h3s8N7SvIY7Bf01TLsvTu7vjuPTbPxXSxs9Vr8nN2N7Kqde6tc18lKASTjbJTKTLaqtpJGprmY371PBl6jLKxpdIMMliMWtJa7gTYi/MK5Sahe+rIakekqJLRa+xNoqpEDrsaC7VIucACSMTvyy4rSvB1Y2k8iSWHpyShFW5m+0h0gkbSsZrn0kms579oaXkANtkSBsyCoUsFB13K3VWi77cfD3KUsBTlWlJ5RVku92TZwU8pkmDW5A+W2670YqFNtlWtVlXxcacMlH6cS6ItU5HnZQ710dKNNQejJYuC0kTwlnken6P61Zm2E0LH8WOMZ52OsCfBWoY+X7kcCv8ApajLOlNrxV/j7nS6N6zKCXBxkhP52XHiy+HOytRxlN65HGrfpzGQ7CUvB/Njp6DSkE4vFLHJ/I8OI5gHBTxqRl2Xc5FbC1qLtVg4+KaLi3IAgCAIAgCAIAgCAIAgCAq6Sp2SRubJYNtck4atveucrKDE0YVabhPTny7ybD1J06ilDX69x5VW1bGFwb2yCQCMGkbxfevH9E7tX8+Z7alSnNJvLu4mmnriQch5lTRgkdCFFIoz0zpCBc4fPyHepozUMybpIwRZptElvaY9msG+z7TXWHsvuMeeGajlXTyadvfyK1StvdpM5uvlY15D2OjdfJpw8Cr9OMnG8XcklWjHV+ZJGAW3LJXNt71gLDcfotXk9VckjWi47qKcVBd9xg297Wsf1HapZVrRs9TSGEXSbydo62Ss2+98S+IioN5F8lMIaLnH4LXeua2T1KpeDlkpLPiFKOiMm4BYebN00kRmQ5jA3vcYHgt0rMjlK6sbnR/TOug9ipkI3PIkHKz72HJTwr1I6M5lfZuDq9qmvLL6WOl0f1vVDcJoI5BvYTGbcb6wJ8FajjHxRxK36epP/jk145/B1WjutTR8mDzJCfzs1m9zma2HOynjiYPXI5VXYmJh2bS8H82Or0dpmmqP3M0cnBjw4jmAbjvUylGWjObUoVaXbi14ovLYiCAIAgCAIAgKmkdIxwtu88gMzyCrYnFU8PHem/Liyehh51pWivPgcJp7S8lRgeyzYwZc3HaV5rE4+piHnlHl88z0mDwlPD5rN8/jkc5NTEmwFzuGf3xyUClxOrGqkrs+N0Qc3YcBn3u+nisOtyDxTeUST9ltg0W4Bab982aqpxZKKcMHxP3sWu9cdI5s++gs0XAJOOW9Z3rs13lKRQ0jDdp22x+o8CR3qanKzLEJWOcfFqgjbl/vvVxSuzpxndXIKZjy7VG0/wDK3m42ua77jqS1jxi1a009TZyVvEotaMgD9VM2+JHFx0R9qBYXSHI2qSsrkDHKRojjPmRuzWUat5mJKyaNmJK2I2bTR/RysmIMVPM7aHBjmt4ds2HmpIwm9EVKuKw9PtzS8/seg9HejvSCO1qj0LfwzSibDg2zwPEKzCFZcTi4nFbNl+2/grfB6ZoiKpay1TJFI7CxjjMfO93uv3AK1G/E4NV02/7aaXe7/YvrYiCAIAgNPpXTYju2Oznb/dH1PBcbG7XhSvClnL2Xy+71L+GwTqdaeS92clVyue7WcS5x7yeQ+QXm51Z1JOc3d8zu04xhG0VZETaMn2uyN2Z+g8+5aOoloZdZLQmbAGjAW+fM7Vq5N6kbm3qRvjWUzeMyAxWxWbkqlc+MptZwBy28llysjZ1d2LaJaqMblrBs0pyZrJ4zu2KeLLkJI5bSEeq63d4Wt/aWjuKvQd0XqVTKxSkm1TYZqVRuSuqiN7w431bnetknFWua7yZ8keAMbX+CRXI23mzOHQ1TOR6KCWQbC2Nxb/Vaw8VZpUpNZIqYjF0oPrzS8/sb2g6sdIyZsZEP4kg+DNYqzHC1Hqc6e2sLDRt+C+bHSUPU9tmqebY47f3OP+Kljg+bKNX9Qv8AZD1f2XydDQdWGjo7azHzEbZJD8Gao8lPHDU0c+ptnFT0aXgvm50lBoSmg/cwRRne2NoPeQLlSqEVoihUxFWp25N+LNgtiEIAgCAIDCaVrRdxsFHVrQpRc5uyNoxcnaJz+ktLF9w3st8z97l5THbXqV+pS6sfd/C/HyOpQwihnLN/Q1HoyeA8/DZ3+C5KaRf3rEjIQMh37fFYbbNXJvU+OagTI3NWTa5G5qzc2I3MWUzZSJqWLM9yxJmk5cDCeNEzeEjXzsUsWWoM0Gm4MLj71bn/ANS/yVuhLO35+aFqE7M56anxV1Mm3jBzDsWRvnpvVFRxmKZ7mMc8SgBxaC4D0bcA61wL3NuK62AScHlxPObdqz6SKTdraebPRl0Dz4QBAEAQBAEAQBAU6/SLYhvdu+p2LnY7aVLCq2suXzyLFHDyq+HM52qqnyG5PLcOQXksTiquInvVH4LgvD8udanShTVkQhqrElz6hgBFm7IEzKSR2THeFvMqzDB4ifZhL0t9SN1qcdZImZoaU7AOZ+l1chsbFy1SXi/i5G8bSXG5Ozo8feeByF/PBXIbAn++a8lf7r6ET2iuESxH0ei2lzu8AeQVyGw6C7Tk/b6IiltCo9EkVNJ6O9Fi32Mt9jx4Lk7U2d/TPfh2H7P4fD05E+HxPSZS1+pp5wuUi/AoTBSotRZrK2K4I25jmMR5hTQdmTpnOGIZbsuWbfIhdBO5IpETo1smbXPR+qX93OP4jT4t/wBLr7OfVl4nnttduHg/qd8uicQIAgCAIAgCAIDV1tZI7sxMdxeRYfpv8VxcZjMTO9PCwf8Ala3pf6/7LlKjTj1qsl4fJr2aHlOJsDvc6/wuuRHY+MnnJJeL+Llt4ylHJeyLLNBHa8dwv81bh+n5fvn6L+fsQvHLhEsR6EjGZce+3wCt09hYePacn52+iIpY2o9LIsM0bEPcB54/FXIbLwkP/Gn45/W5E8TVf7iyyMDIAchZXIU4QyikvAhcm9WZLcwEAQBAYvYCCCLg4ELWcIzi4yV0zKbTujlNMUBidvacj8jxXi9oYF4Wpl2Xo/s+/wCvqdzC11VXeaSZVEdGJQnUqJ4mjrIrO5/O5H+Xc0K5SleP5+cjZFZzVLc2TO+6qcqgcYz5P+i6+zHlLyOFtrWHn9jvl1DhhAEAQBAEAQBAEAQBAEAQBAEAQBAEAQEVTA2Rpa4XB+7jioq1GFaDhNXTN6c5QlvR1OH0vQuhfqnEZtO8fVeNxWFnhqm5LyfNfmp6TC141o7y80aadQouxNbXx3F932PMW/UVYpOzsblEtVhMHcdVudQOEX/0XW2W85+X3OLtnSHn9jvl1zhBAEAQBAEAQBAEAQBAEAQBAEAQBAEAQBAVdI0LZmFju47Qd4VfFYaGIp7kvJ8mTUK8qM96P+zzvSdI6J5Y8WI8CNhHBePq0Z0ZuE9V7956mhVjVhvxNc9twQtU7O5YNbq7N33buy7lauYZ2fVlg+f+WP4v+q6+yn1p+X3ONtjsw8/sd8uycIIAgCAIAgCAIAgCAIAgCAIAgCAIAgCAIAgNbp3RLahlsnj2XbjuPAqnjcHHEwtxWj/OBbwmKlh534PVfnE83qIXMcWuGq5psQV5OcJQk4yVmj1UJxnFSi7pmvqWWdff9/f8ylpu6/Pz/RtwOr6tj62b+Rvk4/VdfZPbl4I422OxHxZ367hwQgCAIAgCAIAgCAIAgCAIAgCAIAgCAIAgCAIDR9JtBiduszCVow/MPwn5Fc7aGBVeO9HtL37vg6GAxroS3Zdl+3f8nnNVEbEEWIORwIIzB5H4LzMHuysz1EWmdB1bn18n/i/yH1Xa2V/yS8Pucfa6/tx8fsehLunnwgCAIAgCAIAgCAIAgCAIAgCAIAgCAIAgCAIAgOY6WaA9IDLGO2B2mj3wNo/MPNcfaWB310tNdZarn/P1Ovs7HdG+jm8uD5fx9DR9XwtVPH8Fx/vYoNlSvVf+P3Rd2yv7Kff9mehrvnmwgCAIAgCAIAgCAIAgCAIAgCAIAgCAIAgCAIAgCA00OiWR1npWYekieHNthfWYS4c9ypxw0aeI348U8vNF6WKlUwvRy4NWfdZ5G5VwohAEAQBAEAQB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74" name="AutoShape 14" descr="data:image/jpeg;base64,/9j/4AAQSkZJRgABAQAAAQABAAD/2wCEAAkGBxISEhUUExQVFBUXFBcUFxcWFRwVFxcXFRQYFhQXFRUaHCggGholHBQYITEhJSkrLi4uFx8zODMsNygtLisBCgoKDg0OGxAQGywkICYsLCwyLCwsLCwsLCwsLCwsLCwsLCwsLC8sLCwsLCwsLCwsLCwsLCwsLCwsLCwsLCwsLP/AABEIAP0AxwMBEQACEQEDEQH/xAAcAAEAAgMBAQEAAAAAAAAAAAAAAwQCBQYHAQj/xABAEAABAwICBgYIAwgBBQAAAAABAAIDBBEhMQUSQVFhcQYHIoGRoRMjMkKxwdHwUmKCFDNjcpKiwuHxQ1NzssP/xAAbAQEAAgMBAQAAAAAAAAAAAAAAAwQBAgUGB//EADgRAAIBAgMECQMDBAIDAQAAAAABAgMRBCExBRJBURMiMmFxgZGh0bHB8AZC4RQjcvEzUkNikiT/2gAMAwEAAhEDEQA/APcUAQBAEAQBAEAQBAEAQBAEAQBAEAQBAEAQBAEAQHH9YmkZaNkVVC6xbII3sPsSMcCbOG8FuBzGsVWxEnBKaO1sehTxUpYeosmrp8U1y9c13G96OabjrYGzR5HBzTmxw9pp8e8EFS06iqR3kUMbg6mEqulPyfNczZqQqBAEAQBAEAQBAEAQBAEAQBAEAQBAEAQBAEBG6ZocGEjWcCQ3aQ22sbbhcY8RvCxdXsbKEnFytkuPjp+dzJFk1PLuufSwIhpWm7r+mf8AlABawd93HuG9c/HVFZR8z1v6Ywst6Vd6dlfV/Y1PVNpcxVRiJ9XM08g+MFwPgHDvChwVTdnuvidL9SYRVcL0qWcX7PL62PZ11jwAQBAEAQBAEAQBAEAQBAfCUBXpq+KRzmxyNeW+1qkO1eDiMAeBWqnFuyZNUw9WmlKcWr6Xyv4FlbEIQBAEBi94GZA5myXMpN6Gqr+k9FDf0lRELZgODnf0tufJRSrU46tF2jszF1uxTl42svV2Rxum+tNmLKSIvdl6SQWb+lg7Tu+yq1MallBHcwf6ZqSe9iJWXJa+ui9zpOhWipmMdPVOL6maxdre4wexGAMG5kkC2J4KfDwklvT1ZzNrYqjOao4ZWpw0txfF9/JX+5h0x6aQ0LS24knI7MYOW50hHsjhmdm8K2IjTVuJjZuyauMlvPKHF/Zc37L2PDK2tklkfLK4ukkdck7zs4AbtlrLkTbm7s+hUKUKFNQgrJZJfnv3lrQ7pBMz0Xt46v8ASb+V1invb10ZxXR9E1U0y+p+kV6A+TBAEAQBAEAQBAEAQGE0rWNLnENaBclxsABmSTkFhtJXZtGMptRirt8EcF0i6zYo7spW+mdlruuIxyGb/IcSqNXHRjlDM9Pgf0zVqWliHurku18L3fcee6U0/VVf76Vzmn3B2WDH8AwPM3K5tXETn2meqw2Aw2F/4oJPnq/Vm30D0zlo6f0EMcd9dztd1zfWtm0WuRa175AYYKSljJU4bsUUMbsani6/TVZPRKy7u/P0t5lSu6XV0hOtUyAbmER8hdgB81o8XWktSejsjBU1lST8c/rc1EmlqhxxnmPOV5+a16WfFsvRwlCOkI//ACvg+ftUv/ck/rd9Vo6kuZt0VP8A6r0Rj6d5995/UfqjnLmZ3IL9q9EQSY8eeKXbJYkZCyZNjoLSxpZRIyOKRw9kytc4NP4mgOGPHGykp1Oje9ZPxKmMwixVPo5Sklx3bK/c7p5G50n0/r5hq+kEQOYibqn+okuHcQpZ4yrLjbwKGH2BgaLvu7z/APZ39sl6o5Cckkkkkk3JOJJ2klRJnVlFLJEIdis2yI73Z3vVJoUzVRncPVwtPIve0tDeNmknhhvVvB07z3uCOD+osYqeH6JPrSfolnf1t7ntK6h4QIAgCAIAgCAIAgNB0r6W09Ay8h1pCLtiae07cT+FvE7ja6hq1o09deR0cBsytjJdVWjxk9P5fd62PHNP9K6itdeV1mX7MTcGDdce8eJ8lya9edR56HvdnbMoYOPUXW5vX+PI0gdcqC1kdK+di21thxKibuzVu7M9Wwutb3djW93YgLSVJdI3ulkSxwgDFaOV3kaOV9DKRvcFhMxFkV1uSWIZH2W6VzN0fL7UMt2MGk5rLsFclBWoIo6aSV2rGx7znZjS4+AU0It6FevVhDttJd7sdd0Y6t6uch0zTTx7S/8AeEbmx5g/zW71ahhJzeeSOJidv4bDxfR9eXdp5v4uex6H0XFSxNihbqsb4k7XOO0ldKEFBbqPEYnE1MRUdSo7t/lkXVuQBAEAQBAEAQBAcZ066bNpAYobPnOZzbFfa7e62Te87AaWJxap9WOv0PQbG2I8W+lq5Q95eHdzfku7xirmfK90kji9zjcucbkrlubbu9T3lOjCEVGCslokRPfqjisJXN5S3UZ0rbZrE2YirRzNhTQl7uCrTkoIiqTUETVjcmjILSm+JpSf7mfBGMFm7Dkx6I3x8E3shvK2RBO+2G1bxVyWCvmVJJd2amUeZImRMh95y3cuCNd3O7Frm5wGwLGmRsk27s3OhejlVVYwwuc38R7LM8e26wPddSQoVKnZRUxe0cNhcqs0ny1fojrqPqrncPWzxx8GNMh8Tqj4q1DZ8v3M4dX9VUY/8cG/FpfJuKHqthjcHiqqGvHvRlsZHI2JHirMcHGPFnKrfqOrVunTi1yd2dxRQGNga6R8pHvv1dY89VoHkrcVZWvc4FWanNyUVHuV7e7f1J1kjCAIAgCAIAgKL9Js/aG04xeWGV35WAhoJ4lxAA4HvjdRb6hx1LKw0ugdd9m6S73r7LXyNN036S/skeow+ueMNuo3LXI37hv5KrjcV0Md2Paft3nQ2Rs3+qnvT7C93y+f5PE6yUvebkm9ySTckk43O8lceOSu9T6HTgoRskQlqzclIXR48fgt08jWyuWqaO5sopysYm7I28Lw1uGapyW9LMpTTlLMra11LaxLaxPDhz3qORHPMjlnAvZbRg2bxg3qaxwvirSyLaslY+MjAWWxfgiWlpnzSNjjaXvcbNaMyfkNt9lltCDk7LU0qVYUYOpUdktWes9FerqGEB9SBNLnqnGNnC3vnicOG1dahg4xznm/Y8NtL9RVqzcKHVjz/c/jy9TuWi2AwCunm27n1AEAQBAEAQBAEAQENZUtiY+R2DWNLjyaLlazmoRcnwJKVOVSahHVu3qeV9GukQjrJKmov60Oa4gX1b6pYBtsNQN8FwMPjEsQ6k+KZ7XaGznUwkcPR/ba3frf63Of01XyTyPlfi57sBuGTWjgBh3KrUqurUc5HVwmHhQpxpR0S/2/M1M0Bbz2nitoz3i9CakZxR2FzuWspXdjWUruxSbncqbhYnJ4DbFaSzyNJq+Rl6ckW3rG4lmY3Esy1ECAN5yUUtSCTTZK6MhuC0TTZopJsqSx2HNTRldk8ZXZFq2zW176G976EcjlukbxR7R1e9F20kIke318jbuJzY04iMbthPHkF28LQ6ON3qz55tzajxdXo4PqR073z+O7xZ1ytnCCAIAgCAIAgCAIAgCA5rp/U6tNqD/qPDTyHaPm0DvXM2tV3KFlxdvudjYlLexO8/2pvz0+55TIztW4rzyeVz28ZZXJzBt3ZKPf4EXScCnVx2Ftt1NTlcnpyu7lesbhbYpabzuTUnncohqnuWbkpZgtL5kd8zOjg1ncAsVJ2RirPdRsAP8ASrFRsxkdfAeKylbNm0VbNlarkAtbEqWnG5NSi2UXkqdWLCNz0HoRPXQMcLt19c8RGC+x4EtA71Zw0N6qkzn7YxDoYKpNa2svPL+T3xkgN7EGxsbG9juPFd258wcWtUZIYCAIAgCAIAgCAIAgCA4zp92nwt3NcfEgf4rzm3qlnCPj9j0GxerGcvD7/JwUjdZxIyvh3LkJ7sbM9RF7sbMvPjs3moFK7KyleRq5WXeBsALjzVqLtG5cjK0L8ylUC4PEqeGTLMHZlSKK5U0pWRPKVkTCK+Cj3rZke9bMsUzQL7lHN3IajbInzXcbLdQssyRQtHM+yPsMFhK7EVdmufJjcqyllZFpRsrIhc+63SsbI2OhNJvpXukjweY3Mafwl4trDiBdb06rpu6K2LwsMVBU56XTffbgdZ1ddMBTOMFQfVyPLhITfUe619cn3Tv2HPAki3hMSo9WWhw9vbHeISrUF1krW5pcu9cuK00s/XWuBFxiCuseDatkz6gCAIAgCAIAgCAIAgOB6xJSJWgZmIDldzrleZ2zG+IjfRR+7PT7CgnSbfCX2RzcFNYLiTndnXnUuzGeTtWGzBZjHq3NoR6t2UC0jWO//asXWRZunZGJpbMG9Z6S8zbpbzKepq35eZU194nvvEkUJI3LWUkmaymkyCd1hZSRV3ckgru5BTsOZW82tCWbWgqXbBnbw/2kFxFNcTXvarCZYM2RrDYbtoHFYQSPhWTJ2PQnptJSERzEvpzhvdFxZvb+Xw3G5h8W6b3ZafQ8/tfYkMWnUpZVPaXj39/r3eyU07ZGtexwc1wDmuBuCDkQuwmmro8BUhKnJwmrNcCRZNAgCAIAgCAIAgCA4rpzTXmid+Qjwdf/ACXmdvdWUXzT/Pc9FseralOPf9v4OfqHhoXnoJyZ1Kacma+nhJJcVYnJJWLdSaS3T7MzYMz81iL4sxGXFk0kIAA4YrRTu7kcZ3dzSzxXeeHx+/gr0ZWidGErRLcrA1uKhi96RXjJykap0JcQ3ebngFbUt1XLynuq5LNHYCw4NG871pF318yOMrvPzKk0WrtuTiT9FNGW8WIS3vAoHNTllH17kSCQZHhco3wQcuCDgiCMS9ZsZSO/6qukRjl/ZXm8clzHf3X5lo4OAPeOJXQwNaz3HoeX/UmzlUp/1MF1o6965+X08D1ldU8MEAQBAEAQBAEAQHOdNovVNk/A4jucPq0Lhbepb1GMlwf1/wBI62yJ/wBxw5r6f7OBaNdwvkvNvqRy1PTt7kctS3M4ZDKyhinxIYJ8SvB7QJ24BSz0sSz7Ni9PHbE5AX8FXg75IrQlfJGjiZdw53KvSdkdKUrIznj1nWOQFysQluq5rCW7G5hR0w7TjkcLcNyzUqaRRtVqvKKPs8QabnO2X4RuCRlfJaGISvktPr3mir33V+krHSoqyKThYXKnvcsbxJBTE9p2WwfMrSdS3VRHKpnZGLiScFlKyJEkkRSLdG6MGtWbmSxSVZiex7c2Pa8c2ODh8Ei92SZHVpKrBwlo0165H6Sabi69IfIWrH1AEAQBAEAQBAfCgOa03pqllgkje/Uc5pAa5puHtNwMBj2hsXIrY3DV6Eot2fJp3T/3yOxhMHiaVeNSMbpPVW0f8HFssAF5J3Z6F3bJ20pI5qN1EmRuqkyk52pKOH/CntvQLCW/TLWk5rtAHvYX+KhoR613wIcPC0rvgVowGNJHIH4lSu8nZk0rzlZkccJI4uOPJbSkk/A2lNJ+BYeQ0cB94cVEsyJJyNbVknDac/oFapq2ZcpJLM087ALk9yuRbeSLsZ5CjoS/tuFm7L/JKlZQ6sdTE6yjktTOpGsbDALEOrmzNPq5vUry2YLDNSRvLNksbyd2UHlTpFhM+sF0eRlslp6YySMjbm97WDm5waPitoLekkR1aqp05VHwTfpmfpICy9GfIj6gCAIAgCAIAgCA856XaMLaokDsvGuDxJ7Y8cf1BeR2tSVCs5cJZ+fE9ZszEqWGs3msvj2+hDSUgzOK4NSrwRJVqvRF/VVe5Wuc/pOK7xbMuAC6NCVo58jp0J2hnyJq+nBc0ZtHyWlKdovmaUalovmRTtu4DYtouyubwdotl30YAuoN5t2K+827GrdJrnDIZfVW1HdXeXVHcXeVqtwY0naVJBbzJYdZkdBowv8AWSZbGrarX3OpAzVxG71Y6k9U2+GQGwZYLSm7ZmtJ2zNTWO1efw5q3TW8XKeZp5Hkm6uJJFlS5GFiVtkjdSuTMFgtHmze51nVZogzVnpXDsQDW/W64YPi79IV/BU96d+Rwf1Fi+hwvRrWeXktfsvM9oXYPn4QBAEAQBAEAQBAa/Tej/TR2HtDFvPaO/6Ln7TwX9VRcV2lmvjzLWExHQ1LvR6nJtjthlZfPJ3Taep3HK+Zi4rCMo1YxffdcN+ZVvSNi7pGxNVt7PJaU31jSk+sUWuxO8mysNFhrIVr8NUfYSlHO7FKOe8yMtDGY8/oFtdzkb3c5FWGlMjwXZblLKooRyJZ1FTjkbWYe63vO5VI/wDZlOP/AGkUapgaPvzU9NuTLNNuTOdqWl5NsQPDvXRg1FZnQTsYSU7QN58llTbN1IqCGxxU2/ckjItUej5J5GxRNLnuNgPiSdgG0ralGU5bsRVxFOjTdSo7Jfnqe39FtAsooGxNxd7T3fieczyGAHABehoUlShuo+c7Rx0sZXdSWS0S5L8zfebhTFAIAgCAIAgCAICCStjadVz2tO5x1fC+ahliaUZ7jkk+TdmSxo1JK8U2u7Mma4EXBuN4UxG01kzVaX0T6TtMwftGx30K4O1djrE/3aWU/Z/z+Mu4XF9H1Z6fQ43SspjJZYh22+a8osNOE7VFZrgz0GGgqi39UQ0UJ2rWrJElaaLNWLNJ4KOnnIhpO8jXMj8VZci25Ecttbkto9k3jfdK8z9Y2Clit1EsVurMuwMsLDvPxVebvmytN3zZm6QNB2ALVJs1UXI1LmumduZ5lXE1Sj3l1NUo95O+jAGq0AclGqrbuyONV3uyk+nA7jZTqbLKqNk2iujs9W/1bOxtldgwb7fiPAd9l0cLhKtZZZLmQ4raNHCx/uPPktf48z07o30bho2nU7UjvbkI7TuA/C3h8TivQ4fDQoxsteZ4/H7Rq4yV55JaLgvl95ulYOeEAQBAEAQBAEAQFHS1F6VmHtDLjwK5e1NnrFU7x7S07+7z+pZw1fo5Z6fmZwk9KA4lpfE6+cbnRnDfqkLytHEVqOUW0elhVbSTtJd6T+pVqNM6Sg7UVQJWj3JmNdy7Qs7zXYw+16mkzb+gwdd2cN191/z2I5OsJ5AFXQskt70biLby0EE/3BXZYqjiI7tSKf5+cQthuHWw9Vruefrp9CWl6X6MeMHy0+OUsZeL82X81zK+x8PUd6c3Huauvz1IZ4PHRV5RUl3O31LUz2zD1EsUwz9XIHO72e15Kg9kV6WatL/F39tfYzSluZ1IuPiml66e5Qc+1xkdt8wqrg08+HAuqN8ypJicFKslmTLJZmbY9g7ysOXFmrlxZeBDWKvZymV7OUzXMaZSNystqmi02qaLkMPbDBmbADaSTgB3qOKlU7KbfJFec+q5s6Cn6LTOGJEd8ycT3ALp4fYmJqO9S0V6v0Xycue1aUXkrm10d0PpozrPBld+f2e5mXjdd+hsuhT7XWffp6f7KVfbGIqK0Xuru19fix0DWgCwFgMgF0jlttu7PqGAgCAIAgCAIAgCAIAgOd6S6N/6rR/OP8vqvObYwFv/ANEF/l8/PrzOts/E/wDil5fHwcjPbEHIrhxO7DmjRVdMRxG/6qzGR0qVRPxNTpKBjhbVGG1WKc5J3uW6actTVVOjQ0AA2PjmrUa13dksU920dCairZYDrOfdm0OJINtjRmCta1OFfhmQzoU1Ft5G+0dpyKVzRGSS4EkZFoF8Hcb/AF3X59bCTppufD3OcrTjdM6SmprNxzK5c6l2VKlS8jS6f01FDdl9Z34W5i2/d8VewmFnVtK1lzLeHoyl13kvr4HKy9K53WbHaJuAwF3EfzH5WXVWzqS60837ehLGjCdRcSPQVc8VcUj3E6s0biXG57LwczyVuCjBxsrZlqcHKjVprRxkvVM/TC7h8yCAIAgCAIAgCAIAgCAIAgCA+EXwKw0mrMJ2OE6S6K9C649h3s8N7SvIY7Bf01TLsvTu7vjuPTbPxXSxs9Vr8nN2N7Kqde6tc18lKASTjbJTKTLaqtpJGprmY371PBl6jLKxpdIMMliMWtJa7gTYi/MK5Sahe+rIakekqJLRa+xNoqpEDrsaC7VIucACSMTvyy4rSvB1Y2k8iSWHpyShFW5m+0h0gkbSsZrn0kms579oaXkANtkSBsyCoUsFB13K3VWi77cfD3KUsBTlWlJ5RVku92TZwU8pkmDW5A+W2670YqFNtlWtVlXxcacMlH6cS6ItU5HnZQ710dKNNQejJYuC0kTwlnken6P61Zm2E0LH8WOMZ52OsCfBWoY+X7kcCv8ApajLOlNrxV/j7nS6N6zKCXBxkhP52XHiy+HOytRxlN65HGrfpzGQ7CUvB/Njp6DSkE4vFLHJ/I8OI5gHBTxqRl2Xc5FbC1qLtVg4+KaLi3IAgCAIAgCAIAgCAIAgCAq6Sp2SRubJYNtck4atveucrKDE0YVabhPTny7ybD1J06ilDX69x5VW1bGFwb2yCQCMGkbxfevH9E7tX8+Z7alSnNJvLu4mmnriQch5lTRgkdCFFIoz0zpCBc4fPyHepozUMybpIwRZptElvaY9msG+z7TXWHsvuMeeGajlXTyadvfyK1StvdpM5uvlY15D2OjdfJpw8Cr9OMnG8XcklWjHV+ZJGAW3LJXNt71gLDcfotXk9VckjWi47qKcVBd9xg297Wsf1HapZVrRs9TSGEXSbydo62Ss2+98S+IioN5F8lMIaLnH4LXeua2T1KpeDlkpLPiFKOiMm4BYebN00kRmQ5jA3vcYHgt0rMjlK6sbnR/TOug9ipkI3PIkHKz72HJTwr1I6M5lfZuDq9qmvLL6WOl0f1vVDcJoI5BvYTGbcb6wJ8FajjHxRxK36epP/jk145/B1WjutTR8mDzJCfzs1m9zma2HOynjiYPXI5VXYmJh2bS8H82Or0dpmmqP3M0cnBjw4jmAbjvUylGWjObUoVaXbi14ovLYiCAIAgCAIAgKmkdIxwtu88gMzyCrYnFU8PHem/Liyehh51pWivPgcJp7S8lRgeyzYwZc3HaV5rE4+piHnlHl88z0mDwlPD5rN8/jkc5NTEmwFzuGf3xyUClxOrGqkrs+N0Qc3YcBn3u+nisOtyDxTeUST9ltg0W4Bab982aqpxZKKcMHxP3sWu9cdI5s++gs0XAJOOW9Z3rs13lKRQ0jDdp22x+o8CR3qanKzLEJWOcfFqgjbl/vvVxSuzpxndXIKZjy7VG0/wDK3m42ua77jqS1jxi1a009TZyVvEotaMgD9VM2+JHFx0R9qBYXSHI2qSsrkDHKRojjPmRuzWUat5mJKyaNmJK2I2bTR/RysmIMVPM7aHBjmt4ds2HmpIwm9EVKuKw9PtzS8/seg9HejvSCO1qj0LfwzSibDg2zwPEKzCFZcTi4nFbNl+2/grfB6ZoiKpay1TJFI7CxjjMfO93uv3AK1G/E4NV02/7aaXe7/YvrYiCAIAgNPpXTYju2Oznb/dH1PBcbG7XhSvClnL2Xy+71L+GwTqdaeS92clVyue7WcS5x7yeQ+QXm51Z1JOc3d8zu04xhG0VZETaMn2uyN2Z+g8+5aOoloZdZLQmbAGjAW+fM7Vq5N6kbm3qRvjWUzeMyAxWxWbkqlc+MptZwBy28llysjZ1d2LaJaqMblrBs0pyZrJ4zu2KeLLkJI5bSEeq63d4Wt/aWjuKvQd0XqVTKxSkm1TYZqVRuSuqiN7w431bnetknFWua7yZ8keAMbX+CRXI23mzOHQ1TOR6KCWQbC2Nxb/Vaw8VZpUpNZIqYjF0oPrzS8/sb2g6sdIyZsZEP4kg+DNYqzHC1Hqc6e2sLDRt+C+bHSUPU9tmqebY47f3OP+Kljg+bKNX9Qv8AZD1f2XydDQdWGjo7azHzEbZJD8Gao8lPHDU0c+ptnFT0aXgvm50lBoSmg/cwRRne2NoPeQLlSqEVoihUxFWp25N+LNgtiEIAgCAIDCaVrRdxsFHVrQpRc5uyNoxcnaJz+ktLF9w3st8z97l5THbXqV+pS6sfd/C/HyOpQwihnLN/Q1HoyeA8/DZ3+C5KaRf3rEjIQMh37fFYbbNXJvU+OagTI3NWTa5G5qzc2I3MWUzZSJqWLM9yxJmk5cDCeNEzeEjXzsUsWWoM0Gm4MLj71bn/ANS/yVuhLO35+aFqE7M56anxV1Mm3jBzDsWRvnpvVFRxmKZ7mMc8SgBxaC4D0bcA61wL3NuK62AScHlxPObdqz6SKTdraebPRl0Dz4QBAEAQBAEAQBAU6/SLYhvdu+p2LnY7aVLCq2suXzyLFHDyq+HM52qqnyG5PLcOQXksTiquInvVH4LgvD8udanShTVkQhqrElz6hgBFm7IEzKSR2THeFvMqzDB4ifZhL0t9SN1qcdZImZoaU7AOZ+l1chsbFy1SXi/i5G8bSXG5Ozo8feeByF/PBXIbAn++a8lf7r6ET2iuESxH0ei2lzu8AeQVyGw6C7Tk/b6IiltCo9EkVNJ6O9Fi32Mt9jx4Lk7U2d/TPfh2H7P4fD05E+HxPSZS1+pp5wuUi/AoTBSotRZrK2K4I25jmMR5hTQdmTpnOGIZbsuWbfIhdBO5IpETo1smbXPR+qX93OP4jT4t/wBLr7OfVl4nnttduHg/qd8uicQIAgCAIAgCAIDV1tZI7sxMdxeRYfpv8VxcZjMTO9PCwf8Ala3pf6/7LlKjTj1qsl4fJr2aHlOJsDvc6/wuuRHY+MnnJJeL+Llt4ylHJeyLLNBHa8dwv81bh+n5fvn6L+fsQvHLhEsR6EjGZce+3wCt09hYePacn52+iIpY2o9LIsM0bEPcB54/FXIbLwkP/Gn45/W5E8TVf7iyyMDIAchZXIU4QyikvAhcm9WZLcwEAQBAYvYCCCLg4ELWcIzi4yV0zKbTujlNMUBidvacj8jxXi9oYF4Wpl2Xo/s+/wCvqdzC11VXeaSZVEdGJQnUqJ4mjrIrO5/O5H+Xc0K5SleP5+cjZFZzVLc2TO+6qcqgcYz5P+i6+zHlLyOFtrWHn9jvl1DhhAEAQBAEAQBAEAQBAEAQBAEAQBAEAQEVTA2Rpa4XB+7jioq1GFaDhNXTN6c5QlvR1OH0vQuhfqnEZtO8fVeNxWFnhqm5LyfNfmp6TC141o7y80aadQouxNbXx3F932PMW/UVYpOzsblEtVhMHcdVudQOEX/0XW2W85+X3OLtnSHn9jvl1zhBAEAQBAEAQBAEAQBAEAQBAEAQBAEAQBAVdI0LZmFju47Qd4VfFYaGIp7kvJ8mTUK8qM96P+zzvSdI6J5Y8WI8CNhHBePq0Z0ZuE9V7956mhVjVhvxNc9twQtU7O5YNbq7N33buy7lauYZ2fVlg+f+WP4v+q6+yn1p+X3ONtjsw8/sd8uycIIAgCAIAgCAIAgCAIAgCAIAgCAIAgCAIAgNbp3RLahlsnj2XbjuPAqnjcHHEwtxWj/OBbwmKlh534PVfnE83qIXMcWuGq5psQV5OcJQk4yVmj1UJxnFSi7pmvqWWdff9/f8ylpu6/Pz/RtwOr6tj62b+Rvk4/VdfZPbl4I422OxHxZ367hwQgCAIAgCAIAgCAIAgCAIAgCAIAgCAIAgCAIDR9JtBiduszCVow/MPwn5Fc7aGBVeO9HtL37vg6GAxroS3Zdl+3f8nnNVEbEEWIORwIIzB5H4LzMHuysz1EWmdB1bn18n/i/yH1Xa2V/yS8Pucfa6/tx8fsehLunnwgCAIAgCAIAgCAIAgCAIAgCAIAgCAIAgCAIAgOY6WaA9IDLGO2B2mj3wNo/MPNcfaWB310tNdZarn/P1Ovs7HdG+jm8uD5fx9DR9XwtVPH8Fx/vYoNlSvVf+P3Rd2yv7Kff9mehrvnmwgCAIAgCAIAgCAIAgCAIAgCAIAgCAIAgCAIAgCA00OiWR1npWYekieHNthfWYS4c9ypxw0aeI348U8vNF6WKlUwvRy4NWfdZ5G5VwohAEAQBAEAQB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76" name="AutoShape 16" descr="data:image/jpeg;base64,/9j/4AAQSkZJRgABAQAAAQABAAD/2wCEAAkGBxISEhUUExQVFBUXFBcUFxcWFRwVFxcXFRQYFhQXFRUaHCggGholHBQYITEhJSkrLi4uFx8zODMsNygtLisBCgoKDg0OGxAQGywkICYsLCwyLCwsLCwsLCwsLCwsLCwsLCwsLC8sLCwsLCwsLCwsLCwsLCwsLCwsLCwsLCwsLP/AABEIAP0AxwMBEQACEQEDEQH/xAAcAAEAAgMBAQEAAAAAAAAAAAAAAwQCBQYHAQj/xABAEAABAwICBgYIAwgBBQAAAAABAAIDBBEhMQUSQVFhcQYHIoGRoRMjMkKxwdHwUmKCFDNjcpKiwuHxQ1NzssP/xAAbAQEAAgMBAQAAAAAAAAAAAAAAAwQBAgUGB//EADgRAAIBAgMECQMDBAIDAQAAAAABAgMRBCExBRJBURMiMmFxgZGh0bHB8AZC4RQjcvEzUkNikiT/2gAMAwEAAhEDEQA/APcUAQBAEAQBAEAQBAEAQBAEAQBAEAQBAEAQBAEAQHH9YmkZaNkVVC6xbII3sPsSMcCbOG8FuBzGsVWxEnBKaO1sehTxUpYeosmrp8U1y9c13G96OabjrYGzR5HBzTmxw9pp8e8EFS06iqR3kUMbg6mEqulPyfNczZqQqBAEAQBAEAQBAEAQBAEAQBAEAQBAEAQBAEBG6ZocGEjWcCQ3aQ22sbbhcY8RvCxdXsbKEnFytkuPjp+dzJFk1PLuufSwIhpWm7r+mf8AlABawd93HuG9c/HVFZR8z1v6Ywst6Vd6dlfV/Y1PVNpcxVRiJ9XM08g+MFwPgHDvChwVTdnuvidL9SYRVcL0qWcX7PL62PZ11jwAQBAEAQBAEAQBAEAQBAfCUBXpq+KRzmxyNeW+1qkO1eDiMAeBWqnFuyZNUw9WmlKcWr6Xyv4FlbEIQBAEBi94GZA5myXMpN6Gqr+k9FDf0lRELZgODnf0tufJRSrU46tF2jszF1uxTl42svV2Rxum+tNmLKSIvdl6SQWb+lg7Tu+yq1MallBHcwf6ZqSe9iJWXJa+ui9zpOhWipmMdPVOL6maxdre4wexGAMG5kkC2J4KfDwklvT1ZzNrYqjOao4ZWpw0txfF9/JX+5h0x6aQ0LS24knI7MYOW50hHsjhmdm8K2IjTVuJjZuyauMlvPKHF/Zc37L2PDK2tklkfLK4ukkdck7zs4AbtlrLkTbm7s+hUKUKFNQgrJZJfnv3lrQ7pBMz0Xt46v8ASb+V1invb10ZxXR9E1U0y+p+kV6A+TBAEAQBAEAQBAEAQGE0rWNLnENaBclxsABmSTkFhtJXZtGMptRirt8EcF0i6zYo7spW+mdlruuIxyGb/IcSqNXHRjlDM9Pgf0zVqWliHurku18L3fcee6U0/VVf76Vzmn3B2WDH8AwPM3K5tXETn2meqw2Aw2F/4oJPnq/Vm30D0zlo6f0EMcd9dztd1zfWtm0WuRa175AYYKSljJU4bsUUMbsani6/TVZPRKy7u/P0t5lSu6XV0hOtUyAbmER8hdgB81o8XWktSejsjBU1lST8c/rc1EmlqhxxnmPOV5+a16WfFsvRwlCOkI//ACvg+ftUv/ck/rd9Vo6kuZt0VP8A6r0Rj6d5995/UfqjnLmZ3IL9q9EQSY8eeKXbJYkZCyZNjoLSxpZRIyOKRw9kytc4NP4mgOGPHGykp1Oje9ZPxKmMwixVPo5Sklx3bK/c7p5G50n0/r5hq+kEQOYibqn+okuHcQpZ4yrLjbwKGH2BgaLvu7z/APZ39sl6o5Cckkkkkk3JOJJ2klRJnVlFLJEIdis2yI73Z3vVJoUzVRncPVwtPIve0tDeNmknhhvVvB07z3uCOD+osYqeH6JPrSfolnf1t7ntK6h4QIAgCAIAgCAIAgNB0r6W09Ay8h1pCLtiae07cT+FvE7ja6hq1o09deR0cBsytjJdVWjxk9P5fd62PHNP9K6itdeV1mX7MTcGDdce8eJ8lya9edR56HvdnbMoYOPUXW5vX+PI0gdcqC1kdK+di21thxKibuzVu7M9Wwutb3djW93YgLSVJdI3ulkSxwgDFaOV3kaOV9DKRvcFhMxFkV1uSWIZH2W6VzN0fL7UMt2MGk5rLsFclBWoIo6aSV2rGx7znZjS4+AU0It6FevVhDttJd7sdd0Y6t6uch0zTTx7S/8AeEbmx5g/zW71ahhJzeeSOJidv4bDxfR9eXdp5v4uex6H0XFSxNihbqsb4k7XOO0ldKEFBbqPEYnE1MRUdSo7t/lkXVuQBAEAQBAEAQBAcZ066bNpAYobPnOZzbFfa7e62Te87AaWJxap9WOv0PQbG2I8W+lq5Q95eHdzfku7xirmfK90kji9zjcucbkrlubbu9T3lOjCEVGCslokRPfqjisJXN5S3UZ0rbZrE2YirRzNhTQl7uCrTkoIiqTUETVjcmjILSm+JpSf7mfBGMFm7Dkx6I3x8E3shvK2RBO+2G1bxVyWCvmVJJd2amUeZImRMh95y3cuCNd3O7Frm5wGwLGmRsk27s3OhejlVVYwwuc38R7LM8e26wPddSQoVKnZRUxe0cNhcqs0ny1fojrqPqrncPWzxx8GNMh8Tqj4q1DZ8v3M4dX9VUY/8cG/FpfJuKHqthjcHiqqGvHvRlsZHI2JHirMcHGPFnKrfqOrVunTi1yd2dxRQGNga6R8pHvv1dY89VoHkrcVZWvc4FWanNyUVHuV7e7f1J1kjCAIAgCAIAgKL9Js/aG04xeWGV35WAhoJ4lxAA4HvjdRb6hx1LKw0ugdd9m6S73r7LXyNN036S/skeow+ueMNuo3LXI37hv5KrjcV0Md2Paft3nQ2Rs3+qnvT7C93y+f5PE6yUvebkm9ySTckk43O8lceOSu9T6HTgoRskQlqzclIXR48fgt08jWyuWqaO5sopysYm7I28Lw1uGapyW9LMpTTlLMra11LaxLaxPDhz3qORHPMjlnAvZbRg2bxg3qaxwvirSyLaslY+MjAWWxfgiWlpnzSNjjaXvcbNaMyfkNt9lltCDk7LU0qVYUYOpUdktWes9FerqGEB9SBNLnqnGNnC3vnicOG1dahg4xznm/Y8NtL9RVqzcKHVjz/c/jy9TuWi2AwCunm27n1AEAQBAEAQBAEAQENZUtiY+R2DWNLjyaLlazmoRcnwJKVOVSahHVu3qeV9GukQjrJKmov60Oa4gX1b6pYBtsNQN8FwMPjEsQ6k+KZ7XaGznUwkcPR/ba3frf63Of01XyTyPlfi57sBuGTWjgBh3KrUqurUc5HVwmHhQpxpR0S/2/M1M0Bbz2nitoz3i9CakZxR2FzuWspXdjWUruxSbncqbhYnJ4DbFaSzyNJq+Rl6ckW3rG4lmY3Esy1ECAN5yUUtSCTTZK6MhuC0TTZopJsqSx2HNTRldk8ZXZFq2zW176G976EcjlukbxR7R1e9F20kIke318jbuJzY04iMbthPHkF28LQ6ON3qz55tzajxdXo4PqR073z+O7xZ1ytnCCAIAgCAIAgCAIAgCA5rp/U6tNqD/qPDTyHaPm0DvXM2tV3KFlxdvudjYlLexO8/2pvz0+55TIztW4rzyeVz28ZZXJzBt3ZKPf4EXScCnVx2Ftt1NTlcnpyu7lesbhbYpabzuTUnncohqnuWbkpZgtL5kd8zOjg1ncAsVJ2RirPdRsAP8ASrFRsxkdfAeKylbNm0VbNlarkAtbEqWnG5NSi2UXkqdWLCNz0HoRPXQMcLt19c8RGC+x4EtA71Zw0N6qkzn7YxDoYKpNa2svPL+T3xkgN7EGxsbG9juPFd258wcWtUZIYCAIAgCAIAgCAIAgCA4zp92nwt3NcfEgf4rzm3qlnCPj9j0GxerGcvD7/JwUjdZxIyvh3LkJ7sbM9RF7sbMvPjs3moFK7KyleRq5WXeBsALjzVqLtG5cjK0L8ylUC4PEqeGTLMHZlSKK5U0pWRPKVkTCK+Cj3rZke9bMsUzQL7lHN3IajbInzXcbLdQssyRQtHM+yPsMFhK7EVdmufJjcqyllZFpRsrIhc+63SsbI2OhNJvpXukjweY3Mafwl4trDiBdb06rpu6K2LwsMVBU56XTffbgdZ1ddMBTOMFQfVyPLhITfUe619cn3Tv2HPAki3hMSo9WWhw9vbHeISrUF1krW5pcu9cuK00s/XWuBFxiCuseDatkz6gCAIAgCAIAgCAIAgOB6xJSJWgZmIDldzrleZ2zG+IjfRR+7PT7CgnSbfCX2RzcFNYLiTndnXnUuzGeTtWGzBZjHq3NoR6t2UC0jWO//asXWRZunZGJpbMG9Z6S8zbpbzKepq35eZU194nvvEkUJI3LWUkmaymkyCd1hZSRV3ckgru5BTsOZW82tCWbWgqXbBnbw/2kFxFNcTXvarCZYM2RrDYbtoHFYQSPhWTJ2PQnptJSERzEvpzhvdFxZvb+Xw3G5h8W6b3ZafQ8/tfYkMWnUpZVPaXj39/r3eyU07ZGtexwc1wDmuBuCDkQuwmmro8BUhKnJwmrNcCRZNAgCAIAgCAIAgCA4rpzTXmid+Qjwdf/ACXmdvdWUXzT/Pc9FseralOPf9v4OfqHhoXnoJyZ1Kacma+nhJJcVYnJJWLdSaS3T7MzYMz81iL4sxGXFk0kIAA4YrRTu7kcZ3dzSzxXeeHx+/gr0ZWidGErRLcrA1uKhi96RXjJykap0JcQ3ebngFbUt1XLynuq5LNHYCw4NG871pF318yOMrvPzKk0WrtuTiT9FNGW8WIS3vAoHNTllH17kSCQZHhco3wQcuCDgiCMS9ZsZSO/6qukRjl/ZXm8clzHf3X5lo4OAPeOJXQwNaz3HoeX/UmzlUp/1MF1o6965+X08D1ldU8MEAQBAEAQBAEAQHOdNovVNk/A4jucPq0Lhbepb1GMlwf1/wBI62yJ/wBxw5r6f7OBaNdwvkvNvqRy1PTt7kctS3M4ZDKyhinxIYJ8SvB7QJ24BSz0sSz7Ni9PHbE5AX8FXg75IrQlfJGjiZdw53KvSdkdKUrIznj1nWOQFysQluq5rCW7G5hR0w7TjkcLcNyzUqaRRtVqvKKPs8QabnO2X4RuCRlfJaGISvktPr3mir33V+krHSoqyKThYXKnvcsbxJBTE9p2WwfMrSdS3VRHKpnZGLiScFlKyJEkkRSLdG6MGtWbmSxSVZiex7c2Pa8c2ODh8Ei92SZHVpKrBwlo0165H6Sabi69IfIWrH1AEAQBAEAQBAfCgOa03pqllgkje/Uc5pAa5puHtNwMBj2hsXIrY3DV6Eot2fJp3T/3yOxhMHiaVeNSMbpPVW0f8HFssAF5J3Z6F3bJ20pI5qN1EmRuqkyk52pKOH/CntvQLCW/TLWk5rtAHvYX+KhoR613wIcPC0rvgVowGNJHIH4lSu8nZk0rzlZkccJI4uOPJbSkk/A2lNJ+BYeQ0cB94cVEsyJJyNbVknDac/oFapq2ZcpJLM087ALk9yuRbeSLsZ5CjoS/tuFm7L/JKlZQ6sdTE6yjktTOpGsbDALEOrmzNPq5vUry2YLDNSRvLNksbyd2UHlTpFhM+sF0eRlslp6YySMjbm97WDm5waPitoLekkR1aqp05VHwTfpmfpICy9GfIj6gCAIAgCAIAgCA856XaMLaokDsvGuDxJ7Y8cf1BeR2tSVCs5cJZ+fE9ZszEqWGs3msvj2+hDSUgzOK4NSrwRJVqvRF/VVe5Wuc/pOK7xbMuAC6NCVo58jp0J2hnyJq+nBc0ZtHyWlKdovmaUalovmRTtu4DYtouyubwdotl30YAuoN5t2K+827GrdJrnDIZfVW1HdXeXVHcXeVqtwY0naVJBbzJYdZkdBowv8AWSZbGrarX3OpAzVxG71Y6k9U2+GQGwZYLSm7ZmtJ2zNTWO1efw5q3TW8XKeZp5Hkm6uJJFlS5GFiVtkjdSuTMFgtHmze51nVZogzVnpXDsQDW/W64YPi79IV/BU96d+Rwf1Fi+hwvRrWeXktfsvM9oXYPn4QBAEAQBAEAQBAa/Tej/TR2HtDFvPaO/6Ln7TwX9VRcV2lmvjzLWExHQ1LvR6nJtjthlZfPJ3Taep3HK+Zi4rCMo1YxffdcN+ZVvSNi7pGxNVt7PJaU31jSk+sUWuxO8mysNFhrIVr8NUfYSlHO7FKOe8yMtDGY8/oFtdzkb3c5FWGlMjwXZblLKooRyJZ1FTjkbWYe63vO5VI/wDZlOP/AGkUapgaPvzU9NuTLNNuTOdqWl5NsQPDvXRg1FZnQTsYSU7QN58llTbN1IqCGxxU2/ckjItUej5J5GxRNLnuNgPiSdgG0ralGU5bsRVxFOjTdSo7Jfnqe39FtAsooGxNxd7T3fieczyGAHABehoUlShuo+c7Rx0sZXdSWS0S5L8zfebhTFAIAgCAIAgCAICCStjadVz2tO5x1fC+ahliaUZ7jkk+TdmSxo1JK8U2u7Mma4EXBuN4UxG01kzVaX0T6TtMwftGx30K4O1djrE/3aWU/Z/z+Mu4XF9H1Z6fQ43SspjJZYh22+a8osNOE7VFZrgz0GGgqi39UQ0UJ2rWrJElaaLNWLNJ4KOnnIhpO8jXMj8VZci25Ecttbkto9k3jfdK8z9Y2Clit1EsVurMuwMsLDvPxVebvmytN3zZm6QNB2ALVJs1UXI1LmumduZ5lXE1Sj3l1NUo95O+jAGq0AclGqrbuyONV3uyk+nA7jZTqbLKqNk2iujs9W/1bOxtldgwb7fiPAd9l0cLhKtZZZLmQ4raNHCx/uPPktf48z07o30bho2nU7UjvbkI7TuA/C3h8TivQ4fDQoxsteZ4/H7Rq4yV55JaLgvl95ulYOeEAQBAEAQBAEAQFHS1F6VmHtDLjwK5e1NnrFU7x7S07+7z+pZw1fo5Z6fmZwk9KA4lpfE6+cbnRnDfqkLytHEVqOUW0elhVbSTtJd6T+pVqNM6Sg7UVQJWj3JmNdy7Qs7zXYw+16mkzb+gwdd2cN191/z2I5OsJ5AFXQskt70biLby0EE/3BXZYqjiI7tSKf5+cQthuHWw9Vruefrp9CWl6X6MeMHy0+OUsZeL82X81zK+x8PUd6c3Huauvz1IZ4PHRV5RUl3O31LUz2zD1EsUwz9XIHO72e15Kg9kV6WatL/F39tfYzSluZ1IuPiml66e5Qc+1xkdt8wqrg08+HAuqN8ypJicFKslmTLJZmbY9g7ysOXFmrlxZeBDWKvZymV7OUzXMaZSNystqmi02qaLkMPbDBmbADaSTgB3qOKlU7KbfJFec+q5s6Cn6LTOGJEd8ycT3ALp4fYmJqO9S0V6v0Xycue1aUXkrm10d0PpozrPBld+f2e5mXjdd+hsuhT7XWffp6f7KVfbGIqK0Xuru19fix0DWgCwFgMgF0jlttu7PqGAgCAIAgCAIAgCAIAgOd6S6N/6rR/OP8vqvObYwFv/ANEF/l8/PrzOts/E/wDil5fHwcjPbEHIrhxO7DmjRVdMRxG/6qzGR0qVRPxNTpKBjhbVGG1WKc5J3uW6actTVVOjQ0AA2PjmrUa13dksU920dCairZYDrOfdm0OJINtjRmCta1OFfhmQzoU1Ft5G+0dpyKVzRGSS4EkZFoF8Hcb/AF3X59bCTppufD3OcrTjdM6SmprNxzK5c6l2VKlS8jS6f01FDdl9Z34W5i2/d8VewmFnVtK1lzLeHoyl13kvr4HKy9K53WbHaJuAwF3EfzH5WXVWzqS60837ehLGjCdRcSPQVc8VcUj3E6s0biXG57LwczyVuCjBxsrZlqcHKjVprRxkvVM/TC7h8yCAIAgCAIAgCAIAgCAIAgCA+EXwKw0mrMJ2OE6S6K9C649h3s8N7SvIY7Bf01TLsvTu7vjuPTbPxXSxs9Vr8nN2N7Kqde6tc18lKASTjbJTKTLaqtpJGprmY371PBl6jLKxpdIMMliMWtJa7gTYi/MK5Sahe+rIakekqJLRa+xNoqpEDrsaC7VIucACSMTvyy4rSvB1Y2k8iSWHpyShFW5m+0h0gkbSsZrn0kms579oaXkANtkSBsyCoUsFB13K3VWi77cfD3KUsBTlWlJ5RVku92TZwU8pkmDW5A+W2670YqFNtlWtVlXxcacMlH6cS6ItU5HnZQ710dKNNQejJYuC0kTwlnken6P61Zm2E0LH8WOMZ52OsCfBWoY+X7kcCv8ApajLOlNrxV/j7nS6N6zKCXBxkhP52XHiy+HOytRxlN65HGrfpzGQ7CUvB/Njp6DSkE4vFLHJ/I8OI5gHBTxqRl2Xc5FbC1qLtVg4+KaLi3IAgCAIAgCAIAgCAIAgCAq6Sp2SRubJYNtck4atveucrKDE0YVabhPTny7ybD1J06ilDX69x5VW1bGFwb2yCQCMGkbxfevH9E7tX8+Z7alSnNJvLu4mmnriQch5lTRgkdCFFIoz0zpCBc4fPyHepozUMybpIwRZptElvaY9msG+z7TXWHsvuMeeGajlXTyadvfyK1StvdpM5uvlY15D2OjdfJpw8Cr9OMnG8XcklWjHV+ZJGAW3LJXNt71gLDcfotXk9VckjWi47qKcVBd9xg297Wsf1HapZVrRs9TSGEXSbydo62Ss2+98S+IioN5F8lMIaLnH4LXeua2T1KpeDlkpLPiFKOiMm4BYebN00kRmQ5jA3vcYHgt0rMjlK6sbnR/TOug9ipkI3PIkHKz72HJTwr1I6M5lfZuDq9qmvLL6WOl0f1vVDcJoI5BvYTGbcb6wJ8FajjHxRxK36epP/jk145/B1WjutTR8mDzJCfzs1m9zma2HOynjiYPXI5VXYmJh2bS8H82Or0dpmmqP3M0cnBjw4jmAbjvUylGWjObUoVaXbi14ovLYiCAIAgCAIAgKmkdIxwtu88gMzyCrYnFU8PHem/Liyehh51pWivPgcJp7S8lRgeyzYwZc3HaV5rE4+piHnlHl88z0mDwlPD5rN8/jkc5NTEmwFzuGf3xyUClxOrGqkrs+N0Qc3YcBn3u+nisOtyDxTeUST9ltg0W4Bab982aqpxZKKcMHxP3sWu9cdI5s++gs0XAJOOW9Z3rs13lKRQ0jDdp22x+o8CR3qanKzLEJWOcfFqgjbl/vvVxSuzpxndXIKZjy7VG0/wDK3m42ua77jqS1jxi1a009TZyVvEotaMgD9VM2+JHFx0R9qBYXSHI2qSsrkDHKRojjPmRuzWUat5mJKyaNmJK2I2bTR/RysmIMVPM7aHBjmt4ds2HmpIwm9EVKuKw9PtzS8/seg9HejvSCO1qj0LfwzSibDg2zwPEKzCFZcTi4nFbNl+2/grfB6ZoiKpay1TJFI7CxjjMfO93uv3AK1G/E4NV02/7aaXe7/YvrYiCAIAgNPpXTYju2Oznb/dH1PBcbG7XhSvClnL2Xy+71L+GwTqdaeS92clVyue7WcS5x7yeQ+QXm51Z1JOc3d8zu04xhG0VZETaMn2uyN2Z+g8+5aOoloZdZLQmbAGjAW+fM7Vq5N6kbm3qRvjWUzeMyAxWxWbkqlc+MptZwBy28llysjZ1d2LaJaqMblrBs0pyZrJ4zu2KeLLkJI5bSEeq63d4Wt/aWjuKvQd0XqVTKxSkm1TYZqVRuSuqiN7w431bnetknFWua7yZ8keAMbX+CRXI23mzOHQ1TOR6KCWQbC2Nxb/Vaw8VZpUpNZIqYjF0oPrzS8/sb2g6sdIyZsZEP4kg+DNYqzHC1Hqc6e2sLDRt+C+bHSUPU9tmqebY47f3OP+Kljg+bKNX9Qv8AZD1f2XydDQdWGjo7azHzEbZJD8Gao8lPHDU0c+ptnFT0aXgvm50lBoSmg/cwRRne2NoPeQLlSqEVoihUxFWp25N+LNgtiEIAgCAIDCaVrRdxsFHVrQpRc5uyNoxcnaJz+ktLF9w3st8z97l5THbXqV+pS6sfd/C/HyOpQwihnLN/Q1HoyeA8/DZ3+C5KaRf3rEjIQMh37fFYbbNXJvU+OagTI3NWTa5G5qzc2I3MWUzZSJqWLM9yxJmk5cDCeNEzeEjXzsUsWWoM0Gm4MLj71bn/ANS/yVuhLO35+aFqE7M56anxV1Mm3jBzDsWRvnpvVFRxmKZ7mMc8SgBxaC4D0bcA61wL3NuK62AScHlxPObdqz6SKTdraebPRl0Dz4QBAEAQBAEAQBAU6/SLYhvdu+p2LnY7aVLCq2suXzyLFHDyq+HM52qqnyG5PLcOQXksTiquInvVH4LgvD8udanShTVkQhqrElz6hgBFm7IEzKSR2THeFvMqzDB4ifZhL0t9SN1qcdZImZoaU7AOZ+l1chsbFy1SXi/i5G8bSXG5Ozo8feeByF/PBXIbAn++a8lf7r6ET2iuESxH0ei2lzu8AeQVyGw6C7Tk/b6IiltCo9EkVNJ6O9Fi32Mt9jx4Lk7U2d/TPfh2H7P4fD05E+HxPSZS1+pp5wuUi/AoTBSotRZrK2K4I25jmMR5hTQdmTpnOGIZbsuWbfIhdBO5IpETo1smbXPR+qX93OP4jT4t/wBLr7OfVl4nnttduHg/qd8uicQIAgCAIAgCAIDV1tZI7sxMdxeRYfpv8VxcZjMTO9PCwf8Ala3pf6/7LlKjTj1qsl4fJr2aHlOJsDvc6/wuuRHY+MnnJJeL+Llt4ylHJeyLLNBHa8dwv81bh+n5fvn6L+fsQvHLhEsR6EjGZce+3wCt09hYePacn52+iIpY2o9LIsM0bEPcB54/FXIbLwkP/Gn45/W5E8TVf7iyyMDIAchZXIU4QyikvAhcm9WZLcwEAQBAYvYCCCLg4ELWcIzi4yV0zKbTujlNMUBidvacj8jxXi9oYF4Wpl2Xo/s+/wCvqdzC11VXeaSZVEdGJQnUqJ4mjrIrO5/O5H+Xc0K5SleP5+cjZFZzVLc2TO+6qcqgcYz5P+i6+zHlLyOFtrWHn9jvl1DhhAEAQBAEAQBAEAQBAEAQBAEAQBAEAQEVTA2Rpa4XB+7jioq1GFaDhNXTN6c5QlvR1OH0vQuhfqnEZtO8fVeNxWFnhqm5LyfNfmp6TC141o7y80aadQouxNbXx3F932PMW/UVYpOzsblEtVhMHcdVudQOEX/0XW2W85+X3OLtnSHn9jvl1zhBAEAQBAEAQBAEAQBAEAQBAEAQBAEAQBAVdI0LZmFju47Qd4VfFYaGIp7kvJ8mTUK8qM96P+zzvSdI6J5Y8WI8CNhHBePq0Z0ZuE9V7956mhVjVhvxNc9twQtU7O5YNbq7N33buy7lauYZ2fVlg+f+WP4v+q6+yn1p+X3ONtjsw8/sd8uycIIAgCAIAgCAIAgCAIAgCAIAgCAIAgCAIAgNbp3RLahlsnj2XbjuPAqnjcHHEwtxWj/OBbwmKlh534PVfnE83qIXMcWuGq5psQV5OcJQk4yVmj1UJxnFSi7pmvqWWdff9/f8ylpu6/Pz/RtwOr6tj62b+Rvk4/VdfZPbl4I422OxHxZ367hwQgCAIAgCAIAgCAIAgCAIAgCAIAgCAIAgCAIDR9JtBiduszCVow/MPwn5Fc7aGBVeO9HtL37vg6GAxroS3Zdl+3f8nnNVEbEEWIORwIIzB5H4LzMHuysz1EWmdB1bn18n/i/yH1Xa2V/yS8Pucfa6/tx8fsehLunnwgCAIAgCAIAgCAIAgCAIAgCAIAgCAIAgCAIAgOY6WaA9IDLGO2B2mj3wNo/MPNcfaWB310tNdZarn/P1Ovs7HdG+jm8uD5fx9DR9XwtVPH8Fx/vYoNlSvVf+P3Rd2yv7Kff9mehrvnmwgCAIAgCAIAgCAIAgCAIAgCAIAgCAIAgCAIAgCA00OiWR1npWYekieHNthfWYS4c9ypxw0aeI348U8vNF6WKlUwvRy4NWfdZ5G5VwohAEAQBAEAQB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78" name="AutoShape 18" descr="data:image/jpeg;base64,/9j/4AAQSkZJRgABAQAAAQABAAD/2wCEAAkGBxISEhUUExQVFBUXFBcUFxcWFRwVFxcXFRQYFhQXFRUaHCggGholHBQYITEhJSkrLi4uFx8zODMsNygtLisBCgoKDg0OGxAQGywkICYsLCwyLCwsLCwsLCwsLCwsLCwsLCwsLC8sLCwsLCwsLCwsLCwsLCwsLCwsLCwsLCwsLP/AABEIAP0AxwMBEQACEQEDEQH/xAAcAAEAAgMBAQEAAAAAAAAAAAAAAwQCBQYHAQj/xABAEAABAwICBgYIAwgBBQAAAAABAAIDBBEhMQUSQVFhcQYHIoGRoRMjMkKxwdHwUmKCFDNjcpKiwuHxQ1NzssP/xAAbAQEAAgMBAQAAAAAAAAAAAAAAAwQBAgUGB//EADgRAAIBAgMECQMDBAIDAQAAAAABAgMRBCExBRJBURMiMmFxgZGh0bHB8AZC4RQjcvEzUkNikiT/2gAMAwEAAhEDEQA/APcUAQBAEAQBAEAQBAEAQBAEAQBAEAQBAEAQBAEAQHH9YmkZaNkVVC6xbII3sPsSMcCbOG8FuBzGsVWxEnBKaO1sehTxUpYeosmrp8U1y9c13G96OabjrYGzR5HBzTmxw9pp8e8EFS06iqR3kUMbg6mEqulPyfNczZqQqBAEAQBAEAQBAEAQBAEAQBAEAQBAEAQBAEBG6ZocGEjWcCQ3aQ22sbbhcY8RvCxdXsbKEnFytkuPjp+dzJFk1PLuufSwIhpWm7r+mf8AlABawd93HuG9c/HVFZR8z1v6Ywst6Vd6dlfV/Y1PVNpcxVRiJ9XM08g+MFwPgHDvChwVTdnuvidL9SYRVcL0qWcX7PL62PZ11jwAQBAEAQBAEAQBAEAQBAfCUBXpq+KRzmxyNeW+1qkO1eDiMAeBWqnFuyZNUw9WmlKcWr6Xyv4FlbEIQBAEBi94GZA5myXMpN6Gqr+k9FDf0lRELZgODnf0tufJRSrU46tF2jszF1uxTl42svV2Rxum+tNmLKSIvdl6SQWb+lg7Tu+yq1MallBHcwf6ZqSe9iJWXJa+ui9zpOhWipmMdPVOL6maxdre4wexGAMG5kkC2J4KfDwklvT1ZzNrYqjOao4ZWpw0txfF9/JX+5h0x6aQ0LS24knI7MYOW50hHsjhmdm8K2IjTVuJjZuyauMlvPKHF/Zc37L2PDK2tklkfLK4ukkdck7zs4AbtlrLkTbm7s+hUKUKFNQgrJZJfnv3lrQ7pBMz0Xt46v8ASb+V1invb10ZxXR9E1U0y+p+kV6A+TBAEAQBAEAQBAEAQGE0rWNLnENaBclxsABmSTkFhtJXZtGMptRirt8EcF0i6zYo7spW+mdlruuIxyGb/IcSqNXHRjlDM9Pgf0zVqWliHurku18L3fcee6U0/VVf76Vzmn3B2WDH8AwPM3K5tXETn2meqw2Aw2F/4oJPnq/Vm30D0zlo6f0EMcd9dztd1zfWtm0WuRa175AYYKSljJU4bsUUMbsani6/TVZPRKy7u/P0t5lSu6XV0hOtUyAbmER8hdgB81o8XWktSejsjBU1lST8c/rc1EmlqhxxnmPOV5+a16WfFsvRwlCOkI//ACvg+ftUv/ck/rd9Vo6kuZt0VP8A6r0Rj6d5995/UfqjnLmZ3IL9q9EQSY8eeKXbJYkZCyZNjoLSxpZRIyOKRw9kytc4NP4mgOGPHGykp1Oje9ZPxKmMwixVPo5Sklx3bK/c7p5G50n0/r5hq+kEQOYibqn+okuHcQpZ4yrLjbwKGH2BgaLvu7z/APZ39sl6o5Cckkkkkk3JOJJ2klRJnVlFLJEIdis2yI73Z3vVJoUzVRncPVwtPIve0tDeNmknhhvVvB07z3uCOD+osYqeH6JPrSfolnf1t7ntK6h4QIAgCAIAgCAIAgNB0r6W09Ay8h1pCLtiae07cT+FvE7ja6hq1o09deR0cBsytjJdVWjxk9P5fd62PHNP9K6itdeV1mX7MTcGDdce8eJ8lya9edR56HvdnbMoYOPUXW5vX+PI0gdcqC1kdK+di21thxKibuzVu7M9Wwutb3djW93YgLSVJdI3ulkSxwgDFaOV3kaOV9DKRvcFhMxFkV1uSWIZH2W6VzN0fL7UMt2MGk5rLsFclBWoIo6aSV2rGx7znZjS4+AU0It6FevVhDttJd7sdd0Y6t6uch0zTTx7S/8AeEbmx5g/zW71ahhJzeeSOJidv4bDxfR9eXdp5v4uex6H0XFSxNihbqsb4k7XOO0ldKEFBbqPEYnE1MRUdSo7t/lkXVuQBAEAQBAEAQBAcZ066bNpAYobPnOZzbFfa7e62Te87AaWJxap9WOv0PQbG2I8W+lq5Q95eHdzfku7xirmfK90kji9zjcucbkrlubbu9T3lOjCEVGCslokRPfqjisJXN5S3UZ0rbZrE2YirRzNhTQl7uCrTkoIiqTUETVjcmjILSm+JpSf7mfBGMFm7Dkx6I3x8E3shvK2RBO+2G1bxVyWCvmVJJd2amUeZImRMh95y3cuCNd3O7Frm5wGwLGmRsk27s3OhejlVVYwwuc38R7LM8e26wPddSQoVKnZRUxe0cNhcqs0ny1fojrqPqrncPWzxx8GNMh8Tqj4q1DZ8v3M4dX9VUY/8cG/FpfJuKHqthjcHiqqGvHvRlsZHI2JHirMcHGPFnKrfqOrVunTi1yd2dxRQGNga6R8pHvv1dY89VoHkrcVZWvc4FWanNyUVHuV7e7f1J1kjCAIAgCAIAgKL9Js/aG04xeWGV35WAhoJ4lxAA4HvjdRb6hx1LKw0ugdd9m6S73r7LXyNN036S/skeow+ueMNuo3LXI37hv5KrjcV0Md2Paft3nQ2Rs3+qnvT7C93y+f5PE6yUvebkm9ySTckk43O8lceOSu9T6HTgoRskQlqzclIXR48fgt08jWyuWqaO5sopysYm7I28Lw1uGapyW9LMpTTlLMra11LaxLaxPDhz3qORHPMjlnAvZbRg2bxg3qaxwvirSyLaslY+MjAWWxfgiWlpnzSNjjaXvcbNaMyfkNt9lltCDk7LU0qVYUYOpUdktWes9FerqGEB9SBNLnqnGNnC3vnicOG1dahg4xznm/Y8NtL9RVqzcKHVjz/c/jy9TuWi2AwCunm27n1AEAQBAEAQBAEAQENZUtiY+R2DWNLjyaLlazmoRcnwJKVOVSahHVu3qeV9GukQjrJKmov60Oa4gX1b6pYBtsNQN8FwMPjEsQ6k+KZ7XaGznUwkcPR/ba3frf63Of01XyTyPlfi57sBuGTWjgBh3KrUqurUc5HVwmHhQpxpR0S/2/M1M0Bbz2nitoz3i9CakZxR2FzuWspXdjWUruxSbncqbhYnJ4DbFaSzyNJq+Rl6ckW3rG4lmY3Esy1ECAN5yUUtSCTTZK6MhuC0TTZopJsqSx2HNTRldk8ZXZFq2zW176G976EcjlukbxR7R1e9F20kIke318jbuJzY04iMbthPHkF28LQ6ON3qz55tzajxdXo4PqR073z+O7xZ1ytnCCAIAgCAIAgCAIAgCA5rp/U6tNqD/qPDTyHaPm0DvXM2tV3KFlxdvudjYlLexO8/2pvz0+55TIztW4rzyeVz28ZZXJzBt3ZKPf4EXScCnVx2Ftt1NTlcnpyu7lesbhbYpabzuTUnncohqnuWbkpZgtL5kd8zOjg1ncAsVJ2RirPdRsAP8ASrFRsxkdfAeKylbNm0VbNlarkAtbEqWnG5NSi2UXkqdWLCNz0HoRPXQMcLt19c8RGC+x4EtA71Zw0N6qkzn7YxDoYKpNa2svPL+T3xkgN7EGxsbG9juPFd258wcWtUZIYCAIAgCAIAgCAIAgCA4zp92nwt3NcfEgf4rzm3qlnCPj9j0GxerGcvD7/JwUjdZxIyvh3LkJ7sbM9RF7sbMvPjs3moFK7KyleRq5WXeBsALjzVqLtG5cjK0L8ylUC4PEqeGTLMHZlSKK5U0pWRPKVkTCK+Cj3rZke9bMsUzQL7lHN3IajbInzXcbLdQssyRQtHM+yPsMFhK7EVdmufJjcqyllZFpRsrIhc+63SsbI2OhNJvpXukjweY3Mafwl4trDiBdb06rpu6K2LwsMVBU56XTffbgdZ1ddMBTOMFQfVyPLhITfUe619cn3Tv2HPAki3hMSo9WWhw9vbHeISrUF1krW5pcu9cuK00s/XWuBFxiCuseDatkz6gCAIAgCAIAgCAIAgOB6xJSJWgZmIDldzrleZ2zG+IjfRR+7PT7CgnSbfCX2RzcFNYLiTndnXnUuzGeTtWGzBZjHq3NoR6t2UC0jWO//asXWRZunZGJpbMG9Z6S8zbpbzKepq35eZU194nvvEkUJI3LWUkmaymkyCd1hZSRV3ckgru5BTsOZW82tCWbWgqXbBnbw/2kFxFNcTXvarCZYM2RrDYbtoHFYQSPhWTJ2PQnptJSERzEvpzhvdFxZvb+Xw3G5h8W6b3ZafQ8/tfYkMWnUpZVPaXj39/r3eyU07ZGtexwc1wDmuBuCDkQuwmmro8BUhKnJwmrNcCRZNAgCAIAgCAIAgCA4rpzTXmid+Qjwdf/ACXmdvdWUXzT/Pc9FseralOPf9v4OfqHhoXnoJyZ1Kacma+nhJJcVYnJJWLdSaS3T7MzYMz81iL4sxGXFk0kIAA4YrRTu7kcZ3dzSzxXeeHx+/gr0ZWidGErRLcrA1uKhi96RXjJykap0JcQ3ebngFbUt1XLynuq5LNHYCw4NG871pF318yOMrvPzKk0WrtuTiT9FNGW8WIS3vAoHNTllH17kSCQZHhco3wQcuCDgiCMS9ZsZSO/6qukRjl/ZXm8clzHf3X5lo4OAPeOJXQwNaz3HoeX/UmzlUp/1MF1o6965+X08D1ldU8MEAQBAEAQBAEAQHOdNovVNk/A4jucPq0Lhbepb1GMlwf1/wBI62yJ/wBxw5r6f7OBaNdwvkvNvqRy1PTt7kctS3M4ZDKyhinxIYJ8SvB7QJ24BSz0sSz7Ni9PHbE5AX8FXg75IrQlfJGjiZdw53KvSdkdKUrIznj1nWOQFysQluq5rCW7G5hR0w7TjkcLcNyzUqaRRtVqvKKPs8QabnO2X4RuCRlfJaGISvktPr3mir33V+krHSoqyKThYXKnvcsbxJBTE9p2WwfMrSdS3VRHKpnZGLiScFlKyJEkkRSLdG6MGtWbmSxSVZiex7c2Pa8c2ODh8Ei92SZHVpKrBwlo0165H6Sabi69IfIWrH1AEAQBAEAQBAfCgOa03pqllgkje/Uc5pAa5puHtNwMBj2hsXIrY3DV6Eot2fJp3T/3yOxhMHiaVeNSMbpPVW0f8HFssAF5J3Z6F3bJ20pI5qN1EmRuqkyk52pKOH/CntvQLCW/TLWk5rtAHvYX+KhoR613wIcPC0rvgVowGNJHIH4lSu8nZk0rzlZkccJI4uOPJbSkk/A2lNJ+BYeQ0cB94cVEsyJJyNbVknDac/oFapq2ZcpJLM087ALk9yuRbeSLsZ5CjoS/tuFm7L/JKlZQ6sdTE6yjktTOpGsbDALEOrmzNPq5vUry2YLDNSRvLNksbyd2UHlTpFhM+sF0eRlslp6YySMjbm97WDm5waPitoLekkR1aqp05VHwTfpmfpICy9GfIj6gCAIAgCAIAgCA856XaMLaokDsvGuDxJ7Y8cf1BeR2tSVCs5cJZ+fE9ZszEqWGs3msvj2+hDSUgzOK4NSrwRJVqvRF/VVe5Wuc/pOK7xbMuAC6NCVo58jp0J2hnyJq+nBc0ZtHyWlKdovmaUalovmRTtu4DYtouyubwdotl30YAuoN5t2K+827GrdJrnDIZfVW1HdXeXVHcXeVqtwY0naVJBbzJYdZkdBowv8AWSZbGrarX3OpAzVxG71Y6k9U2+GQGwZYLSm7ZmtJ2zNTWO1efw5q3TW8XKeZp5Hkm6uJJFlS5GFiVtkjdSuTMFgtHmze51nVZogzVnpXDsQDW/W64YPi79IV/BU96d+Rwf1Fi+hwvRrWeXktfsvM9oXYPn4QBAEAQBAEAQBAa/Tej/TR2HtDFvPaO/6Ln7TwX9VRcV2lmvjzLWExHQ1LvR6nJtjthlZfPJ3Taep3HK+Zi4rCMo1YxffdcN+ZVvSNi7pGxNVt7PJaU31jSk+sUWuxO8mysNFhrIVr8NUfYSlHO7FKOe8yMtDGY8/oFtdzkb3c5FWGlMjwXZblLKooRyJZ1FTjkbWYe63vO5VI/wDZlOP/AGkUapgaPvzU9NuTLNNuTOdqWl5NsQPDvXRg1FZnQTsYSU7QN58llTbN1IqCGxxU2/ckjItUej5J5GxRNLnuNgPiSdgG0ralGU5bsRVxFOjTdSo7Jfnqe39FtAsooGxNxd7T3fieczyGAHABehoUlShuo+c7Rx0sZXdSWS0S5L8zfebhTFAIAgCAIAgCAICCStjadVz2tO5x1fC+ahliaUZ7jkk+TdmSxo1JK8U2u7Mma4EXBuN4UxG01kzVaX0T6TtMwftGx30K4O1djrE/3aWU/Z/z+Mu4XF9H1Z6fQ43SspjJZYh22+a8osNOE7VFZrgz0GGgqi39UQ0UJ2rWrJElaaLNWLNJ4KOnnIhpO8jXMj8VZci25Ecttbkto9k3jfdK8z9Y2Clit1EsVurMuwMsLDvPxVebvmytN3zZm6QNB2ALVJs1UXI1LmumduZ5lXE1Sj3l1NUo95O+jAGq0AclGqrbuyONV3uyk+nA7jZTqbLKqNk2iujs9W/1bOxtldgwb7fiPAd9l0cLhKtZZZLmQ4raNHCx/uPPktf48z07o30bho2nU7UjvbkI7TuA/C3h8TivQ4fDQoxsteZ4/H7Rq4yV55JaLgvl95ulYOeEAQBAEAQBAEAQFHS1F6VmHtDLjwK5e1NnrFU7x7S07+7z+pZw1fo5Z6fmZwk9KA4lpfE6+cbnRnDfqkLytHEVqOUW0elhVbSTtJd6T+pVqNM6Sg7UVQJWj3JmNdy7Qs7zXYw+16mkzb+gwdd2cN191/z2I5OsJ5AFXQskt70biLby0EE/3BXZYqjiI7tSKf5+cQthuHWw9Vruefrp9CWl6X6MeMHy0+OUsZeL82X81zK+x8PUd6c3Huauvz1IZ4PHRV5RUl3O31LUz2zD1EsUwz9XIHO72e15Kg9kV6WatL/F39tfYzSluZ1IuPiml66e5Qc+1xkdt8wqrg08+HAuqN8ypJicFKslmTLJZmbY9g7ysOXFmrlxZeBDWKvZymV7OUzXMaZSNystqmi02qaLkMPbDBmbADaSTgB3qOKlU7KbfJFec+q5s6Cn6LTOGJEd8ycT3ALp4fYmJqO9S0V6v0Xycue1aUXkrm10d0PpozrPBld+f2e5mXjdd+hsuhT7XWffp6f7KVfbGIqK0Xuru19fix0DWgCwFgMgF0jlttu7PqGAgCAIAgCAIAgCAIAgOd6S6N/6rR/OP8vqvObYwFv/ANEF/l8/PrzOts/E/wDil5fHwcjPbEHIrhxO7DmjRVdMRxG/6qzGR0qVRPxNTpKBjhbVGG1WKc5J3uW6actTVVOjQ0AA2PjmrUa13dksU920dCairZYDrOfdm0OJINtjRmCta1OFfhmQzoU1Ft5G+0dpyKVzRGSS4EkZFoF8Hcb/AF3X59bCTppufD3OcrTjdM6SmprNxzK5c6l2VKlS8jS6f01FDdl9Z34W5i2/d8VewmFnVtK1lzLeHoyl13kvr4HKy9K53WbHaJuAwF3EfzH5WXVWzqS60837ehLGjCdRcSPQVc8VcUj3E6s0biXG57LwczyVuCjBxsrZlqcHKjVprRxkvVM/TC7h8yCAIAgCAIAgCAIAgCAIAgCA+EXwKw0mrMJ2OE6S6K9C649h3s8N7SvIY7Bf01TLsvTu7vjuPTbPxXSxs9Vr8nN2N7Kqde6tc18lKASTjbJTKTLaqtpJGprmY371PBl6jLKxpdIMMliMWtJa7gTYi/MK5Sahe+rIakekqJLRa+xNoqpEDrsaC7VIucACSMTvyy4rSvB1Y2k8iSWHpyShFW5m+0h0gkbSsZrn0kms579oaXkANtkSBsyCoUsFB13K3VWi77cfD3KUsBTlWlJ5RVku92TZwU8pkmDW5A+W2670YqFNtlWtVlXxcacMlH6cS6ItU5HnZQ710dKNNQejJYuC0kTwlnken6P61Zm2E0LH8WOMZ52OsCfBWoY+X7kcCv8ApajLOlNrxV/j7nS6N6zKCXBxkhP52XHiy+HOytRxlN65HGrfpzGQ7CUvB/Njp6DSkE4vFLHJ/I8OI5gHBTxqRl2Xc5FbC1qLtVg4+KaLi3IAgCAIAgCAIAgCAIAgCAq6Sp2SRubJYNtck4atveucrKDE0YVabhPTny7ybD1J06ilDX69x5VW1bGFwb2yCQCMGkbxfevH9E7tX8+Z7alSnNJvLu4mmnriQch5lTRgkdCFFIoz0zpCBc4fPyHepozUMybpIwRZptElvaY9msG+z7TXWHsvuMeeGajlXTyadvfyK1StvdpM5uvlY15D2OjdfJpw8Cr9OMnG8XcklWjHV+ZJGAW3LJXNt71gLDcfotXk9VckjWi47qKcVBd9xg297Wsf1HapZVrRs9TSGEXSbydo62Ss2+98S+IioN5F8lMIaLnH4LXeua2T1KpeDlkpLPiFKOiMm4BYebN00kRmQ5jA3vcYHgt0rMjlK6sbnR/TOug9ipkI3PIkHKz72HJTwr1I6M5lfZuDq9qmvLL6WOl0f1vVDcJoI5BvYTGbcb6wJ8FajjHxRxK36epP/jk145/B1WjutTR8mDzJCfzs1m9zma2HOynjiYPXI5VXYmJh2bS8H82Or0dpmmqP3M0cnBjw4jmAbjvUylGWjObUoVaXbi14ovLYiCAIAgCAIAgKmkdIxwtu88gMzyCrYnFU8PHem/Liyehh51pWivPgcJp7S8lRgeyzYwZc3HaV5rE4+piHnlHl88z0mDwlPD5rN8/jkc5NTEmwFzuGf3xyUClxOrGqkrs+N0Qc3YcBn3u+nisOtyDxTeUST9ltg0W4Bab982aqpxZKKcMHxP3sWu9cdI5s++gs0XAJOOW9Z3rs13lKRQ0jDdp22x+o8CR3qanKzLEJWOcfFqgjbl/vvVxSuzpxndXIKZjy7VG0/wDK3m42ua77jqS1jxi1a009TZyVvEotaMgD9VM2+JHFx0R9qBYXSHI2qSsrkDHKRojjPmRuzWUat5mJKyaNmJK2I2bTR/RysmIMVPM7aHBjmt4ds2HmpIwm9EVKuKw9PtzS8/seg9HejvSCO1qj0LfwzSibDg2zwPEKzCFZcTi4nFbNl+2/grfB6ZoiKpay1TJFI7CxjjMfO93uv3AK1G/E4NV02/7aaXe7/YvrYiCAIAgNPpXTYju2Oznb/dH1PBcbG7XhSvClnL2Xy+71L+GwTqdaeS92clVyue7WcS5x7yeQ+QXm51Z1JOc3d8zu04xhG0VZETaMn2uyN2Z+g8+5aOoloZdZLQmbAGjAW+fM7Vq5N6kbm3qRvjWUzeMyAxWxWbkqlc+MptZwBy28llysjZ1d2LaJaqMblrBs0pyZrJ4zu2KeLLkJI5bSEeq63d4Wt/aWjuKvQd0XqVTKxSkm1TYZqVRuSuqiN7w431bnetknFWua7yZ8keAMbX+CRXI23mzOHQ1TOR6KCWQbC2Nxb/Vaw8VZpUpNZIqYjF0oPrzS8/sb2g6sdIyZsZEP4kg+DNYqzHC1Hqc6e2sLDRt+C+bHSUPU9tmqebY47f3OP+Kljg+bKNX9Qv8AZD1f2XydDQdWGjo7azHzEbZJD8Gao8lPHDU0c+ptnFT0aXgvm50lBoSmg/cwRRne2NoPeQLlSqEVoihUxFWp25N+LNgtiEIAgCAIDCaVrRdxsFHVrQpRc5uyNoxcnaJz+ktLF9w3st8z97l5THbXqV+pS6sfd/C/HyOpQwihnLN/Q1HoyeA8/DZ3+C5KaRf3rEjIQMh37fFYbbNXJvU+OagTI3NWTa5G5qzc2I3MWUzZSJqWLM9yxJmk5cDCeNEzeEjXzsUsWWoM0Gm4MLj71bn/ANS/yVuhLO35+aFqE7M56anxV1Mm3jBzDsWRvnpvVFRxmKZ7mMc8SgBxaC4D0bcA61wL3NuK62AScHlxPObdqz6SKTdraebPRl0Dz4QBAEAQBAEAQBAU6/SLYhvdu+p2LnY7aVLCq2suXzyLFHDyq+HM52qqnyG5PLcOQXksTiquInvVH4LgvD8udanShTVkQhqrElz6hgBFm7IEzKSR2THeFvMqzDB4ifZhL0t9SN1qcdZImZoaU7AOZ+l1chsbFy1SXi/i5G8bSXG5Ozo8feeByF/PBXIbAn++a8lf7r6ET2iuESxH0ei2lzu8AeQVyGw6C7Tk/b6IiltCo9EkVNJ6O9Fi32Mt9jx4Lk7U2d/TPfh2H7P4fD05E+HxPSZS1+pp5wuUi/AoTBSotRZrK2K4I25jmMR5hTQdmTpnOGIZbsuWbfIhdBO5IpETo1smbXPR+qX93OP4jT4t/wBLr7OfVl4nnttduHg/qd8uicQIAgCAIAgCAIDV1tZI7sxMdxeRYfpv8VxcZjMTO9PCwf8Ala3pf6/7LlKjTj1qsl4fJr2aHlOJsDvc6/wuuRHY+MnnJJeL+Llt4ylHJeyLLNBHa8dwv81bh+n5fvn6L+fsQvHLhEsR6EjGZce+3wCt09hYePacn52+iIpY2o9LIsM0bEPcB54/FXIbLwkP/Gn45/W5E8TVf7iyyMDIAchZXIU4QyikvAhcm9WZLcwEAQBAYvYCCCLg4ELWcIzi4yV0zKbTujlNMUBidvacj8jxXi9oYF4Wpl2Xo/s+/wCvqdzC11VXeaSZVEdGJQnUqJ4mjrIrO5/O5H+Xc0K5SleP5+cjZFZzVLc2TO+6qcqgcYz5P+i6+zHlLyOFtrWHn9jvl1DhhAEAQBAEAQBAEAQBAEAQBAEAQBAEAQEVTA2Rpa4XB+7jioq1GFaDhNXTN6c5QlvR1OH0vQuhfqnEZtO8fVeNxWFnhqm5LyfNfmp6TC141o7y80aadQouxNbXx3F932PMW/UVYpOzsblEtVhMHcdVudQOEX/0XW2W85+X3OLtnSHn9jvl1zhBAEAQBAEAQBAEAQBAEAQBAEAQBAEAQBAVdI0LZmFju47Qd4VfFYaGIp7kvJ8mTUK8qM96P+zzvSdI6J5Y8WI8CNhHBePq0Z0ZuE9V7956mhVjVhvxNc9twQtU7O5YNbq7N33buy7lauYZ2fVlg+f+WP4v+q6+yn1p+X3ONtjsw8/sd8uycIIAgCAIAgCAIAgCAIAgCAIAgCAIAgCAIAgNbp3RLahlsnj2XbjuPAqnjcHHEwtxWj/OBbwmKlh534PVfnE83qIXMcWuGq5psQV5OcJQk4yVmj1UJxnFSi7pmvqWWdff9/f8ylpu6/Pz/RtwOr6tj62b+Rvk4/VdfZPbl4I422OxHxZ367hwQgCAIAgCAIAgCAIAgCAIAgCAIAgCAIAgCAIDR9JtBiduszCVow/MPwn5Fc7aGBVeO9HtL37vg6GAxroS3Zdl+3f8nnNVEbEEWIORwIIzB5H4LzMHuysz1EWmdB1bn18n/i/yH1Xa2V/yS8Pucfa6/tx8fsehLunnwgCAIAgCAIAgCAIAgCAIAgCAIAgCAIAgCAIAgOY6WaA9IDLGO2B2mj3wNo/MPNcfaWB310tNdZarn/P1Ovs7HdG+jm8uD5fx9DR9XwtVPH8Fx/vYoNlSvVf+P3Rd2yv7Kff9mehrvnmwgCAIAgCAIAgCAIAgCAIAgCAIAgCAIAgCAIAgCA00OiWR1npWYekieHNthfWYS4c9ypxw0aeI348U8vNF6WKlUwvRy4NWfdZ5G5VwohAEAQBAEAQB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0" name="Picture 20" descr="http://www.ddt-chkalov.ru/?q=system/files/styles/thumbnail/private/%D1%8D%D0%BC%D0%B1%D0%BB%D0%B5%D0%BC%D0%B0%20%D0%BF%D0%BE%D1%81%D1%82%20%D0%BC%D0%B0%D0%BB.jpg&amp;itok=qwKdh-VK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5793431"/>
            <a:ext cx="659905" cy="659905"/>
          </a:xfrm>
          <a:prstGeom prst="rect">
            <a:avLst/>
          </a:prstGeom>
          <a:noFill/>
        </p:spPr>
      </p:pic>
      <p:sp>
        <p:nvSpPr>
          <p:cNvPr id="54" name="TextBox 53"/>
          <p:cNvSpPr txBox="1"/>
          <p:nvPr/>
        </p:nvSpPr>
        <p:spPr>
          <a:xfrm>
            <a:off x="1619672" y="5949280"/>
            <a:ext cx="504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Georgia" pitchFamily="18" charset="0"/>
                <a:hlinkClick r:id="rId13"/>
              </a:rPr>
              <a:t>Читай о городе – герое в интернете</a:t>
            </a:r>
            <a:endParaRPr lang="ru-RU" sz="1600" b="1" dirty="0">
              <a:latin typeface="Georgia" pitchFamily="18" charset="0"/>
            </a:endParaRPr>
          </a:p>
        </p:txBody>
      </p:sp>
      <p:sp>
        <p:nvSpPr>
          <p:cNvPr id="27" name="Управляющая кнопка: далее 26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360040" cy="216024"/>
          </a:xfrm>
          <a:prstGeom prst="actionButtonForwardNext">
            <a:avLst/>
          </a:prstGeom>
          <a:solidFill>
            <a:schemeClr val="accent6">
              <a:lumMod val="75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мка 20"/>
          <p:cNvSpPr/>
          <p:nvPr/>
        </p:nvSpPr>
        <p:spPr>
          <a:xfrm>
            <a:off x="467544" y="1628800"/>
            <a:ext cx="8064896" cy="4032448"/>
          </a:xfrm>
          <a:prstGeom prst="frame">
            <a:avLst>
              <a:gd name="adj1" fmla="val 326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39552" y="260648"/>
            <a:ext cx="73448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1600" b="1" dirty="0">
                <a:ln w="11430"/>
                <a:latin typeface="Georgia" pitchFamily="18" charset="0"/>
                <a:cs typeface="Times New Roman" pitchFamily="18" charset="0"/>
              </a:rPr>
              <a:t>Летом 1942 года гитлеровцы предприняли решительный бросок на юг. 19 августа 1942 года начались бои за Новороссийск. Они продолжались 393 дня. </a:t>
            </a:r>
            <a:r>
              <a:rPr lang="ru-RU" sz="1600" b="1" dirty="0">
                <a:ln w="11430"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Бои не утихали ни днем, ни ночью -11.09.1942 года город был сдан.</a:t>
            </a:r>
            <a:r>
              <a:rPr lang="ru-RU" sz="1600" b="1" dirty="0">
                <a:ln w="11430"/>
                <a:latin typeface="Georgia" pitchFamily="18" charset="0"/>
                <a:cs typeface="Times New Roman" pitchFamily="18" charset="0"/>
              </a:rPr>
              <a:t> И  только 16 сентября 1943 года  после ожесточенных боев Новороссийск был полностью освобожден. </a:t>
            </a:r>
            <a:br>
              <a:rPr lang="en-US" altLang="zh-CN" sz="1600" dirty="0"/>
            </a:br>
            <a:endParaRPr lang="ru-RU" sz="1600" b="1" dirty="0">
              <a:latin typeface="Georgia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25894"/>
            <a:ext cx="913853" cy="1659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009.jpeg">
            <a:hlinkClick r:id="rId2" action="ppaction://hlinksldjump" tooltip="Стелла города-героя Новороссийска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20021" y="3212976"/>
            <a:ext cx="2104107" cy="14400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8" name="TextBox 27"/>
          <p:cNvSpPr txBox="1"/>
          <p:nvPr/>
        </p:nvSpPr>
        <p:spPr>
          <a:xfrm>
            <a:off x="3707904" y="5364505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Georgia" pitchFamily="18" charset="0"/>
                <a:hlinkClick r:id="rId4"/>
              </a:rPr>
              <a:t>Музей военной техники</a:t>
            </a:r>
            <a:endParaRPr lang="ru-RU" sz="1400" b="1" dirty="0">
              <a:latin typeface="Georgia" pitchFamily="18" charset="0"/>
            </a:endParaRPr>
          </a:p>
          <a:p>
            <a:endParaRPr lang="ru-RU" dirty="0"/>
          </a:p>
        </p:txBody>
      </p:sp>
      <p:pic>
        <p:nvPicPr>
          <p:cNvPr id="21" name="Picture 20" descr="Museum - Icon Download free Icons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7824" y="5013176"/>
            <a:ext cx="864096" cy="957388"/>
          </a:xfrm>
          <a:prstGeom prst="rect">
            <a:avLst/>
          </a:prstGeom>
          <a:noFill/>
        </p:spPr>
      </p:pic>
      <p:pic>
        <p:nvPicPr>
          <p:cNvPr id="19460" name="Picture 4" descr="Знаки Победы: 10 памятников Москвы, посвященных Великой Отечественной войне">
            <a:hlinkClick r:id="rId2" action="ppaction://hlinksldjump" tooltip="Мемориал &quot;Малая Земля&quot;"/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635896" y="1484784"/>
            <a:ext cx="2118728" cy="148268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2" name="Picture 6" descr="http://ordenrf.ru/upload/novosty-info/moskva-5.jpg">
            <a:hlinkClick r:id="rId2" action="ppaction://hlinksldjump" tooltip="Матрос с гранатой"/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899593" y="3284984"/>
            <a:ext cx="2112404" cy="144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6" name="Picture 10" descr="http://img-fotki.yandex.ru/get/6205/14576209.8/0_92aeb_8e3a4e1a_orig.jpg">
            <a:hlinkClick r:id="rId2" action="ppaction://hlinksldjump" tooltip="Танк Т-34-85 перед мемориалом &quot;Разрушенный Дворец Культуры цементников&quot;"/>
          </p:cNvPr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471166" y="4869160"/>
            <a:ext cx="1916805" cy="144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8" name="Picture 12" descr="http://ordenrf.ru/upload/novosty-info/moskva-6.jpg">
            <a:hlinkClick r:id="rId2" action="ppaction://hlinksldjump" tooltip="Стелла - Малая Земля"/>
          </p:cNvPr>
          <p:cNvPicPr>
            <a:picLocks noChangeAspect="1" noChangeArrowheads="1"/>
          </p:cNvPicPr>
          <p:nvPr/>
        </p:nvPicPr>
        <p:blipFill>
          <a:blip r:embed="rId9" cstate="print"/>
          <a:srcRect l="8379" r="16206" b="16257"/>
          <a:stretch>
            <a:fillRect/>
          </a:stretch>
        </p:blipFill>
        <p:spPr bwMode="auto">
          <a:xfrm>
            <a:off x="6444208" y="3212976"/>
            <a:ext cx="1944216" cy="144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70" name="Picture 14" descr="http://922polk.ucoz.ru/_ph/1/21347712.jpg">
            <a:hlinkClick r:id="rId2" action="ppaction://hlinksldjump" tooltip="Памятник неизвестному матросу"/>
          </p:cNvPr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6876256" y="1628800"/>
            <a:ext cx="1080000" cy="144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74" name="Picture 18" descr="http://www.esosedi.ru/fiber/23086/fit/1400x1000/n_4.png">
            <a:hlinkClick r:id="rId2" action="ppaction://hlinksldjump" tooltip="Мемориал &quot;Рубеж обороны&quot;"/>
          </p:cNvPr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1481111" y="1628800"/>
            <a:ext cx="1080000" cy="144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7" name="Прямоугольник 16"/>
          <p:cNvSpPr/>
          <p:nvPr/>
        </p:nvSpPr>
        <p:spPr>
          <a:xfrm>
            <a:off x="467544" y="188640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Новороссийск. </a:t>
            </a:r>
          </a:p>
          <a:p>
            <a:pPr algn="ctr"/>
            <a:r>
              <a:rPr lang="ru-RU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Памятники Победы</a:t>
            </a:r>
          </a:p>
        </p:txBody>
      </p:sp>
      <p:sp>
        <p:nvSpPr>
          <p:cNvPr id="27" name="Управляющая кнопка: назад 26">
            <a:hlinkClick r:id="rId12" action="ppaction://hlinksldjump" highlightClick="1"/>
          </p:cNvPr>
          <p:cNvSpPr/>
          <p:nvPr/>
        </p:nvSpPr>
        <p:spPr>
          <a:xfrm>
            <a:off x="107504" y="5877272"/>
            <a:ext cx="360040" cy="216024"/>
          </a:xfrm>
          <a:prstGeom prst="actionButtonBackPrevious">
            <a:avLst/>
          </a:prstGeom>
          <a:solidFill>
            <a:schemeClr val="accent6">
              <a:lumMod val="75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58" name="Picture 2" descr="Знаки Победы: 10 памятников Москвы, посвященных Великой Отечественной войне">
            <a:hlinkClick r:id="rId2" action="ppaction://hlinksldjump" tooltip="Памятник торпедоносцам ВОв"/>
          </p:cNvPr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899592" y="4872028"/>
            <a:ext cx="2001263" cy="14391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" name="Picture 18" descr="http://www.esosedi.ru/fiber/23086/fit/1400x1000/n_4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3275856" y="1556792"/>
            <a:ext cx="3348372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2" name="Picture 6" descr="http://ordenrf.ru/upload/novosty-info/moskva-5.jp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2051720" y="1844824"/>
            <a:ext cx="5856650" cy="4390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5" name="Picture 12" descr="http://ordenrf.ru/upload/novosty-info/moskva-6.jpg"/>
          <p:cNvPicPr>
            <a:picLocks noChangeAspect="1" noChangeArrowheads="1"/>
          </p:cNvPicPr>
          <p:nvPr/>
        </p:nvPicPr>
        <p:blipFill>
          <a:blip r:embed="rId15" cstate="print"/>
          <a:srcRect b="5349"/>
          <a:stretch>
            <a:fillRect/>
          </a:stretch>
        </p:blipFill>
        <p:spPr bwMode="auto">
          <a:xfrm>
            <a:off x="1979712" y="1628800"/>
            <a:ext cx="5952661" cy="3758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6" name="Picture 14" descr="http://922polk.ucoz.ru/_ph/1/21347712.jp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3059832" y="1502787"/>
            <a:ext cx="3442881" cy="4590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9" name="Picture 4" descr="Знаки Победы: 10 памятников Москвы, посвященных Великой Отечественной войне"/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2051720" y="1556792"/>
            <a:ext cx="5708279" cy="3994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4" name="Picture 10" descr="http://img-fotki.yandex.ru/get/6205/14576209.8/0_92aeb_8e3a4e1a_orig.jpg"/>
          <p:cNvPicPr>
            <a:picLocks noChangeAspect="1" noChangeArrowheads="1"/>
          </p:cNvPicPr>
          <p:nvPr/>
        </p:nvPicPr>
        <p:blipFill>
          <a:blip r:embed="rId18" cstate="print"/>
          <a:stretch>
            <a:fillRect/>
          </a:stretch>
        </p:blipFill>
        <p:spPr bwMode="auto">
          <a:xfrm>
            <a:off x="2411760" y="1628800"/>
            <a:ext cx="5463502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3" name="Picture 2" descr="Знаки Победы: 10 памятников Москвы, посвященных Великой Отечественной войне"/>
          <p:cNvPicPr>
            <a:picLocks noChangeAspect="1" noChangeArrowheads="1"/>
          </p:cNvPicPr>
          <p:nvPr/>
        </p:nvPicPr>
        <p:blipFill>
          <a:blip r:embed="rId19" cstate="print"/>
          <a:stretch>
            <a:fillRect/>
          </a:stretch>
        </p:blipFill>
        <p:spPr bwMode="auto">
          <a:xfrm>
            <a:off x="2051720" y="1484784"/>
            <a:ext cx="5832648" cy="4556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0" name="Рисунок 29" descr="009.jpe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259632" y="1484784"/>
            <a:ext cx="6750558" cy="4698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502" y="157093"/>
            <a:ext cx="899301" cy="1632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5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17.dreamies.de/img/922/b/qmud0am3ly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4176464" cy="515649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4258816" cy="49251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/>
              <a:t>     </a:t>
            </a:r>
          </a:p>
          <a:p>
            <a:pPr algn="ctr">
              <a:buNone/>
            </a:pPr>
            <a:r>
              <a:rPr lang="ru-RU" dirty="0"/>
              <a:t>      </a:t>
            </a:r>
          </a:p>
          <a:p>
            <a:pPr algn="ctr">
              <a:buNone/>
            </a:pPr>
            <a:r>
              <a:rPr lang="ru-RU" dirty="0"/>
              <a:t>      </a:t>
            </a:r>
          </a:p>
          <a:p>
            <a:pPr algn="ctr">
              <a:buNone/>
            </a:pPr>
            <a:r>
              <a:rPr lang="ru-RU" dirty="0"/>
              <a:t> 	</a:t>
            </a:r>
            <a:endParaRPr lang="ru-RU" sz="4300" dirty="0"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73422"/>
            <a:ext cx="24609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Керчь</a:t>
            </a: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360040" cy="216024"/>
          </a:xfrm>
          <a:prstGeom prst="actionButtonForwardNext">
            <a:avLst/>
          </a:prstGeom>
          <a:solidFill>
            <a:schemeClr val="accent6">
              <a:lumMod val="75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254460" y="2244708"/>
            <a:ext cx="266429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>
              <a:latin typeface="Monotype Corsiva" pitchFamily="66" charset="0"/>
            </a:endParaRPr>
          </a:p>
          <a:p>
            <a:pPr algn="ctr"/>
            <a:r>
              <a:rPr lang="ru-RU" dirty="0">
                <a:latin typeface="Monotype Corsiva" pitchFamily="66" charset="0"/>
              </a:rPr>
              <a:t>Керчь – это город-герой,</a:t>
            </a:r>
            <a:br>
              <a:rPr lang="ru-RU" dirty="0">
                <a:latin typeface="Monotype Corsiva" pitchFamily="66" charset="0"/>
              </a:rPr>
            </a:br>
            <a:r>
              <a:rPr lang="ru-RU" dirty="0">
                <a:latin typeface="Monotype Corsiva" pitchFamily="66" charset="0"/>
              </a:rPr>
              <a:t>Город, стоявший горой</a:t>
            </a:r>
            <a:br>
              <a:rPr lang="ru-RU" dirty="0">
                <a:latin typeface="Monotype Corsiva" pitchFamily="66" charset="0"/>
              </a:rPr>
            </a:br>
            <a:r>
              <a:rPr lang="ru-RU" dirty="0">
                <a:latin typeface="Monotype Corsiva" pitchFamily="66" charset="0"/>
              </a:rPr>
              <a:t>За долгожданный момент</a:t>
            </a:r>
            <a:br>
              <a:rPr lang="ru-RU" dirty="0">
                <a:latin typeface="Monotype Corsiva" pitchFamily="66" charset="0"/>
              </a:rPr>
            </a:br>
            <a:r>
              <a:rPr lang="ru-RU" dirty="0">
                <a:latin typeface="Monotype Corsiva" pitchFamily="66" charset="0"/>
              </a:rPr>
              <a:t>Обретенья Свободы!</a:t>
            </a:r>
            <a:br>
              <a:rPr lang="ru-RU" dirty="0">
                <a:latin typeface="Monotype Corsiva" pitchFamily="66" charset="0"/>
              </a:rPr>
            </a:br>
            <a:r>
              <a:rPr lang="ru-RU" dirty="0">
                <a:latin typeface="Monotype Corsiva" pitchFamily="66" charset="0"/>
              </a:rPr>
              <a:t>Сильная, гордая Керчь!</a:t>
            </a:r>
            <a:br>
              <a:rPr lang="ru-RU" dirty="0">
                <a:latin typeface="Monotype Corsiva" pitchFamily="66" charset="0"/>
              </a:rPr>
            </a:br>
            <a:r>
              <a:rPr lang="ru-RU" dirty="0">
                <a:latin typeface="Monotype Corsiva" pitchFamily="66" charset="0"/>
              </a:rPr>
              <a:t>Ты, как воинственный смерч,</a:t>
            </a:r>
            <a:br>
              <a:rPr lang="ru-RU" dirty="0">
                <a:latin typeface="Monotype Corsiva" pitchFamily="66" charset="0"/>
              </a:rPr>
            </a:br>
            <a:r>
              <a:rPr lang="ru-RU" dirty="0">
                <a:latin typeface="Monotype Corsiva" pitchFamily="66" charset="0"/>
              </a:rPr>
              <a:t>Против фашизма была</a:t>
            </a:r>
            <a:br>
              <a:rPr lang="ru-RU" dirty="0">
                <a:latin typeface="Monotype Corsiva" pitchFamily="66" charset="0"/>
              </a:rPr>
            </a:br>
            <a:r>
              <a:rPr lang="ru-RU" dirty="0">
                <a:latin typeface="Monotype Corsiva" pitchFamily="66" charset="0"/>
              </a:rPr>
              <a:t>В наши славные годы!</a:t>
            </a:r>
          </a:p>
          <a:p>
            <a:pPr algn="ctr"/>
            <a:endParaRPr lang="ru-RU" sz="1600" dirty="0">
              <a:latin typeface="Monotype Corsiva" pitchFamily="66" charset="0"/>
            </a:endParaRPr>
          </a:p>
          <a:p>
            <a:pPr algn="ctr"/>
            <a:endParaRPr lang="ru-RU" sz="1600" dirty="0">
              <a:latin typeface="Monotype Corsiva" pitchFamily="66" charset="0"/>
            </a:endParaRPr>
          </a:p>
          <a:p>
            <a:pPr algn="ctr"/>
            <a:endParaRPr lang="ru-RU" sz="1600" dirty="0">
              <a:latin typeface="Monotype Corsiva" pitchFamily="66" charset="0"/>
            </a:endParaRPr>
          </a:p>
          <a:p>
            <a:pPr algn="ctr"/>
            <a:endParaRPr lang="ru-RU" sz="1600" dirty="0">
              <a:latin typeface="Monotype Corsiva" pitchFamily="66" charset="0"/>
            </a:endParaRPr>
          </a:p>
          <a:p>
            <a:pPr algn="ctr"/>
            <a:r>
              <a:rPr lang="ru-RU" sz="1400" b="1" dirty="0">
                <a:latin typeface="Georgia" pitchFamily="18" charset="0"/>
              </a:rPr>
              <a:t>Константин </a:t>
            </a:r>
            <a:r>
              <a:rPr lang="ru-RU" sz="1400" b="1" dirty="0" err="1">
                <a:latin typeface="Georgia" pitchFamily="18" charset="0"/>
              </a:rPr>
              <a:t>Артёмин</a:t>
            </a:r>
            <a:br>
              <a:rPr lang="ru-RU" sz="1600" dirty="0"/>
            </a:br>
            <a:endParaRPr lang="ru-RU" sz="1600" dirty="0"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65144" y="1826076"/>
            <a:ext cx="3707904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b="1" dirty="0">
                <a:latin typeface="Georgia" pitchFamily="18" charset="0"/>
              </a:rPr>
              <a:t>УКАЗ ПРЕЗИДИУМА ВЕРХОВНОГО СОВЕТА СССР</a:t>
            </a:r>
            <a:endParaRPr lang="ru-RU" sz="1200" dirty="0">
              <a:latin typeface="Georgia" pitchFamily="18" charset="0"/>
            </a:endParaRPr>
          </a:p>
          <a:p>
            <a:pPr algn="r"/>
            <a:r>
              <a:rPr lang="ru-RU" sz="1200" b="1" dirty="0">
                <a:latin typeface="Georgia" pitchFamily="18" charset="0"/>
              </a:rPr>
              <a:t>О ПРИСВОЕНИИ ГОРОДУ КЕРЧИ </a:t>
            </a:r>
            <a:endParaRPr lang="ru-RU" sz="1200" dirty="0">
              <a:latin typeface="Georgia" pitchFamily="18" charset="0"/>
            </a:endParaRPr>
          </a:p>
          <a:p>
            <a:pPr algn="r"/>
            <a:r>
              <a:rPr lang="ru-RU" sz="1200" b="1" dirty="0">
                <a:latin typeface="Georgia" pitchFamily="18" charset="0"/>
              </a:rPr>
              <a:t>ПОЧЕТНОГО ЗВАНИЯ «ГОРОД- Г ЕРОЙ»</a:t>
            </a:r>
          </a:p>
          <a:p>
            <a:pPr algn="r"/>
            <a:endParaRPr lang="ru-RU" sz="1200" dirty="0">
              <a:latin typeface="Georgia" pitchFamily="18" charset="0"/>
            </a:endParaRPr>
          </a:p>
          <a:p>
            <a:pPr algn="r"/>
            <a:r>
              <a:rPr lang="ru-RU" sz="1200" dirty="0">
                <a:latin typeface="Georgia" pitchFamily="18" charset="0"/>
              </a:rPr>
              <a:t>              </a:t>
            </a:r>
            <a:r>
              <a:rPr lang="ru-RU" sz="1400" dirty="0">
                <a:latin typeface="Georgia" pitchFamily="18" charset="0"/>
              </a:rPr>
              <a:t>За выдающиеся заслуги перед Родиной, массовый героизм, мужество и стойкость, проявленные защитниками Керчи и воинами Советской Армии, Военно-Морского Флота и авиации в годы Великой Отечественной войны, и в ознаменование 30-летия разгрома фашистских войск при освобождении Крыма присвоить городу Керчи почетное звание «Город - герой» с вручением ордена Ленина и медали «Золотая Звезда»</a:t>
            </a:r>
          </a:p>
          <a:p>
            <a:pPr algn="r"/>
            <a:r>
              <a:rPr lang="ru-RU" sz="1100" dirty="0">
                <a:latin typeface="Georgia" pitchFamily="18" charset="0"/>
              </a:rPr>
              <a:t>Москва, Кремль.</a:t>
            </a:r>
          </a:p>
          <a:p>
            <a:pPr algn="r"/>
            <a:r>
              <a:rPr lang="ru-RU" sz="1100" b="1" dirty="0">
                <a:latin typeface="Georgia" pitchFamily="18" charset="0"/>
              </a:rPr>
              <a:t>14 сентября 1973 г</a:t>
            </a:r>
            <a:r>
              <a:rPr lang="ru-RU" sz="1050" b="1" dirty="0">
                <a:latin typeface="Georgia" pitchFamily="18" charset="0"/>
              </a:rPr>
              <a:t>.</a:t>
            </a:r>
            <a:endParaRPr lang="ru-RU" sz="1050" dirty="0">
              <a:latin typeface="Georgia" pitchFamily="18" charset="0"/>
            </a:endParaRPr>
          </a:p>
          <a:p>
            <a:pPr algn="r"/>
            <a:r>
              <a:rPr lang="ru-RU" sz="1050" dirty="0">
                <a:latin typeface="Georgia" pitchFamily="18" charset="0"/>
              </a:rPr>
              <a:t>Председатель Президиума Верховного Совета СССР  </a:t>
            </a:r>
          </a:p>
          <a:p>
            <a:pPr algn="r"/>
            <a:r>
              <a:rPr lang="ru-RU" sz="1050" dirty="0">
                <a:latin typeface="Georgia" pitchFamily="18" charset="0"/>
              </a:rPr>
              <a:t>Н. ПОДГОРНЫЙ</a:t>
            </a:r>
          </a:p>
          <a:p>
            <a:pPr algn="r"/>
            <a:r>
              <a:rPr lang="ru-RU" sz="1050" dirty="0">
                <a:latin typeface="Georgia" pitchFamily="18" charset="0"/>
              </a:rPr>
              <a:t>Секретарь Президиума Верховного Совета СССР   </a:t>
            </a:r>
          </a:p>
          <a:p>
            <a:pPr algn="r"/>
            <a:r>
              <a:rPr lang="ru-RU" sz="1050" dirty="0">
                <a:latin typeface="Georgia" pitchFamily="18" charset="0"/>
              </a:rPr>
              <a:t>М. ГЕОРГАДЗЕ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21" y="131353"/>
            <a:ext cx="963613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>
            <a:grpSpLocks/>
          </p:cNvGrpSpPr>
          <p:nvPr/>
        </p:nvGrpSpPr>
        <p:grpSpPr bwMode="auto">
          <a:xfrm>
            <a:off x="611560" y="1772815"/>
            <a:ext cx="7856707" cy="3744418"/>
            <a:chOff x="214284" y="3433804"/>
            <a:chExt cx="5996343" cy="2307707"/>
          </a:xfrm>
        </p:grpSpPr>
        <p:pic>
          <p:nvPicPr>
            <p:cNvPr id="38" name="Picture 5" descr="C:\Users\Мила\Desktop\цветы\10.JP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214284" y="3433804"/>
              <a:ext cx="2802830" cy="2307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6" descr="C:\Users\Мила\Desktop\цветы\Копия DSC02924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3127029" y="3433805"/>
              <a:ext cx="3083598" cy="23077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539552" y="1737232"/>
            <a:ext cx="7920880" cy="3852008"/>
            <a:chOff x="94451" y="1827487"/>
            <a:chExt cx="5323196" cy="2170584"/>
          </a:xfrm>
        </p:grpSpPr>
        <p:pic>
          <p:nvPicPr>
            <p:cNvPr id="23" name="Picture 2" descr="C:\Users\Мила\Desktop\цветы\1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94451" y="1847538"/>
              <a:ext cx="2663165" cy="21505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Picture 4" descr="C:\Users\Мила\Desktop\цветы\11.JP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2804441" y="1827487"/>
              <a:ext cx="2613206" cy="21300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4" name="Группа 10"/>
          <p:cNvGrpSpPr>
            <a:grpSpLocks/>
          </p:cNvGrpSpPr>
          <p:nvPr/>
        </p:nvGrpSpPr>
        <p:grpSpPr bwMode="auto">
          <a:xfrm>
            <a:off x="539552" y="1772816"/>
            <a:ext cx="7957834" cy="3780000"/>
            <a:chOff x="367715" y="3840175"/>
            <a:chExt cx="5652082" cy="2129763"/>
          </a:xfrm>
        </p:grpSpPr>
        <p:pic>
          <p:nvPicPr>
            <p:cNvPr id="35" name="Picture 8" descr="C:\Users\Мила\Desktop\цветы\4.JP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367715" y="3840175"/>
              <a:ext cx="2812918" cy="2109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10" descr="C:\Users\Мила\Desktop\цветы\5.JP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3231777" y="3840175"/>
              <a:ext cx="2788020" cy="2129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46"/>
          <p:cNvGrpSpPr/>
          <p:nvPr/>
        </p:nvGrpSpPr>
        <p:grpSpPr>
          <a:xfrm>
            <a:off x="539552" y="1700808"/>
            <a:ext cx="7884456" cy="3926126"/>
            <a:chOff x="395536" y="1412776"/>
            <a:chExt cx="7884456" cy="3926126"/>
          </a:xfrm>
        </p:grpSpPr>
        <p:pic>
          <p:nvPicPr>
            <p:cNvPr id="40966" name="Picture 6" descr="Ретро фотографии "/>
            <p:cNvPicPr>
              <a:picLocks noChangeAspect="1" noChangeArrowheads="1"/>
            </p:cNvPicPr>
            <p:nvPr/>
          </p:nvPicPr>
          <p:blipFill>
            <a:blip r:embed="rId8" cstate="print"/>
            <a:stretch>
              <a:fillRect/>
            </a:stretch>
          </p:blipFill>
          <p:spPr bwMode="auto">
            <a:xfrm>
              <a:off x="395536" y="1412776"/>
              <a:ext cx="3997358" cy="3888432"/>
            </a:xfrm>
            <a:prstGeom prst="rect">
              <a:avLst/>
            </a:prstGeom>
            <a:noFill/>
          </p:spPr>
        </p:pic>
        <p:pic>
          <p:nvPicPr>
            <p:cNvPr id="40968" name="Picture 8" descr="Ретро фотографии "/>
            <p:cNvPicPr>
              <a:picLocks noChangeAspect="1" noChangeArrowheads="1"/>
            </p:cNvPicPr>
            <p:nvPr/>
          </p:nvPicPr>
          <p:blipFill>
            <a:blip r:embed="rId9" cstate="print"/>
            <a:stretch>
              <a:fillRect/>
            </a:stretch>
          </p:blipFill>
          <p:spPr bwMode="auto">
            <a:xfrm>
              <a:off x="4499992" y="1484784"/>
              <a:ext cx="3780000" cy="3854118"/>
            </a:xfrm>
            <a:prstGeom prst="rect">
              <a:avLst/>
            </a:prstGeom>
            <a:noFill/>
          </p:spPr>
        </p:pic>
      </p:grpSp>
      <p:grpSp>
        <p:nvGrpSpPr>
          <p:cNvPr id="6" name="Группа 39"/>
          <p:cNvGrpSpPr/>
          <p:nvPr/>
        </p:nvGrpSpPr>
        <p:grpSpPr>
          <a:xfrm>
            <a:off x="539553" y="1700808"/>
            <a:ext cx="7848871" cy="3816424"/>
            <a:chOff x="207552" y="643083"/>
            <a:chExt cx="8612920" cy="4113150"/>
          </a:xfrm>
        </p:grpSpPr>
        <p:pic>
          <p:nvPicPr>
            <p:cNvPr id="41" name="Picture 2" descr="C:\Users\Мила\Desktop\цветы\1.JPG"/>
            <p:cNvPicPr>
              <a:picLocks noChangeAspect="1" noChangeArrowheads="1"/>
            </p:cNvPicPr>
            <p:nvPr/>
          </p:nvPicPr>
          <p:blipFill>
            <a:blip r:embed="rId10" cstate="print"/>
            <a:stretch>
              <a:fillRect/>
            </a:stretch>
          </p:blipFill>
          <p:spPr bwMode="auto">
            <a:xfrm>
              <a:off x="207552" y="643083"/>
              <a:ext cx="4187933" cy="41131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Picture 4" descr="C:\Users\Мила\Desktop\цветы\11.JPG"/>
            <p:cNvPicPr>
              <a:picLocks noChangeAspect="1" noChangeArrowheads="1"/>
            </p:cNvPicPr>
            <p:nvPr/>
          </p:nvPicPr>
          <p:blipFill>
            <a:blip r:embed="rId11" cstate="print"/>
            <a:stretch>
              <a:fillRect/>
            </a:stretch>
          </p:blipFill>
          <p:spPr bwMode="auto">
            <a:xfrm>
              <a:off x="4553520" y="720690"/>
              <a:ext cx="4266952" cy="40355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5" name="Равнобедренный треугольник 14"/>
          <p:cNvSpPr/>
          <p:nvPr/>
        </p:nvSpPr>
        <p:spPr>
          <a:xfrm rot="5400000">
            <a:off x="7589480" y="3458656"/>
            <a:ext cx="2281456" cy="251520"/>
          </a:xfrm>
          <a:prstGeom prst="triangle">
            <a:avLst/>
          </a:prstGeom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972" name="AutoShape 12" descr="data:image/jpeg;base64,/9j/4AAQSkZJRgABAQAAAQABAAD/2wCEAAkGBxISEhUUExQVFBUXFBcUFxcWFRwVFxcXFRQYFhQXFRUaHCggGholHBQYITEhJSkrLi4uFx8zODMsNygtLisBCgoKDg0OGxAQGywkICYsLCwyLCwsLCwsLCwsLCwsLCwsLCwsLC8sLCwsLCwsLCwsLCwsLCwsLCwsLCwsLCwsLP/AABEIAP0AxwMBEQACEQEDEQH/xAAcAAEAAgMBAQEAAAAAAAAAAAAAAwQCBQYHAQj/xABAEAABAwICBgYIAwgBBQAAAAABAAIDBBEhMQUSQVFhcQYHIoGRoRMjMkKxwdHwUmKCFDNjcpKiwuHxQ1NzssP/xAAbAQEAAgMBAQAAAAAAAAAAAAAAAwQBAgUGB//EADgRAAIBAgMECQMDBAIDAQAAAAABAgMRBCExBRJBURMiMmFxgZGh0bHB8AZC4RQjcvEzUkNikiT/2gAMAwEAAhEDEQA/APcUAQBAEAQBAEAQBAEAQBAEAQBAEAQBAEAQBAEAQHH9YmkZaNkVVC6xbII3sPsSMcCbOG8FuBzGsVWxEnBKaO1sehTxUpYeosmrp8U1y9c13G96OabjrYGzR5HBzTmxw9pp8e8EFS06iqR3kUMbg6mEqulPyfNczZqQqBAEAQBAEAQBAEAQBAEAQBAEAQBAEAQBAEBG6ZocGEjWcCQ3aQ22sbbhcY8RvCxdXsbKEnFytkuPjp+dzJFk1PLuufSwIhpWm7r+mf8AlABawd93HuG9c/HVFZR8z1v6Ywst6Vd6dlfV/Y1PVNpcxVRiJ9XM08g+MFwPgHDvChwVTdnuvidL9SYRVcL0qWcX7PL62PZ11jwAQBAEAQBAEAQBAEAQBAfCUBXpq+KRzmxyNeW+1qkO1eDiMAeBWqnFuyZNUw9WmlKcWr6Xyv4FlbEIQBAEBi94GZA5myXMpN6Gqr+k9FDf0lRELZgODnf0tufJRSrU46tF2jszF1uxTl42svV2Rxum+tNmLKSIvdl6SQWb+lg7Tu+yq1MallBHcwf6ZqSe9iJWXJa+ui9zpOhWipmMdPVOL6maxdre4wexGAMG5kkC2J4KfDwklvT1ZzNrYqjOao4ZWpw0txfF9/JX+5h0x6aQ0LS24knI7MYOW50hHsjhmdm8K2IjTVuJjZuyauMlvPKHF/Zc37L2PDK2tklkfLK4ukkdck7zs4AbtlrLkTbm7s+hUKUKFNQgrJZJfnv3lrQ7pBMz0Xt46v8ASb+V1invb10ZxXR9E1U0y+p+kV6A+TBAEAQBAEAQBAEAQGE0rWNLnENaBclxsABmSTkFhtJXZtGMptRirt8EcF0i6zYo7spW+mdlruuIxyGb/IcSqNXHRjlDM9Pgf0zVqWliHurku18L3fcee6U0/VVf76Vzmn3B2WDH8AwPM3K5tXETn2meqw2Aw2F/4oJPnq/Vm30D0zlo6f0EMcd9dztd1zfWtm0WuRa175AYYKSljJU4bsUUMbsani6/TVZPRKy7u/P0t5lSu6XV0hOtUyAbmER8hdgB81o8XWktSejsjBU1lST8c/rc1EmlqhxxnmPOV5+a16WfFsvRwlCOkI//ACvg+ftUv/ck/rd9Vo6kuZt0VP8A6r0Rj6d5995/UfqjnLmZ3IL9q9EQSY8eeKXbJYkZCyZNjoLSxpZRIyOKRw9kytc4NP4mgOGPHGykp1Oje9ZPxKmMwixVPo5Sklx3bK/c7p5G50n0/r5hq+kEQOYibqn+okuHcQpZ4yrLjbwKGH2BgaLvu7z/APZ39sl6o5Cckkkkkk3JOJJ2klRJnVlFLJEIdis2yI73Z3vVJoUzVRncPVwtPIve0tDeNmknhhvVvB07z3uCOD+osYqeH6JPrSfolnf1t7ntK6h4QIAgCAIAgCAIAgNB0r6W09Ay8h1pCLtiae07cT+FvE7ja6hq1o09deR0cBsytjJdVWjxk9P5fd62PHNP9K6itdeV1mX7MTcGDdce8eJ8lya9edR56HvdnbMoYOPUXW5vX+PI0gdcqC1kdK+di21thxKibuzVu7M9Wwutb3djW93YgLSVJdI3ulkSxwgDFaOV3kaOV9DKRvcFhMxFkV1uSWIZH2W6VzN0fL7UMt2MGk5rLsFclBWoIo6aSV2rGx7znZjS4+AU0It6FevVhDttJd7sdd0Y6t6uch0zTTx7S/8AeEbmx5g/zW71ahhJzeeSOJidv4bDxfR9eXdp5v4uex6H0XFSxNihbqsb4k7XOO0ldKEFBbqPEYnE1MRUdSo7t/lkXVuQBAEAQBAEAQBAcZ066bNpAYobPnOZzbFfa7e62Te87AaWJxap9WOv0PQbG2I8W+lq5Q95eHdzfku7xirmfK90kji9zjcucbkrlubbu9T3lOjCEVGCslokRPfqjisJXN5S3UZ0rbZrE2YirRzNhTQl7uCrTkoIiqTUETVjcmjILSm+JpSf7mfBGMFm7Dkx6I3x8E3shvK2RBO+2G1bxVyWCvmVJJd2amUeZImRMh95y3cuCNd3O7Frm5wGwLGmRsk27s3OhejlVVYwwuc38R7LM8e26wPddSQoVKnZRUxe0cNhcqs0ny1fojrqPqrncPWzxx8GNMh8Tqj4q1DZ8v3M4dX9VUY/8cG/FpfJuKHqthjcHiqqGvHvRlsZHI2JHirMcHGPFnKrfqOrVunTi1yd2dxRQGNga6R8pHvv1dY89VoHkrcVZWvc4FWanNyUVHuV7e7f1J1kjCAIAgCAIAgKL9Js/aG04xeWGV35WAhoJ4lxAA4HvjdRb6hx1LKw0ugdd9m6S73r7LXyNN036S/skeow+ueMNuo3LXI37hv5KrjcV0Md2Paft3nQ2Rs3+qnvT7C93y+f5PE6yUvebkm9ySTckk43O8lceOSu9T6HTgoRskQlqzclIXR48fgt08jWyuWqaO5sopysYm7I28Lw1uGapyW9LMpTTlLMra11LaxLaxPDhz3qORHPMjlnAvZbRg2bxg3qaxwvirSyLaslY+MjAWWxfgiWlpnzSNjjaXvcbNaMyfkNt9lltCDk7LU0qVYUYOpUdktWes9FerqGEB9SBNLnqnGNnC3vnicOG1dahg4xznm/Y8NtL9RVqzcKHVjz/c/jy9TuWi2AwCunm27n1AEAQBAEAQBAEAQENZUtiY+R2DWNLjyaLlazmoRcnwJKVOVSahHVu3qeV9GukQjrJKmov60Oa4gX1b6pYBtsNQN8FwMPjEsQ6k+KZ7XaGznUwkcPR/ba3frf63Of01XyTyPlfi57sBuGTWjgBh3KrUqurUc5HVwmHhQpxpR0S/2/M1M0Bbz2nitoz3i9CakZxR2FzuWspXdjWUruxSbncqbhYnJ4DbFaSzyNJq+Rl6ckW3rG4lmY3Esy1ECAN5yUUtSCTTZK6MhuC0TTZopJsqSx2HNTRldk8ZXZFq2zW176G976EcjlukbxR7R1e9F20kIke318jbuJzY04iMbthPHkF28LQ6ON3qz55tzajxdXo4PqR073z+O7xZ1ytnCCAIAgCAIAgCAIAgCA5rp/U6tNqD/qPDTyHaPm0DvXM2tV3KFlxdvudjYlLexO8/2pvz0+55TIztW4rzyeVz28ZZXJzBt3ZKPf4EXScCnVx2Ftt1NTlcnpyu7lesbhbYpabzuTUnncohqnuWbkpZgtL5kd8zOjg1ncAsVJ2RirPdRsAP8ASrFRsxkdfAeKylbNm0VbNlarkAtbEqWnG5NSi2UXkqdWLCNz0HoRPXQMcLt19c8RGC+x4EtA71Zw0N6qkzn7YxDoYKpNa2svPL+T3xkgN7EGxsbG9juPFd258wcWtUZIYCAIAgCAIAgCAIAgCA4zp92nwt3NcfEgf4rzm3qlnCPj9j0GxerGcvD7/JwUjdZxIyvh3LkJ7sbM9RF7sbMvPjs3moFK7KyleRq5WXeBsALjzVqLtG5cjK0L8ylUC4PEqeGTLMHZlSKK5U0pWRPKVkTCK+Cj3rZke9bMsUzQL7lHN3IajbInzXcbLdQssyRQtHM+yPsMFhK7EVdmufJjcqyllZFpRsrIhc+63SsbI2OhNJvpXukjweY3Mafwl4trDiBdb06rpu6K2LwsMVBU56XTffbgdZ1ddMBTOMFQfVyPLhITfUe619cn3Tv2HPAki3hMSo9WWhw9vbHeISrUF1krW5pcu9cuK00s/XWuBFxiCuseDatkz6gCAIAgCAIAgCAIAgOB6xJSJWgZmIDldzrleZ2zG+IjfRR+7PT7CgnSbfCX2RzcFNYLiTndnXnUuzGeTtWGzBZjHq3NoR6t2UC0jWO//asXWRZunZGJpbMG9Z6S8zbpbzKepq35eZU194nvvEkUJI3LWUkmaymkyCd1hZSRV3ckgru5BTsOZW82tCWbWgqXbBnbw/2kFxFNcTXvarCZYM2RrDYbtoHFYQSPhWTJ2PQnptJSERzEvpzhvdFxZvb+Xw3G5h8W6b3ZafQ8/tfYkMWnUpZVPaXj39/r3eyU07ZGtexwc1wDmuBuCDkQuwmmro8BUhKnJwmrNcCRZNAgCAIAgCAIAgCA4rpzTXmid+Qjwdf/ACXmdvdWUXzT/Pc9FseralOPf9v4OfqHhoXnoJyZ1Kacma+nhJJcVYnJJWLdSaS3T7MzYMz81iL4sxGXFk0kIAA4YrRTu7kcZ3dzSzxXeeHx+/gr0ZWidGErRLcrA1uKhi96RXjJykap0JcQ3ebngFbUt1XLynuq5LNHYCw4NG871pF318yOMrvPzKk0WrtuTiT9FNGW8WIS3vAoHNTllH17kSCQZHhco3wQcuCDgiCMS9ZsZSO/6qukRjl/ZXm8clzHf3X5lo4OAPeOJXQwNaz3HoeX/UmzlUp/1MF1o6965+X08D1ldU8MEAQBAEAQBAEAQHOdNovVNk/A4jucPq0Lhbepb1GMlwf1/wBI62yJ/wBxw5r6f7OBaNdwvkvNvqRy1PTt7kctS3M4ZDKyhinxIYJ8SvB7QJ24BSz0sSz7Ni9PHbE5AX8FXg75IrQlfJGjiZdw53KvSdkdKUrIznj1nWOQFysQluq5rCW7G5hR0w7TjkcLcNyzUqaRRtVqvKKPs8QabnO2X4RuCRlfJaGISvktPr3mir33V+krHSoqyKThYXKnvcsbxJBTE9p2WwfMrSdS3VRHKpnZGLiScFlKyJEkkRSLdG6MGtWbmSxSVZiex7c2Pa8c2ODh8Ei92SZHVpKrBwlo0165H6Sabi69IfIWrH1AEAQBAEAQBAfCgOa03pqllgkje/Uc5pAa5puHtNwMBj2hsXIrY3DV6Eot2fJp3T/3yOxhMHiaVeNSMbpPVW0f8HFssAF5J3Z6F3bJ20pI5qN1EmRuqkyk52pKOH/CntvQLCW/TLWk5rtAHvYX+KhoR613wIcPC0rvgVowGNJHIH4lSu8nZk0rzlZkccJI4uOPJbSkk/A2lNJ+BYeQ0cB94cVEsyJJyNbVknDac/oFapq2ZcpJLM087ALk9yuRbeSLsZ5CjoS/tuFm7L/JKlZQ6sdTE6yjktTOpGsbDALEOrmzNPq5vUry2YLDNSRvLNksbyd2UHlTpFhM+sF0eRlslp6YySMjbm97WDm5waPitoLekkR1aqp05VHwTfpmfpICy9GfIj6gCAIAgCAIAgCA856XaMLaokDsvGuDxJ7Y8cf1BeR2tSVCs5cJZ+fE9ZszEqWGs3msvj2+hDSUgzOK4NSrwRJVqvRF/VVe5Wuc/pOK7xbMuAC6NCVo58jp0J2hnyJq+nBc0ZtHyWlKdovmaUalovmRTtu4DYtouyubwdotl30YAuoN5t2K+827GrdJrnDIZfVW1HdXeXVHcXeVqtwY0naVJBbzJYdZkdBowv8AWSZbGrarX3OpAzVxG71Y6k9U2+GQGwZYLSm7ZmtJ2zNTWO1efw5q3TW8XKeZp5Hkm6uJJFlS5GFiVtkjdSuTMFgtHmze51nVZogzVnpXDsQDW/W64YPi79IV/BU96d+Rwf1Fi+hwvRrWeXktfsvM9oXYPn4QBAEAQBAEAQBAa/Tej/TR2HtDFvPaO/6Ln7TwX9VRcV2lmvjzLWExHQ1LvR6nJtjthlZfPJ3Taep3HK+Zi4rCMo1YxffdcN+ZVvSNi7pGxNVt7PJaU31jSk+sUWuxO8mysNFhrIVr8NUfYSlHO7FKOe8yMtDGY8/oFtdzkb3c5FWGlMjwXZblLKooRyJZ1FTjkbWYe63vO5VI/wDZlOP/AGkUapgaPvzU9NuTLNNuTOdqWl5NsQPDvXRg1FZnQTsYSU7QN58llTbN1IqCGxxU2/ckjItUej5J5GxRNLnuNgPiSdgG0ralGU5bsRVxFOjTdSo7Jfnqe39FtAsooGxNxd7T3fieczyGAHABehoUlShuo+c7Rx0sZXdSWS0S5L8zfebhTFAIAgCAIAgCAICCStjadVz2tO5x1fC+ahliaUZ7jkk+TdmSxo1JK8U2u7Mma4EXBuN4UxG01kzVaX0T6TtMwftGx30K4O1djrE/3aWU/Z/z+Mu4XF9H1Z6fQ43SspjJZYh22+a8osNOE7VFZrgz0GGgqi39UQ0UJ2rWrJElaaLNWLNJ4KOnnIhpO8jXMj8VZci25Ecttbkto9k3jfdK8z9Y2Clit1EsVurMuwMsLDvPxVebvmytN3zZm6QNB2ALVJs1UXI1LmumduZ5lXE1Sj3l1NUo95O+jAGq0AclGqrbuyONV3uyk+nA7jZTqbLKqNk2iujs9W/1bOxtldgwb7fiPAd9l0cLhKtZZZLmQ4raNHCx/uPPktf48z07o30bho2nU7UjvbkI7TuA/C3h8TivQ4fDQoxsteZ4/H7Rq4yV55JaLgvl95ulYOeEAQBAEAQBAEAQFHS1F6VmHtDLjwK5e1NnrFU7x7S07+7z+pZw1fo5Z6fmZwk9KA4lpfE6+cbnRnDfqkLytHEVqOUW0elhVbSTtJd6T+pVqNM6Sg7UVQJWj3JmNdy7Qs7zXYw+16mkzb+gwdd2cN191/z2I5OsJ5AFXQskt70biLby0EE/3BXZYqjiI7tSKf5+cQthuHWw9Vruefrp9CWl6X6MeMHy0+OUsZeL82X81zK+x8PUd6c3Huauvz1IZ4PHRV5RUl3O31LUz2zD1EsUwz9XIHO72e15Kg9kV6WatL/F39tfYzSluZ1IuPiml66e5Qc+1xkdt8wqrg08+HAuqN8ypJicFKslmTLJZmbY9g7ysOXFmrlxZeBDWKvZymV7OUzXMaZSNystqmi02qaLkMPbDBmbADaSTgB3qOKlU7KbfJFec+q5s6Cn6LTOGJEd8ycT3ALp4fYmJqO9S0V6v0Xycue1aUXkrm10d0PpozrPBld+f2e5mXjdd+hsuhT7XWffp6f7KVfbGIqK0Xuru19fix0DWgCwFgMgF0jlttu7PqGAgCAIAgCAIAgCAIAgOd6S6N/6rR/OP8vqvObYwFv/ANEF/l8/PrzOts/E/wDil5fHwcjPbEHIrhxO7DmjRVdMRxG/6qzGR0qVRPxNTpKBjhbVGG1WKc5J3uW6actTVVOjQ0AA2PjmrUa13dksU920dCairZYDrOfdm0OJINtjRmCta1OFfhmQzoU1Ft5G+0dpyKVzRGSS4EkZFoF8Hcb/AF3X59bCTppufD3OcrTjdM6SmprNxzK5c6l2VKlS8jS6f01FDdl9Z34W5i2/d8VewmFnVtK1lzLeHoyl13kvr4HKy9K53WbHaJuAwF3EfzH5WXVWzqS60837ehLGjCdRcSPQVc8VcUj3E6s0biXG57LwczyVuCjBxsrZlqcHKjVprRxkvVM/TC7h8yCAIAgCAIAgCAIAgCAIAgCA+EXwKw0mrMJ2OE6S6K9C649h3s8N7SvIY7Bf01TLsvTu7vjuPTbPxXSxs9Vr8nN2N7Kqde6tc18lKASTjbJTKTLaqtpJGprmY371PBl6jLKxpdIMMliMWtJa7gTYi/MK5Sahe+rIakekqJLRa+xNoqpEDrsaC7VIucACSMTvyy4rSvB1Y2k8iSWHpyShFW5m+0h0gkbSsZrn0kms579oaXkANtkSBsyCoUsFB13K3VWi77cfD3KUsBTlWlJ5RVku92TZwU8pkmDW5A+W2670YqFNtlWtVlXxcacMlH6cS6ItU5HnZQ710dKNNQejJYuC0kTwlnken6P61Zm2E0LH8WOMZ52OsCfBWoY+X7kcCv8ApajLOlNrxV/j7nS6N6zKCXBxkhP52XHiy+HOytRxlN65HGrfpzGQ7CUvB/Njp6DSkE4vFLHJ/I8OI5gHBTxqRl2Xc5FbC1qLtVg4+KaLi3IAgCAIAgCAIAgCAIAgCAq6Sp2SRubJYNtck4atveucrKDE0YVabhPTny7ybD1J06ilDX69x5VW1bGFwb2yCQCMGkbxfevH9E7tX8+Z7alSnNJvLu4mmnriQch5lTRgkdCFFIoz0zpCBc4fPyHepozUMybpIwRZptElvaY9msG+z7TXWHsvuMeeGajlXTyadvfyK1StvdpM5uvlY15D2OjdfJpw8Cr9OMnG8XcklWjHV+ZJGAW3LJXNt71gLDcfotXk9VckjWi47qKcVBd9xg297Wsf1HapZVrRs9TSGEXSbydo62Ss2+98S+IioN5F8lMIaLnH4LXeua2T1KpeDlkpLPiFKOiMm4BYebN00kRmQ5jA3vcYHgt0rMjlK6sbnR/TOug9ipkI3PIkHKz72HJTwr1I6M5lfZuDq9qmvLL6WOl0f1vVDcJoI5BvYTGbcb6wJ8FajjHxRxK36epP/jk145/B1WjutTR8mDzJCfzs1m9zma2HOynjiYPXI5VXYmJh2bS8H82Or0dpmmqP3M0cnBjw4jmAbjvUylGWjObUoVaXbi14ovLYiCAIAgCAIAgKmkdIxwtu88gMzyCrYnFU8PHem/Liyehh51pWivPgcJp7S8lRgeyzYwZc3HaV5rE4+piHnlHl88z0mDwlPD5rN8/jkc5NTEmwFzuGf3xyUClxOrGqkrs+N0Qc3YcBn3u+nisOtyDxTeUST9ltg0W4Bab982aqpxZKKcMHxP3sWu9cdI5s++gs0XAJOOW9Z3rs13lKRQ0jDdp22x+o8CR3qanKzLEJWOcfFqgjbl/vvVxSuzpxndXIKZjy7VG0/wDK3m42ua77jqS1jxi1a009TZyVvEotaMgD9VM2+JHFx0R9qBYXSHI2qSsrkDHKRojjPmRuzWUat5mJKyaNmJK2I2bTR/RysmIMVPM7aHBjmt4ds2HmpIwm9EVKuKw9PtzS8/seg9HejvSCO1qj0LfwzSibDg2zwPEKzCFZcTi4nFbNl+2/grfB6ZoiKpay1TJFI7CxjjMfO93uv3AK1G/E4NV02/7aaXe7/YvrYiCAIAgNPpXTYju2Oznb/dH1PBcbG7XhSvClnL2Xy+71L+GwTqdaeS92clVyue7WcS5x7yeQ+QXm51Z1JOc3d8zu04xhG0VZETaMn2uyN2Z+g8+5aOoloZdZLQmbAGjAW+fM7Vq5N6kbm3qRvjWUzeMyAxWxWbkqlc+MptZwBy28llysjZ1d2LaJaqMblrBs0pyZrJ4zu2KeLLkJI5bSEeq63d4Wt/aWjuKvQd0XqVTKxSkm1TYZqVRuSuqiN7w431bnetknFWua7yZ8keAMbX+CRXI23mzOHQ1TOR6KCWQbC2Nxb/Vaw8VZpUpNZIqYjF0oPrzS8/sb2g6sdIyZsZEP4kg+DNYqzHC1Hqc6e2sLDRt+C+bHSUPU9tmqebY47f3OP+Kljg+bKNX9Qv8AZD1f2XydDQdWGjo7azHzEbZJD8Gao8lPHDU0c+ptnFT0aXgvm50lBoSmg/cwRRne2NoPeQLlSqEVoihUxFWp25N+LNgtiEIAgCAIDCaVrRdxsFHVrQpRc5uyNoxcnaJz+ktLF9w3st8z97l5THbXqV+pS6sfd/C/HyOpQwihnLN/Q1HoyeA8/DZ3+C5KaRf3rEjIQMh37fFYbbNXJvU+OagTI3NWTa5G5qzc2I3MWUzZSJqWLM9yxJmk5cDCeNEzeEjXzsUsWWoM0Gm4MLj71bn/ANS/yVuhLO35+aFqE7M56anxV1Mm3jBzDsWRvnpvVFRxmKZ7mMc8SgBxaC4D0bcA61wL3NuK62AScHlxPObdqz6SKTdraebPRl0Dz4QBAEAQBAEAQBAU6/SLYhvdu+p2LnY7aVLCq2suXzyLFHDyq+HM52qqnyG5PLcOQXksTiquInvVH4LgvD8udanShTVkQhqrElz6hgBFm7IEzKSR2THeFvMqzDB4ifZhL0t9SN1qcdZImZoaU7AOZ+l1chsbFy1SXi/i5G8bSXG5Ozo8feeByF/PBXIbAn++a8lf7r6ET2iuESxH0ei2lzu8AeQVyGw6C7Tk/b6IiltCo9EkVNJ6O9Fi32Mt9jx4Lk7U2d/TPfh2H7P4fD05E+HxPSZS1+pp5wuUi/AoTBSotRZrK2K4I25jmMR5hTQdmTpnOGIZbsuWbfIhdBO5IpETo1smbXPR+qX93OP4jT4t/wBLr7OfVl4nnttduHg/qd8uicQIAgCAIAgCAIDV1tZI7sxMdxeRYfpv8VxcZjMTO9PCwf8Ala3pf6/7LlKjTj1qsl4fJr2aHlOJsDvc6/wuuRHY+MnnJJeL+Llt4ylHJeyLLNBHa8dwv81bh+n5fvn6L+fsQvHLhEsR6EjGZce+3wCt09hYePacn52+iIpY2o9LIsM0bEPcB54/FXIbLwkP/Gn45/W5E8TVf7iyyMDIAchZXIU4QyikvAhcm9WZLcwEAQBAYvYCCCLg4ELWcIzi4yV0zKbTujlNMUBidvacj8jxXi9oYF4Wpl2Xo/s+/wCvqdzC11VXeaSZVEdGJQnUqJ4mjrIrO5/O5H+Xc0K5SleP5+cjZFZzVLc2TO+6qcqgcYz5P+i6+zHlLyOFtrWHn9jvl1DhhAEAQBAEAQBAEAQBAEAQBAEAQBAEAQEVTA2Rpa4XB+7jioq1GFaDhNXTN6c5QlvR1OH0vQuhfqnEZtO8fVeNxWFnhqm5LyfNfmp6TC141o7y80aadQouxNbXx3F932PMW/UVYpOzsblEtVhMHcdVudQOEX/0XW2W85+X3OLtnSHn9jvl1zhBAEAQBAEAQBAEAQBAEAQBAEAQBAEAQBAVdI0LZmFju47Qd4VfFYaGIp7kvJ8mTUK8qM96P+zzvSdI6J5Y8WI8CNhHBePq0Z0ZuE9V7956mhVjVhvxNc9twQtU7O5YNbq7N33buy7lauYZ2fVlg+f+WP4v+q6+yn1p+X3ONtjsw8/sd8uycIIAgCAIAgCAIAgCAIAgCAIAgCAIAgCAIAgNbp3RLahlsnj2XbjuPAqnjcHHEwtxWj/OBbwmKlh534PVfnE83qIXMcWuGq5psQV5OcJQk4yVmj1UJxnFSi7pmvqWWdff9/f8ylpu6/Pz/RtwOr6tj62b+Rvk4/VdfZPbl4I422OxHxZ367hwQgCAIAgCAIAgCAIAgCAIAgCAIAgCAIAgCAIDR9JtBiduszCVow/MPwn5Fc7aGBVeO9HtL37vg6GAxroS3Zdl+3f8nnNVEbEEWIORwIIzB5H4LzMHuysz1EWmdB1bn18n/i/yH1Xa2V/yS8Pucfa6/tx8fsehLunnwgCAIAgCAIAgCAIAgCAIAgCAIAgCAIAgCAIAgOY6WaA9IDLGO2B2mj3wNo/MPNcfaWB310tNdZarn/P1Ovs7HdG+jm8uD5fx9DR9XwtVPH8Fx/vYoNlSvVf+P3Rd2yv7Kff9mehrvnmwgCAIAgCAIAgCAIAgCAIAgCAIAgCAIAgCAIAgCA00OiWR1npWYekieHNthfWYS4c9ypxw0aeI348U8vNF6WKlUwvRy4NWfdZ5G5VwohAEAQBAEAQB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74" name="AutoShape 14" descr="data:image/jpeg;base64,/9j/4AAQSkZJRgABAQAAAQABAAD/2wCEAAkGBxISEhUUExQVFBUXFBcUFxcWFRwVFxcXFRQYFhQXFRUaHCggGholHBQYITEhJSkrLi4uFx8zODMsNygtLisBCgoKDg0OGxAQGywkICYsLCwyLCwsLCwsLCwsLCwsLCwsLCwsLC8sLCwsLCwsLCwsLCwsLCwsLCwsLCwsLCwsLP/AABEIAP0AxwMBEQACEQEDEQH/xAAcAAEAAgMBAQEAAAAAAAAAAAAAAwQCBQYHAQj/xABAEAABAwICBgYIAwgBBQAAAAABAAIDBBEhMQUSQVFhcQYHIoGRoRMjMkKxwdHwUmKCFDNjcpKiwuHxQ1NzssP/xAAbAQEAAgMBAQAAAAAAAAAAAAAAAwQBAgUGB//EADgRAAIBAgMECQMDBAIDAQAAAAABAgMRBCExBRJBURMiMmFxgZGh0bHB8AZC4RQjcvEzUkNikiT/2gAMAwEAAhEDEQA/APcUAQBAEAQBAEAQBAEAQBAEAQBAEAQBAEAQBAEAQHH9YmkZaNkVVC6xbII3sPsSMcCbOG8FuBzGsVWxEnBKaO1sehTxUpYeosmrp8U1y9c13G96OabjrYGzR5HBzTmxw9pp8e8EFS06iqR3kUMbg6mEqulPyfNczZqQqBAEAQBAEAQBAEAQBAEAQBAEAQBAEAQBAEBG6ZocGEjWcCQ3aQ22sbbhcY8RvCxdXsbKEnFytkuPjp+dzJFk1PLuufSwIhpWm7r+mf8AlABawd93HuG9c/HVFZR8z1v6Ywst6Vd6dlfV/Y1PVNpcxVRiJ9XM08g+MFwPgHDvChwVTdnuvidL9SYRVcL0qWcX7PL62PZ11jwAQBAEAQBAEAQBAEAQBAfCUBXpq+KRzmxyNeW+1qkO1eDiMAeBWqnFuyZNUw9WmlKcWr6Xyv4FlbEIQBAEBi94GZA5myXMpN6Gqr+k9FDf0lRELZgODnf0tufJRSrU46tF2jszF1uxTl42svV2Rxum+tNmLKSIvdl6SQWb+lg7Tu+yq1MallBHcwf6ZqSe9iJWXJa+ui9zpOhWipmMdPVOL6maxdre4wexGAMG5kkC2J4KfDwklvT1ZzNrYqjOao4ZWpw0txfF9/JX+5h0x6aQ0LS24knI7MYOW50hHsjhmdm8K2IjTVuJjZuyauMlvPKHF/Zc37L2PDK2tklkfLK4ukkdck7zs4AbtlrLkTbm7s+hUKUKFNQgrJZJfnv3lrQ7pBMz0Xt46v8ASb+V1invb10ZxXR9E1U0y+p+kV6A+TBAEAQBAEAQBAEAQGE0rWNLnENaBclxsABmSTkFhtJXZtGMptRirt8EcF0i6zYo7spW+mdlruuIxyGb/IcSqNXHRjlDM9Pgf0zVqWliHurku18L3fcee6U0/VVf76Vzmn3B2WDH8AwPM3K5tXETn2meqw2Aw2F/4oJPnq/Vm30D0zlo6f0EMcd9dztd1zfWtm0WuRa175AYYKSljJU4bsUUMbsani6/TVZPRKy7u/P0t5lSu6XV0hOtUyAbmER8hdgB81o8XWktSejsjBU1lST8c/rc1EmlqhxxnmPOV5+a16WfFsvRwlCOkI//ACvg+ftUv/ck/rd9Vo6kuZt0VP8A6r0Rj6d5995/UfqjnLmZ3IL9q9EQSY8eeKXbJYkZCyZNjoLSxpZRIyOKRw9kytc4NP4mgOGPHGykp1Oje9ZPxKmMwixVPo5Sklx3bK/c7p5G50n0/r5hq+kEQOYibqn+okuHcQpZ4yrLjbwKGH2BgaLvu7z/APZ39sl6o5Cckkkkkk3JOJJ2klRJnVlFLJEIdis2yI73Z3vVJoUzVRncPVwtPIve0tDeNmknhhvVvB07z3uCOD+osYqeH6JPrSfolnf1t7ntK6h4QIAgCAIAgCAIAgNB0r6W09Ay8h1pCLtiae07cT+FvE7ja6hq1o09deR0cBsytjJdVWjxk9P5fd62PHNP9K6itdeV1mX7MTcGDdce8eJ8lya9edR56HvdnbMoYOPUXW5vX+PI0gdcqC1kdK+di21thxKibuzVu7M9Wwutb3djW93YgLSVJdI3ulkSxwgDFaOV3kaOV9DKRvcFhMxFkV1uSWIZH2W6VzN0fL7UMt2MGk5rLsFclBWoIo6aSV2rGx7znZjS4+AU0It6FevVhDttJd7sdd0Y6t6uch0zTTx7S/8AeEbmx5g/zW71ahhJzeeSOJidv4bDxfR9eXdp5v4uex6H0XFSxNihbqsb4k7XOO0ldKEFBbqPEYnE1MRUdSo7t/lkXVuQBAEAQBAEAQBAcZ066bNpAYobPnOZzbFfa7e62Te87AaWJxap9WOv0PQbG2I8W+lq5Q95eHdzfku7xirmfK90kji9zjcucbkrlubbu9T3lOjCEVGCslokRPfqjisJXN5S3UZ0rbZrE2YirRzNhTQl7uCrTkoIiqTUETVjcmjILSm+JpSf7mfBGMFm7Dkx6I3x8E3shvK2RBO+2G1bxVyWCvmVJJd2amUeZImRMh95y3cuCNd3O7Frm5wGwLGmRsk27s3OhejlVVYwwuc38R7LM8e26wPddSQoVKnZRUxe0cNhcqs0ny1fojrqPqrncPWzxx8GNMh8Tqj4q1DZ8v3M4dX9VUY/8cG/FpfJuKHqthjcHiqqGvHvRlsZHI2JHirMcHGPFnKrfqOrVunTi1yd2dxRQGNga6R8pHvv1dY89VoHkrcVZWvc4FWanNyUVHuV7e7f1J1kjCAIAgCAIAgKL9Js/aG04xeWGV35WAhoJ4lxAA4HvjdRb6hx1LKw0ugdd9m6S73r7LXyNN036S/skeow+ueMNuo3LXI37hv5KrjcV0Md2Paft3nQ2Rs3+qnvT7C93y+f5PE6yUvebkm9ySTckk43O8lceOSu9T6HTgoRskQlqzclIXR48fgt08jWyuWqaO5sopysYm7I28Lw1uGapyW9LMpTTlLMra11LaxLaxPDhz3qORHPMjlnAvZbRg2bxg3qaxwvirSyLaslY+MjAWWxfgiWlpnzSNjjaXvcbNaMyfkNt9lltCDk7LU0qVYUYOpUdktWes9FerqGEB9SBNLnqnGNnC3vnicOG1dahg4xznm/Y8NtL9RVqzcKHVjz/c/jy9TuWi2AwCunm27n1AEAQBAEAQBAEAQENZUtiY+R2DWNLjyaLlazmoRcnwJKVOVSahHVu3qeV9GukQjrJKmov60Oa4gX1b6pYBtsNQN8FwMPjEsQ6k+KZ7XaGznUwkcPR/ba3frf63Of01XyTyPlfi57sBuGTWjgBh3KrUqurUc5HVwmHhQpxpR0S/2/M1M0Bbz2nitoz3i9CakZxR2FzuWspXdjWUruxSbncqbhYnJ4DbFaSzyNJq+Rl6ckW3rG4lmY3Esy1ECAN5yUUtSCTTZK6MhuC0TTZopJsqSx2HNTRldk8ZXZFq2zW176G976EcjlukbxR7R1e9F20kIke318jbuJzY04iMbthPHkF28LQ6ON3qz55tzajxdXo4PqR073z+O7xZ1ytnCCAIAgCAIAgCAIAgCA5rp/U6tNqD/qPDTyHaPm0DvXM2tV3KFlxdvudjYlLexO8/2pvz0+55TIztW4rzyeVz28ZZXJzBt3ZKPf4EXScCnVx2Ftt1NTlcnpyu7lesbhbYpabzuTUnncohqnuWbkpZgtL5kd8zOjg1ncAsVJ2RirPdRsAP8ASrFRsxkdfAeKylbNm0VbNlarkAtbEqWnG5NSi2UXkqdWLCNz0HoRPXQMcLt19c8RGC+x4EtA71Zw0N6qkzn7YxDoYKpNa2svPL+T3xkgN7EGxsbG9juPFd258wcWtUZIYCAIAgCAIAgCAIAgCA4zp92nwt3NcfEgf4rzm3qlnCPj9j0GxerGcvD7/JwUjdZxIyvh3LkJ7sbM9RF7sbMvPjs3moFK7KyleRq5WXeBsALjzVqLtG5cjK0L8ylUC4PEqeGTLMHZlSKK5U0pWRPKVkTCK+Cj3rZke9bMsUzQL7lHN3IajbInzXcbLdQssyRQtHM+yPsMFhK7EVdmufJjcqyllZFpRsrIhc+63SsbI2OhNJvpXukjweY3Mafwl4trDiBdb06rpu6K2LwsMVBU56XTffbgdZ1ddMBTOMFQfVyPLhITfUe619cn3Tv2HPAki3hMSo9WWhw9vbHeISrUF1krW5pcu9cuK00s/XWuBFxiCuseDatkz6gCAIAgCAIAgCAIAgOB6xJSJWgZmIDldzrleZ2zG+IjfRR+7PT7CgnSbfCX2RzcFNYLiTndnXnUuzGeTtWGzBZjHq3NoR6t2UC0jWO//asXWRZunZGJpbMG9Z6S8zbpbzKepq35eZU194nvvEkUJI3LWUkmaymkyCd1hZSRV3ckgru5BTsOZW82tCWbWgqXbBnbw/2kFxFNcTXvarCZYM2RrDYbtoHFYQSPhWTJ2PQnptJSERzEvpzhvdFxZvb+Xw3G5h8W6b3ZafQ8/tfYkMWnUpZVPaXj39/r3eyU07ZGtexwc1wDmuBuCDkQuwmmro8BUhKnJwmrNcCRZNAgCAIAgCAIAgCA4rpzTXmid+Qjwdf/ACXmdvdWUXzT/Pc9FseralOPf9v4OfqHhoXnoJyZ1Kacma+nhJJcVYnJJWLdSaS3T7MzYMz81iL4sxGXFk0kIAA4YrRTu7kcZ3dzSzxXeeHx+/gr0ZWidGErRLcrA1uKhi96RXjJykap0JcQ3ebngFbUt1XLynuq5LNHYCw4NG871pF318yOMrvPzKk0WrtuTiT9FNGW8WIS3vAoHNTllH17kSCQZHhco3wQcuCDgiCMS9ZsZSO/6qukRjl/ZXm8clzHf3X5lo4OAPeOJXQwNaz3HoeX/UmzlUp/1MF1o6965+X08D1ldU8MEAQBAEAQBAEAQHOdNovVNk/A4jucPq0Lhbepb1GMlwf1/wBI62yJ/wBxw5r6f7OBaNdwvkvNvqRy1PTt7kctS3M4ZDKyhinxIYJ8SvB7QJ24BSz0sSz7Ni9PHbE5AX8FXg75IrQlfJGjiZdw53KvSdkdKUrIznj1nWOQFysQluq5rCW7G5hR0w7TjkcLcNyzUqaRRtVqvKKPs8QabnO2X4RuCRlfJaGISvktPr3mir33V+krHSoqyKThYXKnvcsbxJBTE9p2WwfMrSdS3VRHKpnZGLiScFlKyJEkkRSLdG6MGtWbmSxSVZiex7c2Pa8c2ODh8Ei92SZHVpKrBwlo0165H6Sabi69IfIWrH1AEAQBAEAQBAfCgOa03pqllgkje/Uc5pAa5puHtNwMBj2hsXIrY3DV6Eot2fJp3T/3yOxhMHiaVeNSMbpPVW0f8HFssAF5J3Z6F3bJ20pI5qN1EmRuqkyk52pKOH/CntvQLCW/TLWk5rtAHvYX+KhoR613wIcPC0rvgVowGNJHIH4lSu8nZk0rzlZkccJI4uOPJbSkk/A2lNJ+BYeQ0cB94cVEsyJJyNbVknDac/oFapq2ZcpJLM087ALk9yuRbeSLsZ5CjoS/tuFm7L/JKlZQ6sdTE6yjktTOpGsbDALEOrmzNPq5vUry2YLDNSRvLNksbyd2UHlTpFhM+sF0eRlslp6YySMjbm97WDm5waPitoLekkR1aqp05VHwTfpmfpICy9GfIj6gCAIAgCAIAgCA856XaMLaokDsvGuDxJ7Y8cf1BeR2tSVCs5cJZ+fE9ZszEqWGs3msvj2+hDSUgzOK4NSrwRJVqvRF/VVe5Wuc/pOK7xbMuAC6NCVo58jp0J2hnyJq+nBc0ZtHyWlKdovmaUalovmRTtu4DYtouyubwdotl30YAuoN5t2K+827GrdJrnDIZfVW1HdXeXVHcXeVqtwY0naVJBbzJYdZkdBowv8AWSZbGrarX3OpAzVxG71Y6k9U2+GQGwZYLSm7ZmtJ2zNTWO1efw5q3TW8XKeZp5Hkm6uJJFlS5GFiVtkjdSuTMFgtHmze51nVZogzVnpXDsQDW/W64YPi79IV/BU96d+Rwf1Fi+hwvRrWeXktfsvM9oXYPn4QBAEAQBAEAQBAa/Tej/TR2HtDFvPaO/6Ln7TwX9VRcV2lmvjzLWExHQ1LvR6nJtjthlZfPJ3Taep3HK+Zi4rCMo1YxffdcN+ZVvSNi7pGxNVt7PJaU31jSk+sUWuxO8mysNFhrIVr8NUfYSlHO7FKOe8yMtDGY8/oFtdzkb3c5FWGlMjwXZblLKooRyJZ1FTjkbWYe63vO5VI/wDZlOP/AGkUapgaPvzU9NuTLNNuTOdqWl5NsQPDvXRg1FZnQTsYSU7QN58llTbN1IqCGxxU2/ckjItUej5J5GxRNLnuNgPiSdgG0ralGU5bsRVxFOjTdSo7Jfnqe39FtAsooGxNxd7T3fieczyGAHABehoUlShuo+c7Rx0sZXdSWS0S5L8zfebhTFAIAgCAIAgCAICCStjadVz2tO5x1fC+ahliaUZ7jkk+TdmSxo1JK8U2u7Mma4EXBuN4UxG01kzVaX0T6TtMwftGx30K4O1djrE/3aWU/Z/z+Mu4XF9H1Z6fQ43SspjJZYh22+a8osNOE7VFZrgz0GGgqi39UQ0UJ2rWrJElaaLNWLNJ4KOnnIhpO8jXMj8VZci25Ecttbkto9k3jfdK8z9Y2Clit1EsVurMuwMsLDvPxVebvmytN3zZm6QNB2ALVJs1UXI1LmumduZ5lXE1Sj3l1NUo95O+jAGq0AclGqrbuyONV3uyk+nA7jZTqbLKqNk2iujs9W/1bOxtldgwb7fiPAd9l0cLhKtZZZLmQ4raNHCx/uPPktf48z07o30bho2nU7UjvbkI7TuA/C3h8TivQ4fDQoxsteZ4/H7Rq4yV55JaLgvl95ulYOeEAQBAEAQBAEAQFHS1F6VmHtDLjwK5e1NnrFU7x7S07+7z+pZw1fo5Z6fmZwk9KA4lpfE6+cbnRnDfqkLytHEVqOUW0elhVbSTtJd6T+pVqNM6Sg7UVQJWj3JmNdy7Qs7zXYw+16mkzb+gwdd2cN191/z2I5OsJ5AFXQskt70biLby0EE/3BXZYqjiI7tSKf5+cQthuHWw9Vruefrp9CWl6X6MeMHy0+OUsZeL82X81zK+x8PUd6c3Huauvz1IZ4PHRV5RUl3O31LUz2zD1EsUwz9XIHO72e15Kg9kV6WatL/F39tfYzSluZ1IuPiml66e5Qc+1xkdt8wqrg08+HAuqN8ypJicFKslmTLJZmbY9g7ysOXFmrlxZeBDWKvZymV7OUzXMaZSNystqmi02qaLkMPbDBmbADaSTgB3qOKlU7KbfJFec+q5s6Cn6LTOGJEd8ycT3ALp4fYmJqO9S0V6v0Xycue1aUXkrm10d0PpozrPBld+f2e5mXjdd+hsuhT7XWffp6f7KVfbGIqK0Xuru19fix0DWgCwFgMgF0jlttu7PqGAgCAIAgCAIAgCAIAgOd6S6N/6rR/OP8vqvObYwFv/ANEF/l8/PrzOts/E/wDil5fHwcjPbEHIrhxO7DmjRVdMRxG/6qzGR0qVRPxNTpKBjhbVGG1WKc5J3uW6actTVVOjQ0AA2PjmrUa13dksU920dCairZYDrOfdm0OJINtjRmCta1OFfhmQzoU1Ft5G+0dpyKVzRGSS4EkZFoF8Hcb/AF3X59bCTppufD3OcrTjdM6SmprNxzK5c6l2VKlS8jS6f01FDdl9Z34W5i2/d8VewmFnVtK1lzLeHoyl13kvr4HKy9K53WbHaJuAwF3EfzH5WXVWzqS60837ehLGjCdRcSPQVc8VcUj3E6s0biXG57LwczyVuCjBxsrZlqcHKjVprRxkvVM/TC7h8yCAIAgCAIAgCAIAgCAIAgCA+EXwKw0mrMJ2OE6S6K9C649h3s8N7SvIY7Bf01TLsvTu7vjuPTbPxXSxs9Vr8nN2N7Kqde6tc18lKASTjbJTKTLaqtpJGprmY371PBl6jLKxpdIMMliMWtJa7gTYi/MK5Sahe+rIakekqJLRa+xNoqpEDrsaC7VIucACSMTvyy4rSvB1Y2k8iSWHpyShFW5m+0h0gkbSsZrn0kms579oaXkANtkSBsyCoUsFB13K3VWi77cfD3KUsBTlWlJ5RVku92TZwU8pkmDW5A+W2670YqFNtlWtVlXxcacMlH6cS6ItU5HnZQ710dKNNQejJYuC0kTwlnken6P61Zm2E0LH8WOMZ52OsCfBWoY+X7kcCv8ApajLOlNrxV/j7nS6N6zKCXBxkhP52XHiy+HOytRxlN65HGrfpzGQ7CUvB/Njp6DSkE4vFLHJ/I8OI5gHBTxqRl2Xc5FbC1qLtVg4+KaLi3IAgCAIAgCAIAgCAIAgCAq6Sp2SRubJYNtck4atveucrKDE0YVabhPTny7ybD1J06ilDX69x5VW1bGFwb2yCQCMGkbxfevH9E7tX8+Z7alSnNJvLu4mmnriQch5lTRgkdCFFIoz0zpCBc4fPyHepozUMybpIwRZptElvaY9msG+z7TXWHsvuMeeGajlXTyadvfyK1StvdpM5uvlY15D2OjdfJpw8Cr9OMnG8XcklWjHV+ZJGAW3LJXNt71gLDcfotXk9VckjWi47qKcVBd9xg297Wsf1HapZVrRs9TSGEXSbydo62Ss2+98S+IioN5F8lMIaLnH4LXeua2T1KpeDlkpLPiFKOiMm4BYebN00kRmQ5jA3vcYHgt0rMjlK6sbnR/TOug9ipkI3PIkHKz72HJTwr1I6M5lfZuDq9qmvLL6WOl0f1vVDcJoI5BvYTGbcb6wJ8FajjHxRxK36epP/jk145/B1WjutTR8mDzJCfzs1m9zma2HOynjiYPXI5VXYmJh2bS8H82Or0dpmmqP3M0cnBjw4jmAbjvUylGWjObUoVaXbi14ovLYiCAIAgCAIAgKmkdIxwtu88gMzyCrYnFU8PHem/Liyehh51pWivPgcJp7S8lRgeyzYwZc3HaV5rE4+piHnlHl88z0mDwlPD5rN8/jkc5NTEmwFzuGf3xyUClxOrGqkrs+N0Qc3YcBn3u+nisOtyDxTeUST9ltg0W4Bab982aqpxZKKcMHxP3sWu9cdI5s++gs0XAJOOW9Z3rs13lKRQ0jDdp22x+o8CR3qanKzLEJWOcfFqgjbl/vvVxSuzpxndXIKZjy7VG0/wDK3m42ua77jqS1jxi1a009TZyVvEotaMgD9VM2+JHFx0R9qBYXSHI2qSsrkDHKRojjPmRuzWUat5mJKyaNmJK2I2bTR/RysmIMVPM7aHBjmt4ds2HmpIwm9EVKuKw9PtzS8/seg9HejvSCO1qj0LfwzSibDg2zwPEKzCFZcTi4nFbNl+2/grfB6ZoiKpay1TJFI7CxjjMfO93uv3AK1G/E4NV02/7aaXe7/YvrYiCAIAgNPpXTYju2Oznb/dH1PBcbG7XhSvClnL2Xy+71L+GwTqdaeS92clVyue7WcS5x7yeQ+QXm51Z1JOc3d8zu04xhG0VZETaMn2uyN2Z+g8+5aOoloZdZLQmbAGjAW+fM7Vq5N6kbm3qRvjWUzeMyAxWxWbkqlc+MptZwBy28llysjZ1d2LaJaqMblrBs0pyZrJ4zu2KeLLkJI5bSEeq63d4Wt/aWjuKvQd0XqVTKxSkm1TYZqVRuSuqiN7w431bnetknFWua7yZ8keAMbX+CRXI23mzOHQ1TOR6KCWQbC2Nxb/Vaw8VZpUpNZIqYjF0oPrzS8/sb2g6sdIyZsZEP4kg+DNYqzHC1Hqc6e2sLDRt+C+bHSUPU9tmqebY47f3OP+Kljg+bKNX9Qv8AZD1f2XydDQdWGjo7azHzEbZJD8Gao8lPHDU0c+ptnFT0aXgvm50lBoSmg/cwRRne2NoPeQLlSqEVoihUxFWp25N+LNgtiEIAgCAIDCaVrRdxsFHVrQpRc5uyNoxcnaJz+ktLF9w3st8z97l5THbXqV+pS6sfd/C/HyOpQwihnLN/Q1HoyeA8/DZ3+C5KaRf3rEjIQMh37fFYbbNXJvU+OagTI3NWTa5G5qzc2I3MWUzZSJqWLM9yxJmk5cDCeNEzeEjXzsUsWWoM0Gm4MLj71bn/ANS/yVuhLO35+aFqE7M56anxV1Mm3jBzDsWRvnpvVFRxmKZ7mMc8SgBxaC4D0bcA61wL3NuK62AScHlxPObdqz6SKTdraebPRl0Dz4QBAEAQBAEAQBAU6/SLYhvdu+p2LnY7aVLCq2suXzyLFHDyq+HM52qqnyG5PLcOQXksTiquInvVH4LgvD8udanShTVkQhqrElz6hgBFm7IEzKSR2THeFvMqzDB4ifZhL0t9SN1qcdZImZoaU7AOZ+l1chsbFy1SXi/i5G8bSXG5Ozo8feeByF/PBXIbAn++a8lf7r6ET2iuESxH0ei2lzu8AeQVyGw6C7Tk/b6IiltCo9EkVNJ6O9Fi32Mt9jx4Lk7U2d/TPfh2H7P4fD05E+HxPSZS1+pp5wuUi/AoTBSotRZrK2K4I25jmMR5hTQdmTpnOGIZbsuWbfIhdBO5IpETo1smbXPR+qX93OP4jT4t/wBLr7OfVl4nnttduHg/qd8uicQIAgCAIAgCAIDV1tZI7sxMdxeRYfpv8VxcZjMTO9PCwf8Ala3pf6/7LlKjTj1qsl4fJr2aHlOJsDvc6/wuuRHY+MnnJJeL+Llt4ylHJeyLLNBHa8dwv81bh+n5fvn6L+fsQvHLhEsR6EjGZce+3wCt09hYePacn52+iIpY2o9LIsM0bEPcB54/FXIbLwkP/Gn45/W5E8TVf7iyyMDIAchZXIU4QyikvAhcm9WZLcwEAQBAYvYCCCLg4ELWcIzi4yV0zKbTujlNMUBidvacj8jxXi9oYF4Wpl2Xo/s+/wCvqdzC11VXeaSZVEdGJQnUqJ4mjrIrO5/O5H+Xc0K5SleP5+cjZFZzVLc2TO+6qcqgcYz5P+i6+zHlLyOFtrWHn9jvl1DhhAEAQBAEAQBAEAQBAEAQBAEAQBAEAQEVTA2Rpa4XB+7jioq1GFaDhNXTN6c5QlvR1OH0vQuhfqnEZtO8fVeNxWFnhqm5LyfNfmp6TC141o7y80aadQouxNbXx3F932PMW/UVYpOzsblEtVhMHcdVudQOEX/0XW2W85+X3OLtnSHn9jvl1zhBAEAQBAEAQBAEAQBAEAQBAEAQBAEAQBAVdI0LZmFju47Qd4VfFYaGIp7kvJ8mTUK8qM96P+zzvSdI6J5Y8WI8CNhHBePq0Z0ZuE9V7956mhVjVhvxNc9twQtU7O5YNbq7N33buy7lauYZ2fVlg+f+WP4v+q6+yn1p+X3ONtjsw8/sd8uycIIAgCAIAgCAIAgCAIAgCAIAgCAIAgCAIAgNbp3RLahlsnj2XbjuPAqnjcHHEwtxWj/OBbwmKlh534PVfnE83qIXMcWuGq5psQV5OcJQk4yVmj1UJxnFSi7pmvqWWdff9/f8ylpu6/Pz/RtwOr6tj62b+Rvk4/VdfZPbl4I422OxHxZ367hwQgCAIAgCAIAgCAIAgCAIAgCAIAgCAIAgCAIDR9JtBiduszCVow/MPwn5Fc7aGBVeO9HtL37vg6GAxroS3Zdl+3f8nnNVEbEEWIORwIIzB5H4LzMHuysz1EWmdB1bn18n/i/yH1Xa2V/yS8Pucfa6/tx8fsehLunnwgCAIAgCAIAgCAIAgCAIAgCAIAgCAIAgCAIAgOY6WaA9IDLGO2B2mj3wNo/MPNcfaWB310tNdZarn/P1Ovs7HdG+jm8uD5fx9DR9XwtVPH8Fx/vYoNlSvVf+P3Rd2yv7Kff9mehrvnmwgCAIAgCAIAgCAIAgCAIAgCAIAgCAIAgCAIAgCA00OiWR1npWYekieHNthfWYS4c9ypxw0aeI348U8vNF6WKlUwvRy4NWfdZ5G5VwohAEAQBAEAQB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76" name="AutoShape 16" descr="data:image/jpeg;base64,/9j/4AAQSkZJRgABAQAAAQABAAD/2wCEAAkGBxISEhUUExQVFBUXFBcUFxcWFRwVFxcXFRQYFhQXFRUaHCggGholHBQYITEhJSkrLi4uFx8zODMsNygtLisBCgoKDg0OGxAQGywkICYsLCwyLCwsLCwsLCwsLCwsLCwsLCwsLC8sLCwsLCwsLCwsLCwsLCwsLCwsLCwsLCwsLP/AABEIAP0AxwMBEQACEQEDEQH/xAAcAAEAAgMBAQEAAAAAAAAAAAAAAwQCBQYHAQj/xABAEAABAwICBgYIAwgBBQAAAAABAAIDBBEhMQUSQVFhcQYHIoGRoRMjMkKxwdHwUmKCFDNjcpKiwuHxQ1NzssP/xAAbAQEAAgMBAQAAAAAAAAAAAAAAAwQBAgUGB//EADgRAAIBAgMECQMDBAIDAQAAAAABAgMRBCExBRJBURMiMmFxgZGh0bHB8AZC4RQjcvEzUkNikiT/2gAMAwEAAhEDEQA/APcUAQBAEAQBAEAQBAEAQBAEAQBAEAQBAEAQBAEAQHH9YmkZaNkVVC6xbII3sPsSMcCbOG8FuBzGsVWxEnBKaO1sehTxUpYeosmrp8U1y9c13G96OabjrYGzR5HBzTmxw9pp8e8EFS06iqR3kUMbg6mEqulPyfNczZqQqBAEAQBAEAQBAEAQBAEAQBAEAQBAEAQBAEBG6ZocGEjWcCQ3aQ22sbbhcY8RvCxdXsbKEnFytkuPjp+dzJFk1PLuufSwIhpWm7r+mf8AlABawd93HuG9c/HVFZR8z1v6Ywst6Vd6dlfV/Y1PVNpcxVRiJ9XM08g+MFwPgHDvChwVTdnuvidL9SYRVcL0qWcX7PL62PZ11jwAQBAEAQBAEAQBAEAQBAfCUBXpq+KRzmxyNeW+1qkO1eDiMAeBWqnFuyZNUw9WmlKcWr6Xyv4FlbEIQBAEBi94GZA5myXMpN6Gqr+k9FDf0lRELZgODnf0tufJRSrU46tF2jszF1uxTl42svV2Rxum+tNmLKSIvdl6SQWb+lg7Tu+yq1MallBHcwf6ZqSe9iJWXJa+ui9zpOhWipmMdPVOL6maxdre4wexGAMG5kkC2J4KfDwklvT1ZzNrYqjOao4ZWpw0txfF9/JX+5h0x6aQ0LS24knI7MYOW50hHsjhmdm8K2IjTVuJjZuyauMlvPKHF/Zc37L2PDK2tklkfLK4ukkdck7zs4AbtlrLkTbm7s+hUKUKFNQgrJZJfnv3lrQ7pBMz0Xt46v8ASb+V1invb10ZxXR9E1U0y+p+kV6A+TBAEAQBAEAQBAEAQGE0rWNLnENaBclxsABmSTkFhtJXZtGMptRirt8EcF0i6zYo7spW+mdlruuIxyGb/IcSqNXHRjlDM9Pgf0zVqWliHurku18L3fcee6U0/VVf76Vzmn3B2WDH8AwPM3K5tXETn2meqw2Aw2F/4oJPnq/Vm30D0zlo6f0EMcd9dztd1zfWtm0WuRa175AYYKSljJU4bsUUMbsani6/TVZPRKy7u/P0t5lSu6XV0hOtUyAbmER8hdgB81o8XWktSejsjBU1lST8c/rc1EmlqhxxnmPOV5+a16WfFsvRwlCOkI//ACvg+ftUv/ck/rd9Vo6kuZt0VP8A6r0Rj6d5995/UfqjnLmZ3IL9q9EQSY8eeKXbJYkZCyZNjoLSxpZRIyOKRw9kytc4NP4mgOGPHGykp1Oje9ZPxKmMwixVPo5Sklx3bK/c7p5G50n0/r5hq+kEQOYibqn+okuHcQpZ4yrLjbwKGH2BgaLvu7z/APZ39sl6o5Cckkkkkk3JOJJ2klRJnVlFLJEIdis2yI73Z3vVJoUzVRncPVwtPIve0tDeNmknhhvVvB07z3uCOD+osYqeH6JPrSfolnf1t7ntK6h4QIAgCAIAgCAIAgNB0r6W09Ay8h1pCLtiae07cT+FvE7ja6hq1o09deR0cBsytjJdVWjxk9P5fd62PHNP9K6itdeV1mX7MTcGDdce8eJ8lya9edR56HvdnbMoYOPUXW5vX+PI0gdcqC1kdK+di21thxKibuzVu7M9Wwutb3djW93YgLSVJdI3ulkSxwgDFaOV3kaOV9DKRvcFhMxFkV1uSWIZH2W6VzN0fL7UMt2MGk5rLsFclBWoIo6aSV2rGx7znZjS4+AU0It6FevVhDttJd7sdd0Y6t6uch0zTTx7S/8AeEbmx5g/zW71ahhJzeeSOJidv4bDxfR9eXdp5v4uex6H0XFSxNihbqsb4k7XOO0ldKEFBbqPEYnE1MRUdSo7t/lkXVuQBAEAQBAEAQBAcZ066bNpAYobPnOZzbFfa7e62Te87AaWJxap9WOv0PQbG2I8W+lq5Q95eHdzfku7xirmfK90kji9zjcucbkrlubbu9T3lOjCEVGCslokRPfqjisJXN5S3UZ0rbZrE2YirRzNhTQl7uCrTkoIiqTUETVjcmjILSm+JpSf7mfBGMFm7Dkx6I3x8E3shvK2RBO+2G1bxVyWCvmVJJd2amUeZImRMh95y3cuCNd3O7Frm5wGwLGmRsk27s3OhejlVVYwwuc38R7LM8e26wPddSQoVKnZRUxe0cNhcqs0ny1fojrqPqrncPWzxx8GNMh8Tqj4q1DZ8v3M4dX9VUY/8cG/FpfJuKHqthjcHiqqGvHvRlsZHI2JHirMcHGPFnKrfqOrVunTi1yd2dxRQGNga6R8pHvv1dY89VoHkrcVZWvc4FWanNyUVHuV7e7f1J1kjCAIAgCAIAgKL9Js/aG04xeWGV35WAhoJ4lxAA4HvjdRb6hx1LKw0ugdd9m6S73r7LXyNN036S/skeow+ueMNuo3LXI37hv5KrjcV0Md2Paft3nQ2Rs3+qnvT7C93y+f5PE6yUvebkm9ySTckk43O8lceOSu9T6HTgoRskQlqzclIXR48fgt08jWyuWqaO5sopysYm7I28Lw1uGapyW9LMpTTlLMra11LaxLaxPDhz3qORHPMjlnAvZbRg2bxg3qaxwvirSyLaslY+MjAWWxfgiWlpnzSNjjaXvcbNaMyfkNt9lltCDk7LU0qVYUYOpUdktWes9FerqGEB9SBNLnqnGNnC3vnicOG1dahg4xznm/Y8NtL9RVqzcKHVjz/c/jy9TuWi2AwCunm27n1AEAQBAEAQBAEAQENZUtiY+R2DWNLjyaLlazmoRcnwJKVOVSahHVu3qeV9GukQjrJKmov60Oa4gX1b6pYBtsNQN8FwMPjEsQ6k+KZ7XaGznUwkcPR/ba3frf63Of01XyTyPlfi57sBuGTWjgBh3KrUqurUc5HVwmHhQpxpR0S/2/M1M0Bbz2nitoz3i9CakZxR2FzuWspXdjWUruxSbncqbhYnJ4DbFaSzyNJq+Rl6ckW3rG4lmY3Esy1ECAN5yUUtSCTTZK6MhuC0TTZopJsqSx2HNTRldk8ZXZFq2zW176G976EcjlukbxR7R1e9F20kIke318jbuJzY04iMbthPHkF28LQ6ON3qz55tzajxdXo4PqR073z+O7xZ1ytnCCAIAgCAIAgCAIAgCA5rp/U6tNqD/qPDTyHaPm0DvXM2tV3KFlxdvudjYlLexO8/2pvz0+55TIztW4rzyeVz28ZZXJzBt3ZKPf4EXScCnVx2Ftt1NTlcnpyu7lesbhbYpabzuTUnncohqnuWbkpZgtL5kd8zOjg1ncAsVJ2RirPdRsAP8ASrFRsxkdfAeKylbNm0VbNlarkAtbEqWnG5NSi2UXkqdWLCNz0HoRPXQMcLt19c8RGC+x4EtA71Zw0N6qkzn7YxDoYKpNa2svPL+T3xkgN7EGxsbG9juPFd258wcWtUZIYCAIAgCAIAgCAIAgCA4zp92nwt3NcfEgf4rzm3qlnCPj9j0GxerGcvD7/JwUjdZxIyvh3LkJ7sbM9RF7sbMvPjs3moFK7KyleRq5WXeBsALjzVqLtG5cjK0L8ylUC4PEqeGTLMHZlSKK5U0pWRPKVkTCK+Cj3rZke9bMsUzQL7lHN3IajbInzXcbLdQssyRQtHM+yPsMFhK7EVdmufJjcqyllZFpRsrIhc+63SsbI2OhNJvpXukjweY3Mafwl4trDiBdb06rpu6K2LwsMVBU56XTffbgdZ1ddMBTOMFQfVyPLhITfUe619cn3Tv2HPAki3hMSo9WWhw9vbHeISrUF1krW5pcu9cuK00s/XWuBFxiCuseDatkz6gCAIAgCAIAgCAIAgOB6xJSJWgZmIDldzrleZ2zG+IjfRR+7PT7CgnSbfCX2RzcFNYLiTndnXnUuzGeTtWGzBZjHq3NoR6t2UC0jWO//asXWRZunZGJpbMG9Z6S8zbpbzKepq35eZU194nvvEkUJI3LWUkmaymkyCd1hZSRV3ckgru5BTsOZW82tCWbWgqXbBnbw/2kFxFNcTXvarCZYM2RrDYbtoHFYQSPhWTJ2PQnptJSERzEvpzhvdFxZvb+Xw3G5h8W6b3ZafQ8/tfYkMWnUpZVPaXj39/r3eyU07ZGtexwc1wDmuBuCDkQuwmmro8BUhKnJwmrNcCRZNAgCAIAgCAIAgCA4rpzTXmid+Qjwdf/ACXmdvdWUXzT/Pc9FseralOPf9v4OfqHhoXnoJyZ1Kacma+nhJJcVYnJJWLdSaS3T7MzYMz81iL4sxGXFk0kIAA4YrRTu7kcZ3dzSzxXeeHx+/gr0ZWidGErRLcrA1uKhi96RXjJykap0JcQ3ebngFbUt1XLynuq5LNHYCw4NG871pF318yOMrvPzKk0WrtuTiT9FNGW8WIS3vAoHNTllH17kSCQZHhco3wQcuCDgiCMS9ZsZSO/6qukRjl/ZXm8clzHf3X5lo4OAPeOJXQwNaz3HoeX/UmzlUp/1MF1o6965+X08D1ldU8MEAQBAEAQBAEAQHOdNovVNk/A4jucPq0Lhbepb1GMlwf1/wBI62yJ/wBxw5r6f7OBaNdwvkvNvqRy1PTt7kctS3M4ZDKyhinxIYJ8SvB7QJ24BSz0sSz7Ni9PHbE5AX8FXg75IrQlfJGjiZdw53KvSdkdKUrIznj1nWOQFysQluq5rCW7G5hR0w7TjkcLcNyzUqaRRtVqvKKPs8QabnO2X4RuCRlfJaGISvktPr3mir33V+krHSoqyKThYXKnvcsbxJBTE9p2WwfMrSdS3VRHKpnZGLiScFlKyJEkkRSLdG6MGtWbmSxSVZiex7c2Pa8c2ODh8Ei92SZHVpKrBwlo0165H6Sabi69IfIWrH1AEAQBAEAQBAfCgOa03pqllgkje/Uc5pAa5puHtNwMBj2hsXIrY3DV6Eot2fJp3T/3yOxhMHiaVeNSMbpPVW0f8HFssAF5J3Z6F3bJ20pI5qN1EmRuqkyk52pKOH/CntvQLCW/TLWk5rtAHvYX+KhoR613wIcPC0rvgVowGNJHIH4lSu8nZk0rzlZkccJI4uOPJbSkk/A2lNJ+BYeQ0cB94cVEsyJJyNbVknDac/oFapq2ZcpJLM087ALk9yuRbeSLsZ5CjoS/tuFm7L/JKlZQ6sdTE6yjktTOpGsbDALEOrmzNPq5vUry2YLDNSRvLNksbyd2UHlTpFhM+sF0eRlslp6YySMjbm97WDm5waPitoLekkR1aqp05VHwTfpmfpICy9GfIj6gCAIAgCAIAgCA856XaMLaokDsvGuDxJ7Y8cf1BeR2tSVCs5cJZ+fE9ZszEqWGs3msvj2+hDSUgzOK4NSrwRJVqvRF/VVe5Wuc/pOK7xbMuAC6NCVo58jp0J2hnyJq+nBc0ZtHyWlKdovmaUalovmRTtu4DYtouyubwdotl30YAuoN5t2K+827GrdJrnDIZfVW1HdXeXVHcXeVqtwY0naVJBbzJYdZkdBowv8AWSZbGrarX3OpAzVxG71Y6k9U2+GQGwZYLSm7ZmtJ2zNTWO1efw5q3TW8XKeZp5Hkm6uJJFlS5GFiVtkjdSuTMFgtHmze51nVZogzVnpXDsQDW/W64YPi79IV/BU96d+Rwf1Fi+hwvRrWeXktfsvM9oXYPn4QBAEAQBAEAQBAa/Tej/TR2HtDFvPaO/6Ln7TwX9VRcV2lmvjzLWExHQ1LvR6nJtjthlZfPJ3Taep3HK+Zi4rCMo1YxffdcN+ZVvSNi7pGxNVt7PJaU31jSk+sUWuxO8mysNFhrIVr8NUfYSlHO7FKOe8yMtDGY8/oFtdzkb3c5FWGlMjwXZblLKooRyJZ1FTjkbWYe63vO5VI/wDZlOP/AGkUapgaPvzU9NuTLNNuTOdqWl5NsQPDvXRg1FZnQTsYSU7QN58llTbN1IqCGxxU2/ckjItUej5J5GxRNLnuNgPiSdgG0ralGU5bsRVxFOjTdSo7Jfnqe39FtAsooGxNxd7T3fieczyGAHABehoUlShuo+c7Rx0sZXdSWS0S5L8zfebhTFAIAgCAIAgCAICCStjadVz2tO5x1fC+ahliaUZ7jkk+TdmSxo1JK8U2u7Mma4EXBuN4UxG01kzVaX0T6TtMwftGx30K4O1djrE/3aWU/Z/z+Mu4XF9H1Z6fQ43SspjJZYh22+a8osNOE7VFZrgz0GGgqi39UQ0UJ2rWrJElaaLNWLNJ4KOnnIhpO8jXMj8VZci25Ecttbkto9k3jfdK8z9Y2Clit1EsVurMuwMsLDvPxVebvmytN3zZm6QNB2ALVJs1UXI1LmumduZ5lXE1Sj3l1NUo95O+jAGq0AclGqrbuyONV3uyk+nA7jZTqbLKqNk2iujs9W/1bOxtldgwb7fiPAd9l0cLhKtZZZLmQ4raNHCx/uPPktf48z07o30bho2nU7UjvbkI7TuA/C3h8TivQ4fDQoxsteZ4/H7Rq4yV55JaLgvl95ulYOeEAQBAEAQBAEAQFHS1F6VmHtDLjwK5e1NnrFU7x7S07+7z+pZw1fo5Z6fmZwk9KA4lpfE6+cbnRnDfqkLytHEVqOUW0elhVbSTtJd6T+pVqNM6Sg7UVQJWj3JmNdy7Qs7zXYw+16mkzb+gwdd2cN191/z2I5OsJ5AFXQskt70biLby0EE/3BXZYqjiI7tSKf5+cQthuHWw9Vruefrp9CWl6X6MeMHy0+OUsZeL82X81zK+x8PUd6c3Huauvz1IZ4PHRV5RUl3O31LUz2zD1EsUwz9XIHO72e15Kg9kV6WatL/F39tfYzSluZ1IuPiml66e5Qc+1xkdt8wqrg08+HAuqN8ypJicFKslmTLJZmbY9g7ysOXFmrlxZeBDWKvZymV7OUzXMaZSNystqmi02qaLkMPbDBmbADaSTgB3qOKlU7KbfJFec+q5s6Cn6LTOGJEd8ycT3ALp4fYmJqO9S0V6v0Xycue1aUXkrm10d0PpozrPBld+f2e5mXjdd+hsuhT7XWffp6f7KVfbGIqK0Xuru19fix0DWgCwFgMgF0jlttu7PqGAgCAIAgCAIAgCAIAgOd6S6N/6rR/OP8vqvObYwFv/ANEF/l8/PrzOts/E/wDil5fHwcjPbEHIrhxO7DmjRVdMRxG/6qzGR0qVRPxNTpKBjhbVGG1WKc5J3uW6actTVVOjQ0AA2PjmrUa13dksU920dCairZYDrOfdm0OJINtjRmCta1OFfhmQzoU1Ft5G+0dpyKVzRGSS4EkZFoF8Hcb/AF3X59bCTppufD3OcrTjdM6SmprNxzK5c6l2VKlS8jS6f01FDdl9Z34W5i2/d8VewmFnVtK1lzLeHoyl13kvr4HKy9K53WbHaJuAwF3EfzH5WXVWzqS60837ehLGjCdRcSPQVc8VcUj3E6s0biXG57LwczyVuCjBxsrZlqcHKjVprRxkvVM/TC7h8yCAIAgCAIAgCAIAgCAIAgCA+EXwKw0mrMJ2OE6S6K9C649h3s8N7SvIY7Bf01TLsvTu7vjuPTbPxXSxs9Vr8nN2N7Kqde6tc18lKASTjbJTKTLaqtpJGprmY371PBl6jLKxpdIMMliMWtJa7gTYi/MK5Sahe+rIakekqJLRa+xNoqpEDrsaC7VIucACSMTvyy4rSvB1Y2k8iSWHpyShFW5m+0h0gkbSsZrn0kms579oaXkANtkSBsyCoUsFB13K3VWi77cfD3KUsBTlWlJ5RVku92TZwU8pkmDW5A+W2670YqFNtlWtVlXxcacMlH6cS6ItU5HnZQ710dKNNQejJYuC0kTwlnken6P61Zm2E0LH8WOMZ52OsCfBWoY+X7kcCv8ApajLOlNrxV/j7nS6N6zKCXBxkhP52XHiy+HOytRxlN65HGrfpzGQ7CUvB/Njp6DSkE4vFLHJ/I8OI5gHBTxqRl2Xc5FbC1qLtVg4+KaLi3IAgCAIAgCAIAgCAIAgCAq6Sp2SRubJYNtck4atveucrKDE0YVabhPTny7ybD1J06ilDX69x5VW1bGFwb2yCQCMGkbxfevH9E7tX8+Z7alSnNJvLu4mmnriQch5lTRgkdCFFIoz0zpCBc4fPyHepozUMybpIwRZptElvaY9msG+z7TXWHsvuMeeGajlXTyadvfyK1StvdpM5uvlY15D2OjdfJpw8Cr9OMnG8XcklWjHV+ZJGAW3LJXNt71gLDcfotXk9VckjWi47qKcVBd9xg297Wsf1HapZVrRs9TSGEXSbydo62Ss2+98S+IioN5F8lMIaLnH4LXeua2T1KpeDlkpLPiFKOiMm4BYebN00kRmQ5jA3vcYHgt0rMjlK6sbnR/TOug9ipkI3PIkHKz72HJTwr1I6M5lfZuDq9qmvLL6WOl0f1vVDcJoI5BvYTGbcb6wJ8FajjHxRxK36epP/jk145/B1WjutTR8mDzJCfzs1m9zma2HOynjiYPXI5VXYmJh2bS8H82Or0dpmmqP3M0cnBjw4jmAbjvUylGWjObUoVaXbi14ovLYiCAIAgCAIAgKmkdIxwtu88gMzyCrYnFU8PHem/Liyehh51pWivPgcJp7S8lRgeyzYwZc3HaV5rE4+piHnlHl88z0mDwlPD5rN8/jkc5NTEmwFzuGf3xyUClxOrGqkrs+N0Qc3YcBn3u+nisOtyDxTeUST9ltg0W4Bab982aqpxZKKcMHxP3sWu9cdI5s++gs0XAJOOW9Z3rs13lKRQ0jDdp22x+o8CR3qanKzLEJWOcfFqgjbl/vvVxSuzpxndXIKZjy7VG0/wDK3m42ua77jqS1jxi1a009TZyVvEotaMgD9VM2+JHFx0R9qBYXSHI2qSsrkDHKRojjPmRuzWUat5mJKyaNmJK2I2bTR/RysmIMVPM7aHBjmt4ds2HmpIwm9EVKuKw9PtzS8/seg9HejvSCO1qj0LfwzSibDg2zwPEKzCFZcTi4nFbNl+2/grfB6ZoiKpay1TJFI7CxjjMfO93uv3AK1G/E4NV02/7aaXe7/YvrYiCAIAgNPpXTYju2Oznb/dH1PBcbG7XhSvClnL2Xy+71L+GwTqdaeS92clVyue7WcS5x7yeQ+QXm51Z1JOc3d8zu04xhG0VZETaMn2uyN2Z+g8+5aOoloZdZLQmbAGjAW+fM7Vq5N6kbm3qRvjWUzeMyAxWxWbkqlc+MptZwBy28llysjZ1d2LaJaqMblrBs0pyZrJ4zu2KeLLkJI5bSEeq63d4Wt/aWjuKvQd0XqVTKxSkm1TYZqVRuSuqiN7w431bnetknFWua7yZ8keAMbX+CRXI23mzOHQ1TOR6KCWQbC2Nxb/Vaw8VZpUpNZIqYjF0oPrzS8/sb2g6sdIyZsZEP4kg+DNYqzHC1Hqc6e2sLDRt+C+bHSUPU9tmqebY47f3OP+Kljg+bKNX9Qv8AZD1f2XydDQdWGjo7azHzEbZJD8Gao8lPHDU0c+ptnFT0aXgvm50lBoSmg/cwRRne2NoPeQLlSqEVoihUxFWp25N+LNgtiEIAgCAIDCaVrRdxsFHVrQpRc5uyNoxcnaJz+ktLF9w3st8z97l5THbXqV+pS6sfd/C/HyOpQwihnLN/Q1HoyeA8/DZ3+C5KaRf3rEjIQMh37fFYbbNXJvU+OagTI3NWTa5G5qzc2I3MWUzZSJqWLM9yxJmk5cDCeNEzeEjXzsUsWWoM0Gm4MLj71bn/ANS/yVuhLO35+aFqE7M56anxV1Mm3jBzDsWRvnpvVFRxmKZ7mMc8SgBxaC4D0bcA61wL3NuK62AScHlxPObdqz6SKTdraebPRl0Dz4QBAEAQBAEAQBAU6/SLYhvdu+p2LnY7aVLCq2suXzyLFHDyq+HM52qqnyG5PLcOQXksTiquInvVH4LgvD8udanShTVkQhqrElz6hgBFm7IEzKSR2THeFvMqzDB4ifZhL0t9SN1qcdZImZoaU7AOZ+l1chsbFy1SXi/i5G8bSXG5Ozo8feeByF/PBXIbAn++a8lf7r6ET2iuESxH0ei2lzu8AeQVyGw6C7Tk/b6IiltCo9EkVNJ6O9Fi32Mt9jx4Lk7U2d/TPfh2H7P4fD05E+HxPSZS1+pp5wuUi/AoTBSotRZrK2K4I25jmMR5hTQdmTpnOGIZbsuWbfIhdBO5IpETo1smbXPR+qX93OP4jT4t/wBLr7OfVl4nnttduHg/qd8uicQIAgCAIAgCAIDV1tZI7sxMdxeRYfpv8VxcZjMTO9PCwf8Ala3pf6/7LlKjTj1qsl4fJr2aHlOJsDvc6/wuuRHY+MnnJJeL+Llt4ylHJeyLLNBHa8dwv81bh+n5fvn6L+fsQvHLhEsR6EjGZce+3wCt09hYePacn52+iIpY2o9LIsM0bEPcB54/FXIbLwkP/Gn45/W5E8TVf7iyyMDIAchZXIU4QyikvAhcm9WZLcwEAQBAYvYCCCLg4ELWcIzi4yV0zKbTujlNMUBidvacj8jxXi9oYF4Wpl2Xo/s+/wCvqdzC11VXeaSZVEdGJQnUqJ4mjrIrO5/O5H+Xc0K5SleP5+cjZFZzVLc2TO+6qcqgcYz5P+i6+zHlLyOFtrWHn9jvl1DhhAEAQBAEAQBAEAQBAEAQBAEAQBAEAQEVTA2Rpa4XB+7jioq1GFaDhNXTN6c5QlvR1OH0vQuhfqnEZtO8fVeNxWFnhqm5LyfNfmp6TC141o7y80aadQouxNbXx3F932PMW/UVYpOzsblEtVhMHcdVudQOEX/0XW2W85+X3OLtnSHn9jvl1zhBAEAQBAEAQBAEAQBAEAQBAEAQBAEAQBAVdI0LZmFju47Qd4VfFYaGIp7kvJ8mTUK8qM96P+zzvSdI6J5Y8WI8CNhHBePq0Z0ZuE9V7956mhVjVhvxNc9twQtU7O5YNbq7N33buy7lauYZ2fVlg+f+WP4v+q6+yn1p+X3ONtjsw8/sd8uycIIAgCAIAgCAIAgCAIAgCAIAgCAIAgCAIAgNbp3RLahlsnj2XbjuPAqnjcHHEwtxWj/OBbwmKlh534PVfnE83qIXMcWuGq5psQV5OcJQk4yVmj1UJxnFSi7pmvqWWdff9/f8ylpu6/Pz/RtwOr6tj62b+Rvk4/VdfZPbl4I422OxHxZ367hwQgCAIAgCAIAgCAIAgCAIAgCAIAgCAIAgCAIDR9JtBiduszCVow/MPwn5Fc7aGBVeO9HtL37vg6GAxroS3Zdl+3f8nnNVEbEEWIORwIIzB5H4LzMHuysz1EWmdB1bn18n/i/yH1Xa2V/yS8Pucfa6/tx8fsehLunnwgCAIAgCAIAgCAIAgCAIAgCAIAgCAIAgCAIAgOY6WaA9IDLGO2B2mj3wNo/MPNcfaWB310tNdZarn/P1Ovs7HdG+jm8uD5fx9DR9XwtVPH8Fx/vYoNlSvVf+P3Rd2yv7Kff9mehrvnmwgCAIAgCAIAgCAIAgCAIAgCAIAgCAIAgCAIAgCA00OiWR1npWYekieHNthfWYS4c9ypxw0aeI348U8vNF6WKlUwvRy4NWfdZ5G5VwohAEAQBAEAQB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78" name="AutoShape 18" descr="data:image/jpeg;base64,/9j/4AAQSkZJRgABAQAAAQABAAD/2wCEAAkGBxISEhUUExQVFBUXFBcUFxcWFRwVFxcXFRQYFhQXFRUaHCggGholHBQYITEhJSkrLi4uFx8zODMsNygtLisBCgoKDg0OGxAQGywkICYsLCwyLCwsLCwsLCwsLCwsLCwsLCwsLC8sLCwsLCwsLCwsLCwsLCwsLCwsLCwsLCwsLP/AABEIAP0AxwMBEQACEQEDEQH/xAAcAAEAAgMBAQEAAAAAAAAAAAAAAwQCBQYHAQj/xABAEAABAwICBgYIAwgBBQAAAAABAAIDBBEhMQUSQVFhcQYHIoGRoRMjMkKxwdHwUmKCFDNjcpKiwuHxQ1NzssP/xAAbAQEAAgMBAQAAAAAAAAAAAAAAAwQBAgUGB//EADgRAAIBAgMECQMDBAIDAQAAAAABAgMRBCExBRJBURMiMmFxgZGh0bHB8AZC4RQjcvEzUkNikiT/2gAMAwEAAhEDEQA/APcUAQBAEAQBAEAQBAEAQBAEAQBAEAQBAEAQBAEAQHH9YmkZaNkVVC6xbII3sPsSMcCbOG8FuBzGsVWxEnBKaO1sehTxUpYeosmrp8U1y9c13G96OabjrYGzR5HBzTmxw9pp8e8EFS06iqR3kUMbg6mEqulPyfNczZqQqBAEAQBAEAQBAEAQBAEAQBAEAQBAEAQBAEBG6ZocGEjWcCQ3aQ22sbbhcY8RvCxdXsbKEnFytkuPjp+dzJFk1PLuufSwIhpWm7r+mf8AlABawd93HuG9c/HVFZR8z1v6Ywst6Vd6dlfV/Y1PVNpcxVRiJ9XM08g+MFwPgHDvChwVTdnuvidL9SYRVcL0qWcX7PL62PZ11jwAQBAEAQBAEAQBAEAQBAfCUBXpq+KRzmxyNeW+1qkO1eDiMAeBWqnFuyZNUw9WmlKcWr6Xyv4FlbEIQBAEBi94GZA5myXMpN6Gqr+k9FDf0lRELZgODnf0tufJRSrU46tF2jszF1uxTl42svV2Rxum+tNmLKSIvdl6SQWb+lg7Tu+yq1MallBHcwf6ZqSe9iJWXJa+ui9zpOhWipmMdPVOL6maxdre4wexGAMG5kkC2J4KfDwklvT1ZzNrYqjOao4ZWpw0txfF9/JX+5h0x6aQ0LS24knI7MYOW50hHsjhmdm8K2IjTVuJjZuyauMlvPKHF/Zc37L2PDK2tklkfLK4ukkdck7zs4AbtlrLkTbm7s+hUKUKFNQgrJZJfnv3lrQ7pBMz0Xt46v8ASb+V1invb10ZxXR9E1U0y+p+kV6A+TBAEAQBAEAQBAEAQGE0rWNLnENaBclxsABmSTkFhtJXZtGMptRirt8EcF0i6zYo7spW+mdlruuIxyGb/IcSqNXHRjlDM9Pgf0zVqWliHurku18L3fcee6U0/VVf76Vzmn3B2WDH8AwPM3K5tXETn2meqw2Aw2F/4oJPnq/Vm30D0zlo6f0EMcd9dztd1zfWtm0WuRa175AYYKSljJU4bsUUMbsani6/TVZPRKy7u/P0t5lSu6XV0hOtUyAbmER8hdgB81o8XWktSejsjBU1lST8c/rc1EmlqhxxnmPOV5+a16WfFsvRwlCOkI//ACvg+ftUv/ck/rd9Vo6kuZt0VP8A6r0Rj6d5995/UfqjnLmZ3IL9q9EQSY8eeKXbJYkZCyZNjoLSxpZRIyOKRw9kytc4NP4mgOGPHGykp1Oje9ZPxKmMwixVPo5Sklx3bK/c7p5G50n0/r5hq+kEQOYibqn+okuHcQpZ4yrLjbwKGH2BgaLvu7z/APZ39sl6o5Cckkkkkk3JOJJ2klRJnVlFLJEIdis2yI73Z3vVJoUzVRncPVwtPIve0tDeNmknhhvVvB07z3uCOD+osYqeH6JPrSfolnf1t7ntK6h4QIAgCAIAgCAIAgNB0r6W09Ay8h1pCLtiae07cT+FvE7ja6hq1o09deR0cBsytjJdVWjxk9P5fd62PHNP9K6itdeV1mX7MTcGDdce8eJ8lya9edR56HvdnbMoYOPUXW5vX+PI0gdcqC1kdK+di21thxKibuzVu7M9Wwutb3djW93YgLSVJdI3ulkSxwgDFaOV3kaOV9DKRvcFhMxFkV1uSWIZH2W6VzN0fL7UMt2MGk5rLsFclBWoIo6aSV2rGx7znZjS4+AU0It6FevVhDttJd7sdd0Y6t6uch0zTTx7S/8AeEbmx5g/zW71ahhJzeeSOJidv4bDxfR9eXdp5v4uex6H0XFSxNihbqsb4k7XOO0ldKEFBbqPEYnE1MRUdSo7t/lkXVuQBAEAQBAEAQBAcZ066bNpAYobPnOZzbFfa7e62Te87AaWJxap9WOv0PQbG2I8W+lq5Q95eHdzfku7xirmfK90kji9zjcucbkrlubbu9T3lOjCEVGCslokRPfqjisJXN5S3UZ0rbZrE2YirRzNhTQl7uCrTkoIiqTUETVjcmjILSm+JpSf7mfBGMFm7Dkx6I3x8E3shvK2RBO+2G1bxVyWCvmVJJd2amUeZImRMh95y3cuCNd3O7Frm5wGwLGmRsk27s3OhejlVVYwwuc38R7LM8e26wPddSQoVKnZRUxe0cNhcqs0ny1fojrqPqrncPWzxx8GNMh8Tqj4q1DZ8v3M4dX9VUY/8cG/FpfJuKHqthjcHiqqGvHvRlsZHI2JHirMcHGPFnKrfqOrVunTi1yd2dxRQGNga6R8pHvv1dY89VoHkrcVZWvc4FWanNyUVHuV7e7f1J1kjCAIAgCAIAgKL9Js/aG04xeWGV35WAhoJ4lxAA4HvjdRb6hx1LKw0ugdd9m6S73r7LXyNN036S/skeow+ueMNuo3LXI37hv5KrjcV0Md2Paft3nQ2Rs3+qnvT7C93y+f5PE6yUvebkm9ySTckk43O8lceOSu9T6HTgoRskQlqzclIXR48fgt08jWyuWqaO5sopysYm7I28Lw1uGapyW9LMpTTlLMra11LaxLaxPDhz3qORHPMjlnAvZbRg2bxg3qaxwvirSyLaslY+MjAWWxfgiWlpnzSNjjaXvcbNaMyfkNt9lltCDk7LU0qVYUYOpUdktWes9FerqGEB9SBNLnqnGNnC3vnicOG1dahg4xznm/Y8NtL9RVqzcKHVjz/c/jy9TuWi2AwCunm27n1AEAQBAEAQBAEAQENZUtiY+R2DWNLjyaLlazmoRcnwJKVOVSahHVu3qeV9GukQjrJKmov60Oa4gX1b6pYBtsNQN8FwMPjEsQ6k+KZ7XaGznUwkcPR/ba3frf63Of01XyTyPlfi57sBuGTWjgBh3KrUqurUc5HVwmHhQpxpR0S/2/M1M0Bbz2nitoz3i9CakZxR2FzuWspXdjWUruxSbncqbhYnJ4DbFaSzyNJq+Rl6ckW3rG4lmY3Esy1ECAN5yUUtSCTTZK6MhuC0TTZopJsqSx2HNTRldk8ZXZFq2zW176G976EcjlukbxR7R1e9F20kIke318jbuJzY04iMbthPHkF28LQ6ON3qz55tzajxdXo4PqR073z+O7xZ1ytnCCAIAgCAIAgCAIAgCA5rp/U6tNqD/qPDTyHaPm0DvXM2tV3KFlxdvudjYlLexO8/2pvz0+55TIztW4rzyeVz28ZZXJzBt3ZKPf4EXScCnVx2Ftt1NTlcnpyu7lesbhbYpabzuTUnncohqnuWbkpZgtL5kd8zOjg1ncAsVJ2RirPdRsAP8ASrFRsxkdfAeKylbNm0VbNlarkAtbEqWnG5NSi2UXkqdWLCNz0HoRPXQMcLt19c8RGC+x4EtA71Zw0N6qkzn7YxDoYKpNa2svPL+T3xkgN7EGxsbG9juPFd258wcWtUZIYCAIAgCAIAgCAIAgCA4zp92nwt3NcfEgf4rzm3qlnCPj9j0GxerGcvD7/JwUjdZxIyvh3LkJ7sbM9RF7sbMvPjs3moFK7KyleRq5WXeBsALjzVqLtG5cjK0L8ylUC4PEqeGTLMHZlSKK5U0pWRPKVkTCK+Cj3rZke9bMsUzQL7lHN3IajbInzXcbLdQssyRQtHM+yPsMFhK7EVdmufJjcqyllZFpRsrIhc+63SsbI2OhNJvpXukjweY3Mafwl4trDiBdb06rpu6K2LwsMVBU56XTffbgdZ1ddMBTOMFQfVyPLhITfUe619cn3Tv2HPAki3hMSo9WWhw9vbHeISrUF1krW5pcu9cuK00s/XWuBFxiCuseDatkz6gCAIAgCAIAgCAIAgOB6xJSJWgZmIDldzrleZ2zG+IjfRR+7PT7CgnSbfCX2RzcFNYLiTndnXnUuzGeTtWGzBZjHq3NoR6t2UC0jWO//asXWRZunZGJpbMG9Z6S8zbpbzKepq35eZU194nvvEkUJI3LWUkmaymkyCd1hZSRV3ckgru5BTsOZW82tCWbWgqXbBnbw/2kFxFNcTXvarCZYM2RrDYbtoHFYQSPhWTJ2PQnptJSERzEvpzhvdFxZvb+Xw3G5h8W6b3ZafQ8/tfYkMWnUpZVPaXj39/r3eyU07ZGtexwc1wDmuBuCDkQuwmmro8BUhKnJwmrNcCRZNAgCAIAgCAIAgCA4rpzTXmid+Qjwdf/ACXmdvdWUXzT/Pc9FseralOPf9v4OfqHhoXnoJyZ1Kacma+nhJJcVYnJJWLdSaS3T7MzYMz81iL4sxGXFk0kIAA4YrRTu7kcZ3dzSzxXeeHx+/gr0ZWidGErRLcrA1uKhi96RXjJykap0JcQ3ebngFbUt1XLynuq5LNHYCw4NG871pF318yOMrvPzKk0WrtuTiT9FNGW8WIS3vAoHNTllH17kSCQZHhco3wQcuCDgiCMS9ZsZSO/6qukRjl/ZXm8clzHf3X5lo4OAPeOJXQwNaz3HoeX/UmzlUp/1MF1o6965+X08D1ldU8MEAQBAEAQBAEAQHOdNovVNk/A4jucPq0Lhbepb1GMlwf1/wBI62yJ/wBxw5r6f7OBaNdwvkvNvqRy1PTt7kctS3M4ZDKyhinxIYJ8SvB7QJ24BSz0sSz7Ni9PHbE5AX8FXg75IrQlfJGjiZdw53KvSdkdKUrIznj1nWOQFysQluq5rCW7G5hR0w7TjkcLcNyzUqaRRtVqvKKPs8QabnO2X4RuCRlfJaGISvktPr3mir33V+krHSoqyKThYXKnvcsbxJBTE9p2WwfMrSdS3VRHKpnZGLiScFlKyJEkkRSLdG6MGtWbmSxSVZiex7c2Pa8c2ODh8Ei92SZHVpKrBwlo0165H6Sabi69IfIWrH1AEAQBAEAQBAfCgOa03pqllgkje/Uc5pAa5puHtNwMBj2hsXIrY3DV6Eot2fJp3T/3yOxhMHiaVeNSMbpPVW0f8HFssAF5J3Z6F3bJ20pI5qN1EmRuqkyk52pKOH/CntvQLCW/TLWk5rtAHvYX+KhoR613wIcPC0rvgVowGNJHIH4lSu8nZk0rzlZkccJI4uOPJbSkk/A2lNJ+BYeQ0cB94cVEsyJJyNbVknDac/oFapq2ZcpJLM087ALk9yuRbeSLsZ5CjoS/tuFm7L/JKlZQ6sdTE6yjktTOpGsbDALEOrmzNPq5vUry2YLDNSRvLNksbyd2UHlTpFhM+sF0eRlslp6YySMjbm97WDm5waPitoLekkR1aqp05VHwTfpmfpICy9GfIj6gCAIAgCAIAgCA856XaMLaokDsvGuDxJ7Y8cf1BeR2tSVCs5cJZ+fE9ZszEqWGs3msvj2+hDSUgzOK4NSrwRJVqvRF/VVe5Wuc/pOK7xbMuAC6NCVo58jp0J2hnyJq+nBc0ZtHyWlKdovmaUalovmRTtu4DYtouyubwdotl30YAuoN5t2K+827GrdJrnDIZfVW1HdXeXVHcXeVqtwY0naVJBbzJYdZkdBowv8AWSZbGrarX3OpAzVxG71Y6k9U2+GQGwZYLSm7ZmtJ2zNTWO1efw5q3TW8XKeZp5Hkm6uJJFlS5GFiVtkjdSuTMFgtHmze51nVZogzVnpXDsQDW/W64YPi79IV/BU96d+Rwf1Fi+hwvRrWeXktfsvM9oXYPn4QBAEAQBAEAQBAa/Tej/TR2HtDFvPaO/6Ln7TwX9VRcV2lmvjzLWExHQ1LvR6nJtjthlZfPJ3Taep3HK+Zi4rCMo1YxffdcN+ZVvSNi7pGxNVt7PJaU31jSk+sUWuxO8mysNFhrIVr8NUfYSlHO7FKOe8yMtDGY8/oFtdzkb3c5FWGlMjwXZblLKooRyJZ1FTjkbWYe63vO5VI/wDZlOP/AGkUapgaPvzU9NuTLNNuTOdqWl5NsQPDvXRg1FZnQTsYSU7QN58llTbN1IqCGxxU2/ckjItUej5J5GxRNLnuNgPiSdgG0ralGU5bsRVxFOjTdSo7Jfnqe39FtAsooGxNxd7T3fieczyGAHABehoUlShuo+c7Rx0sZXdSWS0S5L8zfebhTFAIAgCAIAgCAICCStjadVz2tO5x1fC+ahliaUZ7jkk+TdmSxo1JK8U2u7Mma4EXBuN4UxG01kzVaX0T6TtMwftGx30K4O1djrE/3aWU/Z/z+Mu4XF9H1Z6fQ43SspjJZYh22+a8osNOE7VFZrgz0GGgqi39UQ0UJ2rWrJElaaLNWLNJ4KOnnIhpO8jXMj8VZci25Ecttbkto9k3jfdK8z9Y2Clit1EsVurMuwMsLDvPxVebvmytN3zZm6QNB2ALVJs1UXI1LmumduZ5lXE1Sj3l1NUo95O+jAGq0AclGqrbuyONV3uyk+nA7jZTqbLKqNk2iujs9W/1bOxtldgwb7fiPAd9l0cLhKtZZZLmQ4raNHCx/uPPktf48z07o30bho2nU7UjvbkI7TuA/C3h8TivQ4fDQoxsteZ4/H7Rq4yV55JaLgvl95ulYOeEAQBAEAQBAEAQFHS1F6VmHtDLjwK5e1NnrFU7x7S07+7z+pZw1fo5Z6fmZwk9KA4lpfE6+cbnRnDfqkLytHEVqOUW0elhVbSTtJd6T+pVqNM6Sg7UVQJWj3JmNdy7Qs7zXYw+16mkzb+gwdd2cN191/z2I5OsJ5AFXQskt70biLby0EE/3BXZYqjiI7tSKf5+cQthuHWw9Vruefrp9CWl6X6MeMHy0+OUsZeL82X81zK+x8PUd6c3Huauvz1IZ4PHRV5RUl3O31LUz2zD1EsUwz9XIHO72e15Kg9kV6WatL/F39tfYzSluZ1IuPiml66e5Qc+1xkdt8wqrg08+HAuqN8ypJicFKslmTLJZmbY9g7ysOXFmrlxZeBDWKvZymV7OUzXMaZSNystqmi02qaLkMPbDBmbADaSTgB3qOKlU7KbfJFec+q5s6Cn6LTOGJEd8ycT3ALp4fYmJqO9S0V6v0Xycue1aUXkrm10d0PpozrPBld+f2e5mXjdd+hsuhT7XWffp6f7KVfbGIqK0Xuru19fix0DWgCwFgMgF0jlttu7PqGAgCAIAgCAIAgCAIAgOd6S6N/6rR/OP8vqvObYwFv/ANEF/l8/PrzOts/E/wDil5fHwcjPbEHIrhxO7DmjRVdMRxG/6qzGR0qVRPxNTpKBjhbVGG1WKc5J3uW6actTVVOjQ0AA2PjmrUa13dksU920dCairZYDrOfdm0OJINtjRmCta1OFfhmQzoU1Ft5G+0dpyKVzRGSS4EkZFoF8Hcb/AF3X59bCTppufD3OcrTjdM6SmprNxzK5c6l2VKlS8jS6f01FDdl9Z34W5i2/d8VewmFnVtK1lzLeHoyl13kvr4HKy9K53WbHaJuAwF3EfzH5WXVWzqS60837ehLGjCdRcSPQVc8VcUj3E6s0biXG57LwczyVuCjBxsrZlqcHKjVprRxkvVM/TC7h8yCAIAgCAIAgCAIAgCAIAgCA+EXwKw0mrMJ2OE6S6K9C649h3s8N7SvIY7Bf01TLsvTu7vjuPTbPxXSxs9Vr8nN2N7Kqde6tc18lKASTjbJTKTLaqtpJGprmY371PBl6jLKxpdIMMliMWtJa7gTYi/MK5Sahe+rIakekqJLRa+xNoqpEDrsaC7VIucACSMTvyy4rSvB1Y2k8iSWHpyShFW5m+0h0gkbSsZrn0kms579oaXkANtkSBsyCoUsFB13K3VWi77cfD3KUsBTlWlJ5RVku92TZwU8pkmDW5A+W2670YqFNtlWtVlXxcacMlH6cS6ItU5HnZQ710dKNNQejJYuC0kTwlnken6P61Zm2E0LH8WOMZ52OsCfBWoY+X7kcCv8ApajLOlNrxV/j7nS6N6zKCXBxkhP52XHiy+HOytRxlN65HGrfpzGQ7CUvB/Njp6DSkE4vFLHJ/I8OI5gHBTxqRl2Xc5FbC1qLtVg4+KaLi3IAgCAIAgCAIAgCAIAgCAq6Sp2SRubJYNtck4atveucrKDE0YVabhPTny7ybD1J06ilDX69x5VW1bGFwb2yCQCMGkbxfevH9E7tX8+Z7alSnNJvLu4mmnriQch5lTRgkdCFFIoz0zpCBc4fPyHepozUMybpIwRZptElvaY9msG+z7TXWHsvuMeeGajlXTyadvfyK1StvdpM5uvlY15D2OjdfJpw8Cr9OMnG8XcklWjHV+ZJGAW3LJXNt71gLDcfotXk9VckjWi47qKcVBd9xg297Wsf1HapZVrRs9TSGEXSbydo62Ss2+98S+IioN5F8lMIaLnH4LXeua2T1KpeDlkpLPiFKOiMm4BYebN00kRmQ5jA3vcYHgt0rMjlK6sbnR/TOug9ipkI3PIkHKz72HJTwr1I6M5lfZuDq9qmvLL6WOl0f1vVDcJoI5BvYTGbcb6wJ8FajjHxRxK36epP/jk145/B1WjutTR8mDzJCfzs1m9zma2HOynjiYPXI5VXYmJh2bS8H82Or0dpmmqP3M0cnBjw4jmAbjvUylGWjObUoVaXbi14ovLYiCAIAgCAIAgKmkdIxwtu88gMzyCrYnFU8PHem/Liyehh51pWivPgcJp7S8lRgeyzYwZc3HaV5rE4+piHnlHl88z0mDwlPD5rN8/jkc5NTEmwFzuGf3xyUClxOrGqkrs+N0Qc3YcBn3u+nisOtyDxTeUST9ltg0W4Bab982aqpxZKKcMHxP3sWu9cdI5s++gs0XAJOOW9Z3rs13lKRQ0jDdp22x+o8CR3qanKzLEJWOcfFqgjbl/vvVxSuzpxndXIKZjy7VG0/wDK3m42ua77jqS1jxi1a009TZyVvEotaMgD9VM2+JHFx0R9qBYXSHI2qSsrkDHKRojjPmRuzWUat5mJKyaNmJK2I2bTR/RysmIMVPM7aHBjmt4ds2HmpIwm9EVKuKw9PtzS8/seg9HejvSCO1qj0LfwzSibDg2zwPEKzCFZcTi4nFbNl+2/grfB6ZoiKpay1TJFI7CxjjMfO93uv3AK1G/E4NV02/7aaXe7/YvrYiCAIAgNPpXTYju2Oznb/dH1PBcbG7XhSvClnL2Xy+71L+GwTqdaeS92clVyue7WcS5x7yeQ+QXm51Z1JOc3d8zu04xhG0VZETaMn2uyN2Z+g8+5aOoloZdZLQmbAGjAW+fM7Vq5N6kbm3qRvjWUzeMyAxWxWbkqlc+MptZwBy28llysjZ1d2LaJaqMblrBs0pyZrJ4zu2KeLLkJI5bSEeq63d4Wt/aWjuKvQd0XqVTKxSkm1TYZqVRuSuqiN7w431bnetknFWua7yZ8keAMbX+CRXI23mzOHQ1TOR6KCWQbC2Nxb/Vaw8VZpUpNZIqYjF0oPrzS8/sb2g6sdIyZsZEP4kg+DNYqzHC1Hqc6e2sLDRt+C+bHSUPU9tmqebY47f3OP+Kljg+bKNX9Qv8AZD1f2XydDQdWGjo7azHzEbZJD8Gao8lPHDU0c+ptnFT0aXgvm50lBoSmg/cwRRne2NoPeQLlSqEVoihUxFWp25N+LNgtiEIAgCAIDCaVrRdxsFHVrQpRc5uyNoxcnaJz+ktLF9w3st8z97l5THbXqV+pS6sfd/C/HyOpQwihnLN/Q1HoyeA8/DZ3+C5KaRf3rEjIQMh37fFYbbNXJvU+OagTI3NWTa5G5qzc2I3MWUzZSJqWLM9yxJmk5cDCeNEzeEjXzsUsWWoM0Gm4MLj71bn/ANS/yVuhLO35+aFqE7M56anxV1Mm3jBzDsWRvnpvVFRxmKZ7mMc8SgBxaC4D0bcA61wL3NuK62AScHlxPObdqz6SKTdraebPRl0Dz4QBAEAQBAEAQBAU6/SLYhvdu+p2LnY7aVLCq2suXzyLFHDyq+HM52qqnyG5PLcOQXksTiquInvVH4LgvD8udanShTVkQhqrElz6hgBFm7IEzKSR2THeFvMqzDB4ifZhL0t9SN1qcdZImZoaU7AOZ+l1chsbFy1SXi/i5G8bSXG5Ozo8feeByF/PBXIbAn++a8lf7r6ET2iuESxH0ei2lzu8AeQVyGw6C7Tk/b6IiltCo9EkVNJ6O9Fi32Mt9jx4Lk7U2d/TPfh2H7P4fD05E+HxPSZS1+pp5wuUi/AoTBSotRZrK2K4I25jmMR5hTQdmTpnOGIZbsuWbfIhdBO5IpETo1smbXPR+qX93OP4jT4t/wBLr7OfVl4nnttduHg/qd8uicQIAgCAIAgCAIDV1tZI7sxMdxeRYfpv8VxcZjMTO9PCwf8Ala3pf6/7LlKjTj1qsl4fJr2aHlOJsDvc6/wuuRHY+MnnJJeL+Llt4ylHJeyLLNBHa8dwv81bh+n5fvn6L+fsQvHLhEsR6EjGZce+3wCt09hYePacn52+iIpY2o9LIsM0bEPcB54/FXIbLwkP/Gn45/W5E8TVf7iyyMDIAchZXIU4QyikvAhcm9WZLcwEAQBAYvYCCCLg4ELWcIzi4yV0zKbTujlNMUBidvacj8jxXi9oYF4Wpl2Xo/s+/wCvqdzC11VXeaSZVEdGJQnUqJ4mjrIrO5/O5H+Xc0K5SleP5+cjZFZzVLc2TO+6qcqgcYz5P+i6+zHlLyOFtrWHn9jvl1DhhAEAQBAEAQBAEAQBAEAQBAEAQBAEAQEVTA2Rpa4XB+7jioq1GFaDhNXTN6c5QlvR1OH0vQuhfqnEZtO8fVeNxWFnhqm5LyfNfmp6TC141o7y80aadQouxNbXx3F932PMW/UVYpOzsblEtVhMHcdVudQOEX/0XW2W85+X3OLtnSHn9jvl1zhBAEAQBAEAQBAEAQBAEAQBAEAQBAEAQBAVdI0LZmFju47Qd4VfFYaGIp7kvJ8mTUK8qM96P+zzvSdI6J5Y8WI8CNhHBePq0Z0ZuE9V7956mhVjVhvxNc9twQtU7O5YNbq7N33buy7lauYZ2fVlg+f+WP4v+q6+yn1p+X3ONtjsw8/sd8uycIIAgCAIAgCAIAgCAIAgCAIAgCAIAgCAIAgNbp3RLahlsnj2XbjuPAqnjcHHEwtxWj/OBbwmKlh534PVfnE83qIXMcWuGq5psQV5OcJQk4yVmj1UJxnFSi7pmvqWWdff9/f8ylpu6/Pz/RtwOr6tj62b+Rvk4/VdfZPbl4I422OxHxZ367hwQgCAIAgCAIAgCAIAgCAIAgCAIAgCAIAgCAIDR9JtBiduszCVow/MPwn5Fc7aGBVeO9HtL37vg6GAxroS3Zdl+3f8nnNVEbEEWIORwIIzB5H4LzMHuysz1EWmdB1bn18n/i/yH1Xa2V/yS8Pucfa6/tx8fsehLunnwgCAIAgCAIAgCAIAgCAIAgCAIAgCAIAgCAIAgOY6WaA9IDLGO2B2mj3wNo/MPNcfaWB310tNdZarn/P1Ovs7HdG+jm8uD5fx9DR9XwtVPH8Fx/vYoNlSvVf+P3Rd2yv7Kff9mehrvnmwgCAIAgCAIAgCAIAgCAIAgCAIAgCAIAgCAIAgCA00OiWR1npWYekieHNthfWYS4c9ypxw0aeI348U8vNF6WKlUwvRy4NWfdZ5G5VwohAEAQBAEAQB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0" name="Picture 20" descr="http://www.ddt-chkalov.ru/?q=system/files/styles/thumbnail/private/%D1%8D%D0%BC%D0%B1%D0%BB%D0%B5%D0%BC%D0%B0%20%D0%BF%D0%BE%D1%81%D1%82%20%D0%BC%D0%B0%D0%BB.jpg&amp;itok=qwKdh-VK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5793431"/>
            <a:ext cx="659905" cy="659905"/>
          </a:xfrm>
          <a:prstGeom prst="rect">
            <a:avLst/>
          </a:prstGeom>
          <a:noFill/>
        </p:spPr>
      </p:pic>
      <p:sp>
        <p:nvSpPr>
          <p:cNvPr id="54" name="TextBox 53"/>
          <p:cNvSpPr txBox="1"/>
          <p:nvPr/>
        </p:nvSpPr>
        <p:spPr>
          <a:xfrm>
            <a:off x="1619672" y="5949280"/>
            <a:ext cx="504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Georgia" pitchFamily="18" charset="0"/>
                <a:hlinkClick r:id="rId13"/>
              </a:rPr>
              <a:t>Читай о городе – герое в интернете</a:t>
            </a:r>
            <a:endParaRPr lang="ru-RU" sz="1600" b="1" dirty="0">
              <a:latin typeface="Georgia" pitchFamily="18" charset="0"/>
            </a:endParaRPr>
          </a:p>
        </p:txBody>
      </p:sp>
      <p:sp>
        <p:nvSpPr>
          <p:cNvPr id="27" name="Управляющая кнопка: далее 26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360040" cy="216024"/>
          </a:xfrm>
          <a:prstGeom prst="actionButtonForwardNext">
            <a:avLst/>
          </a:prstGeom>
          <a:solidFill>
            <a:schemeClr val="accent6">
              <a:lumMod val="75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мка 20"/>
          <p:cNvSpPr/>
          <p:nvPr/>
        </p:nvSpPr>
        <p:spPr>
          <a:xfrm>
            <a:off x="467544" y="1628800"/>
            <a:ext cx="8064896" cy="4032448"/>
          </a:xfrm>
          <a:prstGeom prst="frame">
            <a:avLst>
              <a:gd name="adj1" fmla="val 326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39552" y="260648"/>
            <a:ext cx="748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Georgia" pitchFamily="18" charset="0"/>
              </a:rPr>
              <a:t>Фашисты установили в Керчи жестокий оккупационный режим, проводили репрессии против населения. Фашисты проводили в городе жестокий террор, уничтожили 15 тыс. советских военнопленных, погибло 14 тысяч мирных жителей и свыше 14 тысяч было увезено на принудительные работы в Германию. </a:t>
            </a:r>
            <a:br>
              <a:rPr lang="en-US" altLang="zh-CN" sz="1600" dirty="0"/>
            </a:br>
            <a:endParaRPr lang="ru-RU" sz="1600" b="1" dirty="0">
              <a:latin typeface="Georgia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460" y="-17593"/>
            <a:ext cx="963613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Знаки Победы: 10 памятников Москвы, посвященных Великой Отечественной войне">
            <a:hlinkClick r:id="rId2" action="ppaction://hlinksldjump" tooltip="Композиция над музеем обороны Аджимушкайских каменоломен"/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372442" y="4797151"/>
            <a:ext cx="2015982" cy="144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2" name="Picture 6" descr="http://ordenrf.ru/upload/novosty-info/moskva-5.jpg">
            <a:hlinkClick r:id="rId2" action="ppaction://hlinksldjump" tooltip="Парус - Памятник Эльтигенскому десанту"/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99592" y="3212976"/>
            <a:ext cx="2112008" cy="144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6" name="Picture 10" descr="http://img-fotki.yandex.ru/get/6205/14576209.8/0_92aeb_8e3a4e1a_orig.jpg">
            <a:hlinkClick r:id="rId2" action="ppaction://hlinksldjump" tooltip="Стелла Керчь - город-герой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99592" y="1556792"/>
            <a:ext cx="2016224" cy="144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8" name="Picture 12" descr="http://ordenrf.ru/upload/novosty-info/moskva-6.jpg">
            <a:hlinkClick r:id="rId2" action="ppaction://hlinksldjump" tooltip="Мемориальный комплекс &quot;Аджимушкайские каменоломни&quot;"/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397784" y="1557673"/>
            <a:ext cx="2158732" cy="14382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70" name="Picture 14" descr="http://922polk.ucoz.ru/_ph/1/21347712.jpg">
            <a:hlinkClick r:id="rId2" action="ppaction://hlinksldjump" tooltip="Катакомбы"/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352248" y="3225960"/>
            <a:ext cx="2180192" cy="144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74" name="Picture 18" descr="http://www.esosedi.ru/fiber/23086/fit/1400x1000/n_4.png">
            <a:hlinkClick r:id="rId2" action="ppaction://hlinksldjump" tooltip="Обелиск Славы на горе Митридат"/>
          </p:cNvPr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779912" y="2060847"/>
            <a:ext cx="1656064" cy="220808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7" name="Прямоугольник 16"/>
          <p:cNvSpPr/>
          <p:nvPr/>
        </p:nvSpPr>
        <p:spPr>
          <a:xfrm>
            <a:off x="467544" y="188640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Керчь. </a:t>
            </a:r>
          </a:p>
          <a:p>
            <a:pPr algn="ctr"/>
            <a:r>
              <a:rPr lang="ru-RU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Памятники Победы</a:t>
            </a:r>
          </a:p>
        </p:txBody>
      </p:sp>
      <p:sp>
        <p:nvSpPr>
          <p:cNvPr id="27" name="Управляющая кнопка: назад 26">
            <a:hlinkClick r:id="rId9" action="ppaction://hlinksldjump" highlightClick="1"/>
          </p:cNvPr>
          <p:cNvSpPr/>
          <p:nvPr/>
        </p:nvSpPr>
        <p:spPr>
          <a:xfrm>
            <a:off x="107504" y="5877272"/>
            <a:ext cx="360040" cy="216024"/>
          </a:xfrm>
          <a:prstGeom prst="actionButtonBackPrevious">
            <a:avLst/>
          </a:prstGeom>
          <a:solidFill>
            <a:schemeClr val="accent6">
              <a:lumMod val="75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58" name="Picture 2" descr="Знаки Победы: 10 памятников Москвы, посвященных Великой Отечественной войне">
            <a:hlinkClick r:id="rId2" action="ppaction://hlinksldjump" tooltip="Памятник жертвам войны в Керчи"/>
          </p:cNvPr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901141" y="4827285"/>
            <a:ext cx="2157380" cy="14391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" name="Picture 18" descr="http://www.esosedi.ru/fiber/23086/fit/1400x1000/n_4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2811918" y="1417980"/>
            <a:ext cx="3510390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2" name="Picture 6" descr="http://ordenrf.ru/upload/novosty-info/moskva-5.jp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2015459" y="1070375"/>
            <a:ext cx="5364973" cy="4023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5" name="Picture 12" descr="http://ordenrf.ru/upload/novosty-info/moskva-6.jp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1486298" y="1557673"/>
            <a:ext cx="6110038" cy="4235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6" name="Picture 14" descr="http://922polk.ucoz.ru/_ph/1/21347712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619672" y="1076954"/>
            <a:ext cx="5976664" cy="4440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9" name="Picture 4" descr="Знаки Победы: 10 памятников Москвы, посвященных Великой Отечественной войне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1835696" y="856956"/>
            <a:ext cx="6480720" cy="4787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3" name="Picture 2" descr="Знаки Победы: 10 памятников Москвы, посвященных Великой Отечественной войне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1189028" y="1268760"/>
            <a:ext cx="6983372" cy="4658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4" name="Picture 10" descr="http://img-fotki.yandex.ru/get/6205/14576209.8/0_92aeb_8e3a4e1a_orig.jp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1486298" y="1000763"/>
            <a:ext cx="6502011" cy="4876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70922"/>
            <a:ext cx="865922" cy="157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5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17.dreamies.de/img/922/b/qmud0am3ly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4176464" cy="515649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4258816" cy="49251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/>
              <a:t>     </a:t>
            </a:r>
          </a:p>
          <a:p>
            <a:pPr algn="ctr">
              <a:buNone/>
            </a:pPr>
            <a:r>
              <a:rPr lang="ru-RU" dirty="0"/>
              <a:t>      </a:t>
            </a:r>
          </a:p>
          <a:p>
            <a:pPr algn="ctr">
              <a:buNone/>
            </a:pPr>
            <a:r>
              <a:rPr lang="ru-RU" dirty="0"/>
              <a:t>      </a:t>
            </a:r>
          </a:p>
          <a:p>
            <a:pPr algn="ctr">
              <a:buNone/>
            </a:pPr>
            <a:r>
              <a:rPr lang="ru-RU" dirty="0"/>
              <a:t> 	</a:t>
            </a:r>
            <a:endParaRPr lang="ru-RU" sz="4300" dirty="0"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73422"/>
            <a:ext cx="50706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Севастополь </a:t>
            </a: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360040" cy="216024"/>
          </a:xfrm>
          <a:prstGeom prst="actionButtonForwardNext">
            <a:avLst/>
          </a:prstGeom>
          <a:solidFill>
            <a:schemeClr val="accent6">
              <a:lumMod val="75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83568" y="1916832"/>
            <a:ext cx="396044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Monotype Corsiva" pitchFamily="66" charset="0"/>
              </a:rPr>
              <a:t>Восстань из пепла, Севастополь,</a:t>
            </a:r>
            <a:br>
              <a:rPr lang="ru-RU" dirty="0">
                <a:latin typeface="Monotype Corsiva" pitchFamily="66" charset="0"/>
              </a:rPr>
            </a:br>
            <a:r>
              <a:rPr lang="ru-RU" dirty="0">
                <a:latin typeface="Monotype Corsiva" pitchFamily="66" charset="0"/>
              </a:rPr>
              <a:t>Герой, прославленный навек!</a:t>
            </a:r>
            <a:br>
              <a:rPr lang="ru-RU" dirty="0">
                <a:latin typeface="Monotype Corsiva" pitchFamily="66" charset="0"/>
              </a:rPr>
            </a:br>
            <a:r>
              <a:rPr lang="ru-RU" dirty="0">
                <a:latin typeface="Monotype Corsiva" pitchFamily="66" charset="0"/>
              </a:rPr>
              <a:t>Твой каждый уцелевший тополь</a:t>
            </a:r>
            <a:br>
              <a:rPr lang="ru-RU" dirty="0">
                <a:latin typeface="Monotype Corsiva" pitchFamily="66" charset="0"/>
              </a:rPr>
            </a:br>
            <a:r>
              <a:rPr lang="ru-RU" dirty="0">
                <a:latin typeface="Monotype Corsiva" pitchFamily="66" charset="0"/>
              </a:rPr>
              <a:t>Взлелеет русский человек.</a:t>
            </a:r>
            <a:br>
              <a:rPr lang="ru-RU" dirty="0">
                <a:latin typeface="Monotype Corsiva" pitchFamily="66" charset="0"/>
              </a:rPr>
            </a:br>
            <a:br>
              <a:rPr lang="ru-RU" dirty="0">
                <a:latin typeface="Monotype Corsiva" pitchFamily="66" charset="0"/>
              </a:rPr>
            </a:br>
            <a:r>
              <a:rPr lang="ru-RU" dirty="0">
                <a:latin typeface="Monotype Corsiva" pitchFamily="66" charset="0"/>
              </a:rPr>
              <a:t>Те камни, где ступал Нахимов,</a:t>
            </a:r>
            <a:br>
              <a:rPr lang="ru-RU" dirty="0">
                <a:latin typeface="Monotype Corsiva" pitchFamily="66" charset="0"/>
              </a:rPr>
            </a:br>
            <a:r>
              <a:rPr lang="ru-RU" dirty="0">
                <a:latin typeface="Monotype Corsiva" pitchFamily="66" charset="0"/>
              </a:rPr>
              <a:t>Нам стали дороги вдвойне,</a:t>
            </a:r>
            <a:br>
              <a:rPr lang="ru-RU" dirty="0">
                <a:latin typeface="Monotype Corsiva" pitchFamily="66" charset="0"/>
              </a:rPr>
            </a:br>
            <a:r>
              <a:rPr lang="ru-RU" dirty="0">
                <a:latin typeface="Monotype Corsiva" pitchFamily="66" charset="0"/>
              </a:rPr>
              <a:t>Когда мы, нашей кровью вымыв,</a:t>
            </a:r>
            <a:br>
              <a:rPr lang="ru-RU" dirty="0">
                <a:latin typeface="Monotype Corsiva" pitchFamily="66" charset="0"/>
              </a:rPr>
            </a:br>
            <a:r>
              <a:rPr lang="ru-RU" dirty="0">
                <a:latin typeface="Monotype Corsiva" pitchFamily="66" charset="0"/>
              </a:rPr>
              <a:t>Вернули их родной стране.</a:t>
            </a:r>
            <a:br>
              <a:rPr lang="ru-RU" dirty="0">
                <a:latin typeface="Monotype Corsiva" pitchFamily="66" charset="0"/>
              </a:rPr>
            </a:br>
            <a:br>
              <a:rPr lang="ru-RU" dirty="0">
                <a:latin typeface="Monotype Corsiva" pitchFamily="66" charset="0"/>
              </a:rPr>
            </a:br>
            <a:r>
              <a:rPr lang="ru-RU" dirty="0">
                <a:latin typeface="Monotype Corsiva" pitchFamily="66" charset="0"/>
              </a:rPr>
              <a:t>Израненный, но величавый,</a:t>
            </a:r>
            <a:br>
              <a:rPr lang="ru-RU" dirty="0">
                <a:latin typeface="Monotype Corsiva" pitchFamily="66" charset="0"/>
              </a:rPr>
            </a:br>
            <a:r>
              <a:rPr lang="ru-RU" dirty="0">
                <a:latin typeface="Monotype Corsiva" pitchFamily="66" charset="0"/>
              </a:rPr>
              <a:t>Войдешь ты в летопись веков -</a:t>
            </a:r>
            <a:br>
              <a:rPr lang="ru-RU" dirty="0">
                <a:latin typeface="Monotype Corsiva" pitchFamily="66" charset="0"/>
              </a:rPr>
            </a:br>
            <a:r>
              <a:rPr lang="ru-RU" dirty="0">
                <a:latin typeface="Monotype Corsiva" pitchFamily="66" charset="0"/>
              </a:rPr>
              <a:t>Бессмертный город нашей славы,</a:t>
            </a:r>
            <a:br>
              <a:rPr lang="ru-RU" dirty="0">
                <a:latin typeface="Monotype Corsiva" pitchFamily="66" charset="0"/>
              </a:rPr>
            </a:br>
            <a:r>
              <a:rPr lang="ru-RU" dirty="0">
                <a:latin typeface="Monotype Corsiva" pitchFamily="66" charset="0"/>
              </a:rPr>
              <a:t>Святыня русских моряков.</a:t>
            </a:r>
          </a:p>
          <a:p>
            <a:pPr algn="ctr"/>
            <a:endParaRPr lang="ru-RU" sz="1600" dirty="0">
              <a:latin typeface="Monotype Corsiva" pitchFamily="66" charset="0"/>
            </a:endParaRPr>
          </a:p>
          <a:p>
            <a:pPr algn="ctr"/>
            <a:endParaRPr lang="ru-RU" sz="1600" dirty="0">
              <a:latin typeface="Monotype Corsiva" pitchFamily="66" charset="0"/>
            </a:endParaRPr>
          </a:p>
          <a:p>
            <a:pPr algn="ctr"/>
            <a:r>
              <a:rPr lang="ru-RU" sz="1400" b="1" dirty="0">
                <a:latin typeface="Georgia" pitchFamily="18" charset="0"/>
              </a:rPr>
              <a:t>Василий Лебедев-Кумач</a:t>
            </a:r>
            <a:endParaRPr lang="ru-RU" sz="1400" dirty="0">
              <a:latin typeface="Georg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60032" y="1733612"/>
            <a:ext cx="3779912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b="1" dirty="0">
                <a:latin typeface="Georgia" pitchFamily="18" charset="0"/>
              </a:rPr>
              <a:t>УКАЗ ПРЕЗИДИУМА ВЕРХОВНОГО СОВЕТА СССР</a:t>
            </a:r>
            <a:endParaRPr lang="ru-RU" sz="1200" dirty="0">
              <a:latin typeface="Georgia" pitchFamily="18" charset="0"/>
            </a:endParaRPr>
          </a:p>
          <a:p>
            <a:pPr algn="r"/>
            <a:r>
              <a:rPr lang="ru-RU" sz="1200" b="1" dirty="0">
                <a:latin typeface="Georgia" pitchFamily="18" charset="0"/>
              </a:rPr>
              <a:t>О ВРУЧЕНИИ ГОРОДУ- ГЕРОЮ СЕВАСТОПОЛЮ </a:t>
            </a:r>
            <a:endParaRPr lang="ru-RU" sz="1200" dirty="0">
              <a:latin typeface="Georgia" pitchFamily="18" charset="0"/>
            </a:endParaRPr>
          </a:p>
          <a:p>
            <a:pPr algn="r"/>
            <a:r>
              <a:rPr lang="ru-RU" sz="1200" b="1" dirty="0">
                <a:latin typeface="Georgia" pitchFamily="18" charset="0"/>
              </a:rPr>
              <a:t>ОРДЕНА ЛЕНИНА И  МЕДАЛИ «ЗОЛОТАЯ ЗВЕЗДА»</a:t>
            </a:r>
          </a:p>
          <a:p>
            <a:pPr algn="r"/>
            <a:endParaRPr lang="ru-RU" sz="1400" dirty="0">
              <a:latin typeface="Georgia" pitchFamily="18" charset="0"/>
            </a:endParaRPr>
          </a:p>
          <a:p>
            <a:pPr algn="r"/>
            <a:r>
              <a:rPr lang="ru-RU" sz="1400" dirty="0">
                <a:latin typeface="Georgia" pitchFamily="18" charset="0"/>
              </a:rPr>
              <a:t>         За выдающиеся заслуги перед Родиной, мужество и героизм, проявленные трудящимися города Севастополя в борьбе с немецко-фашистскими захватчиками, и в ознаменование 20-летия победы советского народа в Великой Отечественной войне 1941-1945 гг. вручить городу-герою Севастополю орден Ленина и медали «Золотая Звезда».</a:t>
            </a:r>
          </a:p>
          <a:p>
            <a:pPr algn="r"/>
            <a:r>
              <a:rPr lang="ru-RU" sz="1100" dirty="0">
                <a:latin typeface="Georgia" pitchFamily="18" charset="0"/>
              </a:rPr>
              <a:t>Москва, Кремль.</a:t>
            </a:r>
          </a:p>
          <a:p>
            <a:pPr algn="r"/>
            <a:r>
              <a:rPr lang="ru-RU" sz="1100" b="1" dirty="0">
                <a:latin typeface="Georgia" pitchFamily="18" charset="0"/>
              </a:rPr>
              <a:t>8 мая 1965 г</a:t>
            </a:r>
            <a:r>
              <a:rPr lang="ru-RU" sz="1050" b="1" dirty="0">
                <a:latin typeface="Georgia" pitchFamily="18" charset="0"/>
              </a:rPr>
              <a:t>.</a:t>
            </a:r>
            <a:endParaRPr lang="ru-RU" sz="1050" dirty="0">
              <a:latin typeface="Georgia" pitchFamily="18" charset="0"/>
            </a:endParaRPr>
          </a:p>
          <a:p>
            <a:pPr algn="r"/>
            <a:r>
              <a:rPr lang="ru-RU" sz="1050" dirty="0">
                <a:latin typeface="Georgia" pitchFamily="18" charset="0"/>
              </a:rPr>
              <a:t>Председатель Президиума Верховного Совета СССР </a:t>
            </a:r>
          </a:p>
          <a:p>
            <a:pPr algn="r"/>
            <a:r>
              <a:rPr lang="ru-RU" sz="1050" dirty="0">
                <a:latin typeface="Georgia" pitchFamily="18" charset="0"/>
              </a:rPr>
              <a:t>А. МИКОЯН</a:t>
            </a:r>
          </a:p>
          <a:p>
            <a:pPr algn="r"/>
            <a:r>
              <a:rPr lang="ru-RU" sz="1050" dirty="0">
                <a:latin typeface="Georgia" pitchFamily="18" charset="0"/>
              </a:rPr>
              <a:t>Секретарь Президиума Верховного Совета СССР  </a:t>
            </a:r>
          </a:p>
          <a:p>
            <a:pPr algn="r"/>
            <a:r>
              <a:rPr lang="ru-RU" sz="1050" dirty="0">
                <a:latin typeface="Georgia" pitchFamily="18" charset="0"/>
              </a:rPr>
              <a:t>М. ГЕОРГАДЗЕ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625" y="1072"/>
            <a:ext cx="963613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dirty="0"/>
              <a:t>Правила работы:</a:t>
            </a:r>
          </a:p>
        </p:txBody>
      </p:sp>
      <p:sp>
        <p:nvSpPr>
          <p:cNvPr id="7" name="5-конечная звезда 6">
            <a:hlinkClick r:id="rId2" action="ppaction://hlinksldjump"/>
          </p:cNvPr>
          <p:cNvSpPr/>
          <p:nvPr/>
        </p:nvSpPr>
        <p:spPr>
          <a:xfrm>
            <a:off x="971600" y="1268760"/>
            <a:ext cx="432048" cy="432048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971600" y="2132856"/>
            <a:ext cx="360040" cy="216024"/>
          </a:xfrm>
          <a:prstGeom prst="actionButtonForwardNext">
            <a:avLst/>
          </a:prstGeom>
          <a:solidFill>
            <a:schemeClr val="accent6">
              <a:lumMod val="75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0" descr="http://www.ddt-chkalov.ru/?q=system/files/styles/thumbnail/private/%D1%8D%D0%BC%D0%B1%D0%BB%D0%B5%D0%BC%D0%B0%20%D0%BF%D0%BE%D1%81%D1%82%20%D0%BC%D0%B0%D0%BB.jpg&amp;itok=qwKdh-VK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3429000"/>
            <a:ext cx="659905" cy="659905"/>
          </a:xfrm>
          <a:prstGeom prst="rect">
            <a:avLst/>
          </a:prstGeom>
          <a:noFill/>
        </p:spPr>
      </p:pic>
      <p:pic>
        <p:nvPicPr>
          <p:cNvPr id="10" name="Picture 20" descr="Museum - Icon Download free Icon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4077072"/>
            <a:ext cx="864096" cy="95738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475656" y="1348800"/>
            <a:ext cx="648072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Georgia" pitchFamily="18" charset="0"/>
              </a:rPr>
              <a:t>Переход на слайд – страницу города-героя</a:t>
            </a:r>
          </a:p>
          <a:p>
            <a:endParaRPr lang="ru-RU" sz="1600" dirty="0">
              <a:latin typeface="Georgia" pitchFamily="18" charset="0"/>
            </a:endParaRPr>
          </a:p>
          <a:p>
            <a:endParaRPr lang="ru-RU" sz="1600" dirty="0">
              <a:latin typeface="Georgia" pitchFamily="18" charset="0"/>
            </a:endParaRPr>
          </a:p>
          <a:p>
            <a:r>
              <a:rPr lang="ru-RU" sz="1600" dirty="0">
                <a:latin typeface="Georgia" pitchFamily="18" charset="0"/>
              </a:rPr>
              <a:t>Переход на следующий слайд</a:t>
            </a:r>
          </a:p>
          <a:p>
            <a:endParaRPr lang="ru-RU" sz="1600" dirty="0">
              <a:latin typeface="Georgia" pitchFamily="18" charset="0"/>
            </a:endParaRPr>
          </a:p>
          <a:p>
            <a:endParaRPr lang="ru-RU" sz="1600" dirty="0">
              <a:latin typeface="Georgia" pitchFamily="18" charset="0"/>
            </a:endParaRPr>
          </a:p>
          <a:p>
            <a:r>
              <a:rPr lang="ru-RU" sz="1600" dirty="0">
                <a:latin typeface="Georgia" pitchFamily="18" charset="0"/>
              </a:rPr>
              <a:t>Возврат на слайд с картой</a:t>
            </a:r>
          </a:p>
          <a:p>
            <a:endParaRPr lang="ru-RU" sz="1600" dirty="0">
              <a:latin typeface="Georgia" pitchFamily="18" charset="0"/>
            </a:endParaRPr>
          </a:p>
          <a:p>
            <a:endParaRPr lang="ru-RU" sz="1600" dirty="0">
              <a:latin typeface="Georgia" pitchFamily="18" charset="0"/>
            </a:endParaRPr>
          </a:p>
          <a:p>
            <a:r>
              <a:rPr lang="ru-RU" sz="1600" dirty="0">
                <a:latin typeface="Georgia" pitchFamily="18" charset="0"/>
              </a:rPr>
              <a:t>Перейди по гиперссылке и прочти дополнительную информацию о городе-герое на сайте </a:t>
            </a:r>
          </a:p>
          <a:p>
            <a:endParaRPr lang="ru-RU" sz="1600" dirty="0">
              <a:latin typeface="Georgia" pitchFamily="18" charset="0"/>
            </a:endParaRPr>
          </a:p>
          <a:p>
            <a:r>
              <a:rPr lang="ru-RU" sz="1600" dirty="0">
                <a:latin typeface="Georgia" pitchFamily="18" charset="0"/>
              </a:rPr>
              <a:t>Перейди по гиперссылке и посети виртуальную экскурсию в музее города</a:t>
            </a:r>
          </a:p>
          <a:p>
            <a:endParaRPr lang="ru-RU" sz="1600" dirty="0">
              <a:latin typeface="Georgia" pitchFamily="18" charset="0"/>
            </a:endParaRPr>
          </a:p>
          <a:p>
            <a:endParaRPr lang="ru-RU" sz="1600" dirty="0">
              <a:latin typeface="Georgia" pitchFamily="18" charset="0"/>
            </a:endParaRPr>
          </a:p>
          <a:p>
            <a:r>
              <a:rPr lang="ru-RU" sz="1600" dirty="0">
                <a:latin typeface="Georgia" pitchFamily="18" charset="0"/>
              </a:rPr>
              <a:t>Ресурсы</a:t>
            </a:r>
          </a:p>
          <a:p>
            <a:endParaRPr lang="ru-RU" sz="1600" dirty="0">
              <a:latin typeface="Georgia" pitchFamily="18" charset="0"/>
            </a:endParaRPr>
          </a:p>
          <a:p>
            <a:endParaRPr lang="ru-RU" sz="1600" dirty="0">
              <a:latin typeface="Georgia" pitchFamily="18" charset="0"/>
            </a:endParaRPr>
          </a:p>
          <a:p>
            <a:r>
              <a:rPr lang="ru-RU" sz="1600" dirty="0">
                <a:latin typeface="Georgia" pitchFamily="18" charset="0"/>
              </a:rPr>
              <a:t>Завершить показ</a:t>
            </a:r>
          </a:p>
          <a:p>
            <a:endParaRPr lang="ru-RU" sz="1600" dirty="0">
              <a:latin typeface="Georgia" pitchFamily="18" charset="0"/>
            </a:endParaRPr>
          </a:p>
          <a:p>
            <a:endParaRPr lang="ru-RU" sz="1600" dirty="0">
              <a:latin typeface="Georgia" pitchFamily="18" charset="0"/>
            </a:endParaRPr>
          </a:p>
          <a:p>
            <a:endParaRPr lang="ru-RU" sz="1600" dirty="0">
              <a:latin typeface="Georgia" pitchFamily="18" charset="0"/>
            </a:endParaRPr>
          </a:p>
          <a:p>
            <a:endParaRPr lang="ru-RU" sz="1600" dirty="0">
              <a:latin typeface="Georgia" pitchFamily="18" charset="0"/>
            </a:endParaRPr>
          </a:p>
        </p:txBody>
      </p:sp>
      <p:sp>
        <p:nvSpPr>
          <p:cNvPr id="12" name="Управляющая кнопка: назад 11">
            <a:hlinkClick r:id="" action="ppaction://noaction" highlightClick="1"/>
          </p:cNvPr>
          <p:cNvSpPr/>
          <p:nvPr/>
        </p:nvSpPr>
        <p:spPr>
          <a:xfrm>
            <a:off x="971600" y="2852936"/>
            <a:ext cx="360040" cy="216024"/>
          </a:xfrm>
          <a:prstGeom prst="actionButtonBackPrevious">
            <a:avLst/>
          </a:prstGeom>
          <a:solidFill>
            <a:schemeClr val="accent6">
              <a:lumMod val="75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сведения 12">
            <a:hlinkClick r:id="" action="ppaction://noaction" highlightClick="1"/>
          </p:cNvPr>
          <p:cNvSpPr/>
          <p:nvPr/>
        </p:nvSpPr>
        <p:spPr>
          <a:xfrm>
            <a:off x="971600" y="5229200"/>
            <a:ext cx="360040" cy="360040"/>
          </a:xfrm>
          <a:prstGeom prst="actionButtonInformatio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омой 13">
            <a:hlinkClick r:id="" action="ppaction://noaction" highlightClick="1"/>
          </p:cNvPr>
          <p:cNvSpPr/>
          <p:nvPr/>
        </p:nvSpPr>
        <p:spPr>
          <a:xfrm>
            <a:off x="971600" y="5949280"/>
            <a:ext cx="360000" cy="360040"/>
          </a:xfrm>
          <a:prstGeom prst="actionButtonHom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10014"/>
            <a:ext cx="10541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>
            <a:grpSpLocks/>
          </p:cNvGrpSpPr>
          <p:nvPr/>
        </p:nvGrpSpPr>
        <p:grpSpPr bwMode="auto">
          <a:xfrm>
            <a:off x="611560" y="1700808"/>
            <a:ext cx="7856707" cy="3888432"/>
            <a:chOff x="214284" y="3389426"/>
            <a:chExt cx="5996343" cy="2396464"/>
          </a:xfrm>
        </p:grpSpPr>
        <p:pic>
          <p:nvPicPr>
            <p:cNvPr id="38" name="Picture 5" descr="C:\Users\Мила\Desktop\цветы\10.JP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214284" y="3433805"/>
              <a:ext cx="2802830" cy="2352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6" descr="C:\Users\Мила\Desktop\цветы\Копия DSC02924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3127029" y="3389426"/>
              <a:ext cx="3083598" cy="23520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539552" y="1772816"/>
            <a:ext cx="7920880" cy="3816425"/>
            <a:chOff x="94451" y="1847538"/>
            <a:chExt cx="5323196" cy="2150533"/>
          </a:xfrm>
        </p:grpSpPr>
        <p:pic>
          <p:nvPicPr>
            <p:cNvPr id="23" name="Picture 2" descr="C:\Users\Мила\Desktop\цветы\1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94451" y="1847538"/>
              <a:ext cx="2663165" cy="21099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Picture 4" descr="C:\Users\Мила\Desktop\цветы\11.JP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2804441" y="1847538"/>
              <a:ext cx="2613206" cy="21505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4" name="Группа 10"/>
          <p:cNvGrpSpPr>
            <a:grpSpLocks/>
          </p:cNvGrpSpPr>
          <p:nvPr/>
        </p:nvGrpSpPr>
        <p:grpSpPr bwMode="auto">
          <a:xfrm>
            <a:off x="539552" y="1700809"/>
            <a:ext cx="7957834" cy="3888432"/>
            <a:chOff x="367715" y="3799605"/>
            <a:chExt cx="5652082" cy="2190857"/>
          </a:xfrm>
        </p:grpSpPr>
        <p:pic>
          <p:nvPicPr>
            <p:cNvPr id="35" name="Picture 8" descr="C:\Users\Мила\Desktop\цветы\4.JP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367715" y="3799605"/>
              <a:ext cx="2812918" cy="2190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10" descr="C:\Users\Мила\Desktop\цветы\5.JP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3231777" y="3840176"/>
              <a:ext cx="2788020" cy="2150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46"/>
          <p:cNvGrpSpPr/>
          <p:nvPr/>
        </p:nvGrpSpPr>
        <p:grpSpPr>
          <a:xfrm>
            <a:off x="539552" y="1772816"/>
            <a:ext cx="7848872" cy="3816425"/>
            <a:chOff x="395536" y="1484784"/>
            <a:chExt cx="7848872" cy="3816425"/>
          </a:xfrm>
        </p:grpSpPr>
        <p:pic>
          <p:nvPicPr>
            <p:cNvPr id="40966" name="Picture 6" descr="Ретро фотографии "/>
            <p:cNvPicPr>
              <a:picLocks noChangeAspect="1" noChangeArrowheads="1"/>
            </p:cNvPicPr>
            <p:nvPr/>
          </p:nvPicPr>
          <p:blipFill>
            <a:blip r:embed="rId8" cstate="print"/>
            <a:stretch>
              <a:fillRect/>
            </a:stretch>
          </p:blipFill>
          <p:spPr bwMode="auto">
            <a:xfrm>
              <a:off x="395536" y="1484785"/>
              <a:ext cx="3997358" cy="3816424"/>
            </a:xfrm>
            <a:prstGeom prst="rect">
              <a:avLst/>
            </a:prstGeom>
            <a:noFill/>
          </p:spPr>
        </p:pic>
        <p:pic>
          <p:nvPicPr>
            <p:cNvPr id="40968" name="Picture 8" descr="Ретро фотографии "/>
            <p:cNvPicPr>
              <a:picLocks noChangeAspect="1" noChangeArrowheads="1"/>
            </p:cNvPicPr>
            <p:nvPr/>
          </p:nvPicPr>
          <p:blipFill>
            <a:blip r:embed="rId9" cstate="print"/>
            <a:stretch>
              <a:fillRect/>
            </a:stretch>
          </p:blipFill>
          <p:spPr bwMode="auto">
            <a:xfrm>
              <a:off x="4464408" y="1484784"/>
              <a:ext cx="3780000" cy="3816424"/>
            </a:xfrm>
            <a:prstGeom prst="rect">
              <a:avLst/>
            </a:prstGeom>
            <a:noFill/>
          </p:spPr>
        </p:pic>
      </p:grpSp>
      <p:grpSp>
        <p:nvGrpSpPr>
          <p:cNvPr id="6" name="Группа 39"/>
          <p:cNvGrpSpPr/>
          <p:nvPr/>
        </p:nvGrpSpPr>
        <p:grpSpPr>
          <a:xfrm>
            <a:off x="539553" y="1700808"/>
            <a:ext cx="7848871" cy="3889817"/>
            <a:chOff x="207552" y="643083"/>
            <a:chExt cx="8612922" cy="4192249"/>
          </a:xfrm>
        </p:grpSpPr>
        <p:pic>
          <p:nvPicPr>
            <p:cNvPr id="41" name="Picture 2" descr="C:\Users\Мила\Desktop\цветы\1.JPG"/>
            <p:cNvPicPr>
              <a:picLocks noChangeAspect="1" noChangeArrowheads="1"/>
            </p:cNvPicPr>
            <p:nvPr/>
          </p:nvPicPr>
          <p:blipFill>
            <a:blip r:embed="rId10" cstate="print"/>
            <a:stretch>
              <a:fillRect/>
            </a:stretch>
          </p:blipFill>
          <p:spPr bwMode="auto">
            <a:xfrm>
              <a:off x="207552" y="643083"/>
              <a:ext cx="4187933" cy="41131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Picture 4" descr="C:\Users\Мила\Desktop\цветы\11.JPG"/>
            <p:cNvPicPr>
              <a:picLocks noChangeAspect="1" noChangeArrowheads="1"/>
            </p:cNvPicPr>
            <p:nvPr/>
          </p:nvPicPr>
          <p:blipFill>
            <a:blip r:embed="rId11" cstate="print"/>
            <a:stretch>
              <a:fillRect/>
            </a:stretch>
          </p:blipFill>
          <p:spPr bwMode="auto">
            <a:xfrm>
              <a:off x="4553521" y="643083"/>
              <a:ext cx="4266953" cy="41922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5" name="Равнобедренный треугольник 14"/>
          <p:cNvSpPr/>
          <p:nvPr/>
        </p:nvSpPr>
        <p:spPr>
          <a:xfrm rot="5400000">
            <a:off x="7589480" y="3458656"/>
            <a:ext cx="2281456" cy="251520"/>
          </a:xfrm>
          <a:prstGeom prst="triangle">
            <a:avLst/>
          </a:prstGeom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972" name="AutoShape 12" descr="data:image/jpeg;base64,/9j/4AAQSkZJRgABAQAAAQABAAD/2wCEAAkGBxISEhUUExQVFBUXFBcUFxcWFRwVFxcXFRQYFhQXFRUaHCggGholHBQYITEhJSkrLi4uFx8zODMsNygtLisBCgoKDg0OGxAQGywkICYsLCwyLCwsLCwsLCwsLCwsLCwsLCwsLC8sLCwsLCwsLCwsLCwsLCwsLCwsLCwsLCwsLP/AABEIAP0AxwMBEQACEQEDEQH/xAAcAAEAAgMBAQEAAAAAAAAAAAAAAwQCBQYHAQj/xABAEAABAwICBgYIAwgBBQAAAAABAAIDBBEhMQUSQVFhcQYHIoGRoRMjMkKxwdHwUmKCFDNjcpKiwuHxQ1NzssP/xAAbAQEAAgMBAQAAAAAAAAAAAAAAAwQBAgUGB//EADgRAAIBAgMECQMDBAIDAQAAAAABAgMRBCExBRJBURMiMmFxgZGh0bHB8AZC4RQjcvEzUkNikiT/2gAMAwEAAhEDEQA/APcUAQBAEAQBAEAQBAEAQBAEAQBAEAQBAEAQBAEAQHH9YmkZaNkVVC6xbII3sPsSMcCbOG8FuBzGsVWxEnBKaO1sehTxUpYeosmrp8U1y9c13G96OabjrYGzR5HBzTmxw9pp8e8EFS06iqR3kUMbg6mEqulPyfNczZqQqBAEAQBAEAQBAEAQBAEAQBAEAQBAEAQBAEBG6ZocGEjWcCQ3aQ22sbbhcY8RvCxdXsbKEnFytkuPjp+dzJFk1PLuufSwIhpWm7r+mf8AlABawd93HuG9c/HVFZR8z1v6Ywst6Vd6dlfV/Y1PVNpcxVRiJ9XM08g+MFwPgHDvChwVTdnuvidL9SYRVcL0qWcX7PL62PZ11jwAQBAEAQBAEAQBAEAQBAfCUBXpq+KRzmxyNeW+1qkO1eDiMAeBWqnFuyZNUw9WmlKcWr6Xyv4FlbEIQBAEBi94GZA5myXMpN6Gqr+k9FDf0lRELZgODnf0tufJRSrU46tF2jszF1uxTl42svV2Rxum+tNmLKSIvdl6SQWb+lg7Tu+yq1MallBHcwf6ZqSe9iJWXJa+ui9zpOhWipmMdPVOL6maxdre4wexGAMG5kkC2J4KfDwklvT1ZzNrYqjOao4ZWpw0txfF9/JX+5h0x6aQ0LS24knI7MYOW50hHsjhmdm8K2IjTVuJjZuyauMlvPKHF/Zc37L2PDK2tklkfLK4ukkdck7zs4AbtlrLkTbm7s+hUKUKFNQgrJZJfnv3lrQ7pBMz0Xt46v8ASb+V1invb10ZxXR9E1U0y+p+kV6A+TBAEAQBAEAQBAEAQGE0rWNLnENaBclxsABmSTkFhtJXZtGMptRirt8EcF0i6zYo7spW+mdlruuIxyGb/IcSqNXHRjlDM9Pgf0zVqWliHurku18L3fcee6U0/VVf76Vzmn3B2WDH8AwPM3K5tXETn2meqw2Aw2F/4oJPnq/Vm30D0zlo6f0EMcd9dztd1zfWtm0WuRa175AYYKSljJU4bsUUMbsani6/TVZPRKy7u/P0t5lSu6XV0hOtUyAbmER8hdgB81o8XWktSejsjBU1lST8c/rc1EmlqhxxnmPOV5+a16WfFsvRwlCOkI//ACvg+ftUv/ck/rd9Vo6kuZt0VP8A6r0Rj6d5995/UfqjnLmZ3IL9q9EQSY8eeKXbJYkZCyZNjoLSxpZRIyOKRw9kytc4NP4mgOGPHGykp1Oje9ZPxKmMwixVPo5Sklx3bK/c7p5G50n0/r5hq+kEQOYibqn+okuHcQpZ4yrLjbwKGH2BgaLvu7z/APZ39sl6o5Cckkkkkk3JOJJ2klRJnVlFLJEIdis2yI73Z3vVJoUzVRncPVwtPIve0tDeNmknhhvVvB07z3uCOD+osYqeH6JPrSfolnf1t7ntK6h4QIAgCAIAgCAIAgNB0r6W09Ay8h1pCLtiae07cT+FvE7ja6hq1o09deR0cBsytjJdVWjxk9P5fd62PHNP9K6itdeV1mX7MTcGDdce8eJ8lya9edR56HvdnbMoYOPUXW5vX+PI0gdcqC1kdK+di21thxKibuzVu7M9Wwutb3djW93YgLSVJdI3ulkSxwgDFaOV3kaOV9DKRvcFhMxFkV1uSWIZH2W6VzN0fL7UMt2MGk5rLsFclBWoIo6aSV2rGx7znZjS4+AU0It6FevVhDttJd7sdd0Y6t6uch0zTTx7S/8AeEbmx5g/zW71ahhJzeeSOJidv4bDxfR9eXdp5v4uex6H0XFSxNihbqsb4k7XOO0ldKEFBbqPEYnE1MRUdSo7t/lkXVuQBAEAQBAEAQBAcZ066bNpAYobPnOZzbFfa7e62Te87AaWJxap9WOv0PQbG2I8W+lq5Q95eHdzfku7xirmfK90kji9zjcucbkrlubbu9T3lOjCEVGCslokRPfqjisJXN5S3UZ0rbZrE2YirRzNhTQl7uCrTkoIiqTUETVjcmjILSm+JpSf7mfBGMFm7Dkx6I3x8E3shvK2RBO+2G1bxVyWCvmVJJd2amUeZImRMh95y3cuCNd3O7Frm5wGwLGmRsk27s3OhejlVVYwwuc38R7LM8e26wPddSQoVKnZRUxe0cNhcqs0ny1fojrqPqrncPWzxx8GNMh8Tqj4q1DZ8v3M4dX9VUY/8cG/FpfJuKHqthjcHiqqGvHvRlsZHI2JHirMcHGPFnKrfqOrVunTi1yd2dxRQGNga6R8pHvv1dY89VoHkrcVZWvc4FWanNyUVHuV7e7f1J1kjCAIAgCAIAgKL9Js/aG04xeWGV35WAhoJ4lxAA4HvjdRb6hx1LKw0ugdd9m6S73r7LXyNN036S/skeow+ueMNuo3LXI37hv5KrjcV0Md2Paft3nQ2Rs3+qnvT7C93y+f5PE6yUvebkm9ySTckk43O8lceOSu9T6HTgoRskQlqzclIXR48fgt08jWyuWqaO5sopysYm7I28Lw1uGapyW9LMpTTlLMra11LaxLaxPDhz3qORHPMjlnAvZbRg2bxg3qaxwvirSyLaslY+MjAWWxfgiWlpnzSNjjaXvcbNaMyfkNt9lltCDk7LU0qVYUYOpUdktWes9FerqGEB9SBNLnqnGNnC3vnicOG1dahg4xznm/Y8NtL9RVqzcKHVjz/c/jy9TuWi2AwCunm27n1AEAQBAEAQBAEAQENZUtiY+R2DWNLjyaLlazmoRcnwJKVOVSahHVu3qeV9GukQjrJKmov60Oa4gX1b6pYBtsNQN8FwMPjEsQ6k+KZ7XaGznUwkcPR/ba3frf63Of01XyTyPlfi57sBuGTWjgBh3KrUqurUc5HVwmHhQpxpR0S/2/M1M0Bbz2nitoz3i9CakZxR2FzuWspXdjWUruxSbncqbhYnJ4DbFaSzyNJq+Rl6ckW3rG4lmY3Esy1ECAN5yUUtSCTTZK6MhuC0TTZopJsqSx2HNTRldk8ZXZFq2zW176G976EcjlukbxR7R1e9F20kIke318jbuJzY04iMbthPHkF28LQ6ON3qz55tzajxdXo4PqR073z+O7xZ1ytnCCAIAgCAIAgCAIAgCA5rp/U6tNqD/qPDTyHaPm0DvXM2tV3KFlxdvudjYlLexO8/2pvz0+55TIztW4rzyeVz28ZZXJzBt3ZKPf4EXScCnVx2Ftt1NTlcnpyu7lesbhbYpabzuTUnncohqnuWbkpZgtL5kd8zOjg1ncAsVJ2RirPdRsAP8ASrFRsxkdfAeKylbNm0VbNlarkAtbEqWnG5NSi2UXkqdWLCNz0HoRPXQMcLt19c8RGC+x4EtA71Zw0N6qkzn7YxDoYKpNa2svPL+T3xkgN7EGxsbG9juPFd258wcWtUZIYCAIAgCAIAgCAIAgCA4zp92nwt3NcfEgf4rzm3qlnCPj9j0GxerGcvD7/JwUjdZxIyvh3LkJ7sbM9RF7sbMvPjs3moFK7KyleRq5WXeBsALjzVqLtG5cjK0L8ylUC4PEqeGTLMHZlSKK5U0pWRPKVkTCK+Cj3rZke9bMsUzQL7lHN3IajbInzXcbLdQssyRQtHM+yPsMFhK7EVdmufJjcqyllZFpRsrIhc+63SsbI2OhNJvpXukjweY3Mafwl4trDiBdb06rpu6K2LwsMVBU56XTffbgdZ1ddMBTOMFQfVyPLhITfUe619cn3Tv2HPAki3hMSo9WWhw9vbHeISrUF1krW5pcu9cuK00s/XWuBFxiCuseDatkz6gCAIAgCAIAgCAIAgOB6xJSJWgZmIDldzrleZ2zG+IjfRR+7PT7CgnSbfCX2RzcFNYLiTndnXnUuzGeTtWGzBZjHq3NoR6t2UC0jWO//asXWRZunZGJpbMG9Z6S8zbpbzKepq35eZU194nvvEkUJI3LWUkmaymkyCd1hZSRV3ckgru5BTsOZW82tCWbWgqXbBnbw/2kFxFNcTXvarCZYM2RrDYbtoHFYQSPhWTJ2PQnptJSERzEvpzhvdFxZvb+Xw3G5h8W6b3ZafQ8/tfYkMWnUpZVPaXj39/r3eyU07ZGtexwc1wDmuBuCDkQuwmmro8BUhKnJwmrNcCRZNAgCAIAgCAIAgCA4rpzTXmid+Qjwdf/ACXmdvdWUXzT/Pc9FseralOPf9v4OfqHhoXnoJyZ1Kacma+nhJJcVYnJJWLdSaS3T7MzYMz81iL4sxGXFk0kIAA4YrRTu7kcZ3dzSzxXeeHx+/gr0ZWidGErRLcrA1uKhi96RXjJykap0JcQ3ebngFbUt1XLynuq5LNHYCw4NG871pF318yOMrvPzKk0WrtuTiT9FNGW8WIS3vAoHNTllH17kSCQZHhco3wQcuCDgiCMS9ZsZSO/6qukRjl/ZXm8clzHf3X5lo4OAPeOJXQwNaz3HoeX/UmzlUp/1MF1o6965+X08D1ldU8MEAQBAEAQBAEAQHOdNovVNk/A4jucPq0Lhbepb1GMlwf1/wBI62yJ/wBxw5r6f7OBaNdwvkvNvqRy1PTt7kctS3M4ZDKyhinxIYJ8SvB7QJ24BSz0sSz7Ni9PHbE5AX8FXg75IrQlfJGjiZdw53KvSdkdKUrIznj1nWOQFysQluq5rCW7G5hR0w7TjkcLcNyzUqaRRtVqvKKPs8QabnO2X4RuCRlfJaGISvktPr3mir33V+krHSoqyKThYXKnvcsbxJBTE9p2WwfMrSdS3VRHKpnZGLiScFlKyJEkkRSLdG6MGtWbmSxSVZiex7c2Pa8c2ODh8Ei92SZHVpKrBwlo0165H6Sabi69IfIWrH1AEAQBAEAQBAfCgOa03pqllgkje/Uc5pAa5puHtNwMBj2hsXIrY3DV6Eot2fJp3T/3yOxhMHiaVeNSMbpPVW0f8HFssAF5J3Z6F3bJ20pI5qN1EmRuqkyk52pKOH/CntvQLCW/TLWk5rtAHvYX+KhoR613wIcPC0rvgVowGNJHIH4lSu8nZk0rzlZkccJI4uOPJbSkk/A2lNJ+BYeQ0cB94cVEsyJJyNbVknDac/oFapq2ZcpJLM087ALk9yuRbeSLsZ5CjoS/tuFm7L/JKlZQ6sdTE6yjktTOpGsbDALEOrmzNPq5vUry2YLDNSRvLNksbyd2UHlTpFhM+sF0eRlslp6YySMjbm97WDm5waPitoLekkR1aqp05VHwTfpmfpICy9GfIj6gCAIAgCAIAgCA856XaMLaokDsvGuDxJ7Y8cf1BeR2tSVCs5cJZ+fE9ZszEqWGs3msvj2+hDSUgzOK4NSrwRJVqvRF/VVe5Wuc/pOK7xbMuAC6NCVo58jp0J2hnyJq+nBc0ZtHyWlKdovmaUalovmRTtu4DYtouyubwdotl30YAuoN5t2K+827GrdJrnDIZfVW1HdXeXVHcXeVqtwY0naVJBbzJYdZkdBowv8AWSZbGrarX3OpAzVxG71Y6k9U2+GQGwZYLSm7ZmtJ2zNTWO1efw5q3TW8XKeZp5Hkm6uJJFlS5GFiVtkjdSuTMFgtHmze51nVZogzVnpXDsQDW/W64YPi79IV/BU96d+Rwf1Fi+hwvRrWeXktfsvM9oXYPn4QBAEAQBAEAQBAa/Tej/TR2HtDFvPaO/6Ln7TwX9VRcV2lmvjzLWExHQ1LvR6nJtjthlZfPJ3Taep3HK+Zi4rCMo1YxffdcN+ZVvSNi7pGxNVt7PJaU31jSk+sUWuxO8mysNFhrIVr8NUfYSlHO7FKOe8yMtDGY8/oFtdzkb3c5FWGlMjwXZblLKooRyJZ1FTjkbWYe63vO5VI/wDZlOP/AGkUapgaPvzU9NuTLNNuTOdqWl5NsQPDvXRg1FZnQTsYSU7QN58llTbN1IqCGxxU2/ckjItUej5J5GxRNLnuNgPiSdgG0ralGU5bsRVxFOjTdSo7Jfnqe39FtAsooGxNxd7T3fieczyGAHABehoUlShuo+c7Rx0sZXdSWS0S5L8zfebhTFAIAgCAIAgCAICCStjadVz2tO5x1fC+ahliaUZ7jkk+TdmSxo1JK8U2u7Mma4EXBuN4UxG01kzVaX0T6TtMwftGx30K4O1djrE/3aWU/Z/z+Mu4XF9H1Z6fQ43SspjJZYh22+a8osNOE7VFZrgz0GGgqi39UQ0UJ2rWrJElaaLNWLNJ4KOnnIhpO8jXMj8VZci25Ecttbkto9k3jfdK8z9Y2Clit1EsVurMuwMsLDvPxVebvmytN3zZm6QNB2ALVJs1UXI1LmumduZ5lXE1Sj3l1NUo95O+jAGq0AclGqrbuyONV3uyk+nA7jZTqbLKqNk2iujs9W/1bOxtldgwb7fiPAd9l0cLhKtZZZLmQ4raNHCx/uPPktf48z07o30bho2nU7UjvbkI7TuA/C3h8TivQ4fDQoxsteZ4/H7Rq4yV55JaLgvl95ulYOeEAQBAEAQBAEAQFHS1F6VmHtDLjwK5e1NnrFU7x7S07+7z+pZw1fo5Z6fmZwk9KA4lpfE6+cbnRnDfqkLytHEVqOUW0elhVbSTtJd6T+pVqNM6Sg7UVQJWj3JmNdy7Qs7zXYw+16mkzb+gwdd2cN191/z2I5OsJ5AFXQskt70biLby0EE/3BXZYqjiI7tSKf5+cQthuHWw9Vruefrp9CWl6X6MeMHy0+OUsZeL82X81zK+x8PUd6c3Huauvz1IZ4PHRV5RUl3O31LUz2zD1EsUwz9XIHO72e15Kg9kV6WatL/F39tfYzSluZ1IuPiml66e5Qc+1xkdt8wqrg08+HAuqN8ypJicFKslmTLJZmbY9g7ysOXFmrlxZeBDWKvZymV7OUzXMaZSNystqmi02qaLkMPbDBmbADaSTgB3qOKlU7KbfJFec+q5s6Cn6LTOGJEd8ycT3ALp4fYmJqO9S0V6v0Xycue1aUXkrm10d0PpozrPBld+f2e5mXjdd+hsuhT7XWffp6f7KVfbGIqK0Xuru19fix0DWgCwFgMgF0jlttu7PqGAgCAIAgCAIAgCAIAgOd6S6N/6rR/OP8vqvObYwFv/ANEF/l8/PrzOts/E/wDil5fHwcjPbEHIrhxO7DmjRVdMRxG/6qzGR0qVRPxNTpKBjhbVGG1WKc5J3uW6actTVVOjQ0AA2PjmrUa13dksU920dCairZYDrOfdm0OJINtjRmCta1OFfhmQzoU1Ft5G+0dpyKVzRGSS4EkZFoF8Hcb/AF3X59bCTppufD3OcrTjdM6SmprNxzK5c6l2VKlS8jS6f01FDdl9Z34W5i2/d8VewmFnVtK1lzLeHoyl13kvr4HKy9K53WbHaJuAwF3EfzH5WXVWzqS60837ehLGjCdRcSPQVc8VcUj3E6s0biXG57LwczyVuCjBxsrZlqcHKjVprRxkvVM/TC7h8yCAIAgCAIAgCAIAgCAIAgCA+EXwKw0mrMJ2OE6S6K9C649h3s8N7SvIY7Bf01TLsvTu7vjuPTbPxXSxs9Vr8nN2N7Kqde6tc18lKASTjbJTKTLaqtpJGprmY371PBl6jLKxpdIMMliMWtJa7gTYi/MK5Sahe+rIakekqJLRa+xNoqpEDrsaC7VIucACSMTvyy4rSvB1Y2k8iSWHpyShFW5m+0h0gkbSsZrn0kms579oaXkANtkSBsyCoUsFB13K3VWi77cfD3KUsBTlWlJ5RVku92TZwU8pkmDW5A+W2670YqFNtlWtVlXxcacMlH6cS6ItU5HnZQ710dKNNQejJYuC0kTwlnken6P61Zm2E0LH8WOMZ52OsCfBWoY+X7kcCv8ApajLOlNrxV/j7nS6N6zKCXBxkhP52XHiy+HOytRxlN65HGrfpzGQ7CUvB/Njp6DSkE4vFLHJ/I8OI5gHBTxqRl2Xc5FbC1qLtVg4+KaLi3IAgCAIAgCAIAgCAIAgCAq6Sp2SRubJYNtck4atveucrKDE0YVabhPTny7ybD1J06ilDX69x5VW1bGFwb2yCQCMGkbxfevH9E7tX8+Z7alSnNJvLu4mmnriQch5lTRgkdCFFIoz0zpCBc4fPyHepozUMybpIwRZptElvaY9msG+z7TXWHsvuMeeGajlXTyadvfyK1StvdpM5uvlY15D2OjdfJpw8Cr9OMnG8XcklWjHV+ZJGAW3LJXNt71gLDcfotXk9VckjWi47qKcVBd9xg297Wsf1HapZVrRs9TSGEXSbydo62Ss2+98S+IioN5F8lMIaLnH4LXeua2T1KpeDlkpLPiFKOiMm4BYebN00kRmQ5jA3vcYHgt0rMjlK6sbnR/TOug9ipkI3PIkHKz72HJTwr1I6M5lfZuDq9qmvLL6WOl0f1vVDcJoI5BvYTGbcb6wJ8FajjHxRxK36epP/jk145/B1WjutTR8mDzJCfzs1m9zma2HOynjiYPXI5VXYmJh2bS8H82Or0dpmmqP3M0cnBjw4jmAbjvUylGWjObUoVaXbi14ovLYiCAIAgCAIAgKmkdIxwtu88gMzyCrYnFU8PHem/Liyehh51pWivPgcJp7S8lRgeyzYwZc3HaV5rE4+piHnlHl88z0mDwlPD5rN8/jkc5NTEmwFzuGf3xyUClxOrGqkrs+N0Qc3YcBn3u+nisOtyDxTeUST9ltg0W4Bab982aqpxZKKcMHxP3sWu9cdI5s++gs0XAJOOW9Z3rs13lKRQ0jDdp22x+o8CR3qanKzLEJWOcfFqgjbl/vvVxSuzpxndXIKZjy7VG0/wDK3m42ua77jqS1jxi1a009TZyVvEotaMgD9VM2+JHFx0R9qBYXSHI2qSsrkDHKRojjPmRuzWUat5mJKyaNmJK2I2bTR/RysmIMVPM7aHBjmt4ds2HmpIwm9EVKuKw9PtzS8/seg9HejvSCO1qj0LfwzSibDg2zwPEKzCFZcTi4nFbNl+2/grfB6ZoiKpay1TJFI7CxjjMfO93uv3AK1G/E4NV02/7aaXe7/YvrYiCAIAgNPpXTYju2Oznb/dH1PBcbG7XhSvClnL2Xy+71L+GwTqdaeS92clVyue7WcS5x7yeQ+QXm51Z1JOc3d8zu04xhG0VZETaMn2uyN2Z+g8+5aOoloZdZLQmbAGjAW+fM7Vq5N6kbm3qRvjWUzeMyAxWxWbkqlc+MptZwBy28llysjZ1d2LaJaqMblrBs0pyZrJ4zu2KeLLkJI5bSEeq63d4Wt/aWjuKvQd0XqVTKxSkm1TYZqVRuSuqiN7w431bnetknFWua7yZ8keAMbX+CRXI23mzOHQ1TOR6KCWQbC2Nxb/Vaw8VZpUpNZIqYjF0oPrzS8/sb2g6sdIyZsZEP4kg+DNYqzHC1Hqc6e2sLDRt+C+bHSUPU9tmqebY47f3OP+Kljg+bKNX9Qv8AZD1f2XydDQdWGjo7azHzEbZJD8Gao8lPHDU0c+ptnFT0aXgvm50lBoSmg/cwRRne2NoPeQLlSqEVoihUxFWp25N+LNgtiEIAgCAIDCaVrRdxsFHVrQpRc5uyNoxcnaJz+ktLF9w3st8z97l5THbXqV+pS6sfd/C/HyOpQwihnLN/Q1HoyeA8/DZ3+C5KaRf3rEjIQMh37fFYbbNXJvU+OagTI3NWTa5G5qzc2I3MWUzZSJqWLM9yxJmk5cDCeNEzeEjXzsUsWWoM0Gm4MLj71bn/ANS/yVuhLO35+aFqE7M56anxV1Mm3jBzDsWRvnpvVFRxmKZ7mMc8SgBxaC4D0bcA61wL3NuK62AScHlxPObdqz6SKTdraebPRl0Dz4QBAEAQBAEAQBAU6/SLYhvdu+p2LnY7aVLCq2suXzyLFHDyq+HM52qqnyG5PLcOQXksTiquInvVH4LgvD8udanShTVkQhqrElz6hgBFm7IEzKSR2THeFvMqzDB4ifZhL0t9SN1qcdZImZoaU7AOZ+l1chsbFy1SXi/i5G8bSXG5Ozo8feeByF/PBXIbAn++a8lf7r6ET2iuESxH0ei2lzu8AeQVyGw6C7Tk/b6IiltCo9EkVNJ6O9Fi32Mt9jx4Lk7U2d/TPfh2H7P4fD05E+HxPSZS1+pp5wuUi/AoTBSotRZrK2K4I25jmMR5hTQdmTpnOGIZbsuWbfIhdBO5IpETo1smbXPR+qX93OP4jT4t/wBLr7OfVl4nnttduHg/qd8uicQIAgCAIAgCAIDV1tZI7sxMdxeRYfpv8VxcZjMTO9PCwf8Ala3pf6/7LlKjTj1qsl4fJr2aHlOJsDvc6/wuuRHY+MnnJJeL+Llt4ylHJeyLLNBHa8dwv81bh+n5fvn6L+fsQvHLhEsR6EjGZce+3wCt09hYePacn52+iIpY2o9LIsM0bEPcB54/FXIbLwkP/Gn45/W5E8TVf7iyyMDIAchZXIU4QyikvAhcm9WZLcwEAQBAYvYCCCLg4ELWcIzi4yV0zKbTujlNMUBidvacj8jxXi9oYF4Wpl2Xo/s+/wCvqdzC11VXeaSZVEdGJQnUqJ4mjrIrO5/O5H+Xc0K5SleP5+cjZFZzVLc2TO+6qcqgcYz5P+i6+zHlLyOFtrWHn9jvl1DhhAEAQBAEAQBAEAQBAEAQBAEAQBAEAQEVTA2Rpa4XB+7jioq1GFaDhNXTN6c5QlvR1OH0vQuhfqnEZtO8fVeNxWFnhqm5LyfNfmp6TC141o7y80aadQouxNbXx3F932PMW/UVYpOzsblEtVhMHcdVudQOEX/0XW2W85+X3OLtnSHn9jvl1zhBAEAQBAEAQBAEAQBAEAQBAEAQBAEAQBAVdI0LZmFju47Qd4VfFYaGIp7kvJ8mTUK8qM96P+zzvSdI6J5Y8WI8CNhHBePq0Z0ZuE9V7956mhVjVhvxNc9twQtU7O5YNbq7N33buy7lauYZ2fVlg+f+WP4v+q6+yn1p+X3ONtjsw8/sd8uycIIAgCAIAgCAIAgCAIAgCAIAgCAIAgCAIAgNbp3RLahlsnj2XbjuPAqnjcHHEwtxWj/OBbwmKlh534PVfnE83qIXMcWuGq5psQV5OcJQk4yVmj1UJxnFSi7pmvqWWdff9/f8ylpu6/Pz/RtwOr6tj62b+Rvk4/VdfZPbl4I422OxHxZ367hwQgCAIAgCAIAgCAIAgCAIAgCAIAgCAIAgCAIDR9JtBiduszCVow/MPwn5Fc7aGBVeO9HtL37vg6GAxroS3Zdl+3f8nnNVEbEEWIORwIIzB5H4LzMHuysz1EWmdB1bn18n/i/yH1Xa2V/yS8Pucfa6/tx8fsehLunnwgCAIAgCAIAgCAIAgCAIAgCAIAgCAIAgCAIAgOY6WaA9IDLGO2B2mj3wNo/MPNcfaWB310tNdZarn/P1Ovs7HdG+jm8uD5fx9DR9XwtVPH8Fx/vYoNlSvVf+P3Rd2yv7Kff9mehrvnmwgCAIAgCAIAgCAIAgCAIAgCAIAgCAIAgCAIAgCA00OiWR1npWYekieHNthfWYS4c9ypxw0aeI348U8vNF6WKlUwvRy4NWfdZ5G5VwohAEAQBAEAQB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74" name="AutoShape 14" descr="data:image/jpeg;base64,/9j/4AAQSkZJRgABAQAAAQABAAD/2wCEAAkGBxISEhUUExQVFBUXFBcUFxcWFRwVFxcXFRQYFhQXFRUaHCggGholHBQYITEhJSkrLi4uFx8zODMsNygtLisBCgoKDg0OGxAQGywkICYsLCwyLCwsLCwsLCwsLCwsLCwsLCwsLC8sLCwsLCwsLCwsLCwsLCwsLCwsLCwsLCwsLP/AABEIAP0AxwMBEQACEQEDEQH/xAAcAAEAAgMBAQEAAAAAAAAAAAAAAwQCBQYHAQj/xABAEAABAwICBgYIAwgBBQAAAAABAAIDBBEhMQUSQVFhcQYHIoGRoRMjMkKxwdHwUmKCFDNjcpKiwuHxQ1NzssP/xAAbAQEAAgMBAQAAAAAAAAAAAAAAAwQBAgUGB//EADgRAAIBAgMECQMDBAIDAQAAAAABAgMRBCExBRJBURMiMmFxgZGh0bHB8AZC4RQjcvEzUkNikiT/2gAMAwEAAhEDEQA/APcUAQBAEAQBAEAQBAEAQBAEAQBAEAQBAEAQBAEAQHH9YmkZaNkVVC6xbII3sPsSMcCbOG8FuBzGsVWxEnBKaO1sehTxUpYeosmrp8U1y9c13G96OabjrYGzR5HBzTmxw9pp8e8EFS06iqR3kUMbg6mEqulPyfNczZqQqBAEAQBAEAQBAEAQBAEAQBAEAQBAEAQBAEBG6ZocGEjWcCQ3aQ22sbbhcY8RvCxdXsbKEnFytkuPjp+dzJFk1PLuufSwIhpWm7r+mf8AlABawd93HuG9c/HVFZR8z1v6Ywst6Vd6dlfV/Y1PVNpcxVRiJ9XM08g+MFwPgHDvChwVTdnuvidL9SYRVcL0qWcX7PL62PZ11jwAQBAEAQBAEAQBAEAQBAfCUBXpq+KRzmxyNeW+1qkO1eDiMAeBWqnFuyZNUw9WmlKcWr6Xyv4FlbEIQBAEBi94GZA5myXMpN6Gqr+k9FDf0lRELZgODnf0tufJRSrU46tF2jszF1uxTl42svV2Rxum+tNmLKSIvdl6SQWb+lg7Tu+yq1MallBHcwf6ZqSe9iJWXJa+ui9zpOhWipmMdPVOL6maxdre4wexGAMG5kkC2J4KfDwklvT1ZzNrYqjOao4ZWpw0txfF9/JX+5h0x6aQ0LS24knI7MYOW50hHsjhmdm8K2IjTVuJjZuyauMlvPKHF/Zc37L2PDK2tklkfLK4ukkdck7zs4AbtlrLkTbm7s+hUKUKFNQgrJZJfnv3lrQ7pBMz0Xt46v8ASb+V1invb10ZxXR9E1U0y+p+kV6A+TBAEAQBAEAQBAEAQGE0rWNLnENaBclxsABmSTkFhtJXZtGMptRirt8EcF0i6zYo7spW+mdlruuIxyGb/IcSqNXHRjlDM9Pgf0zVqWliHurku18L3fcee6U0/VVf76Vzmn3B2WDH8AwPM3K5tXETn2meqw2Aw2F/4oJPnq/Vm30D0zlo6f0EMcd9dztd1zfWtm0WuRa175AYYKSljJU4bsUUMbsani6/TVZPRKy7u/P0t5lSu6XV0hOtUyAbmER8hdgB81o8XWktSejsjBU1lST8c/rc1EmlqhxxnmPOV5+a16WfFsvRwlCOkI//ACvg+ftUv/ck/rd9Vo6kuZt0VP8A6r0Rj6d5995/UfqjnLmZ3IL9q9EQSY8eeKXbJYkZCyZNjoLSxpZRIyOKRw9kytc4NP4mgOGPHGykp1Oje9ZPxKmMwixVPo5Sklx3bK/c7p5G50n0/r5hq+kEQOYibqn+okuHcQpZ4yrLjbwKGH2BgaLvu7z/APZ39sl6o5Cckkkkkk3JOJJ2klRJnVlFLJEIdis2yI73Z3vVJoUzVRncPVwtPIve0tDeNmknhhvVvB07z3uCOD+osYqeH6JPrSfolnf1t7ntK6h4QIAgCAIAgCAIAgNB0r6W09Ay8h1pCLtiae07cT+FvE7ja6hq1o09deR0cBsytjJdVWjxk9P5fd62PHNP9K6itdeV1mX7MTcGDdce8eJ8lya9edR56HvdnbMoYOPUXW5vX+PI0gdcqC1kdK+di21thxKibuzVu7M9Wwutb3djW93YgLSVJdI3ulkSxwgDFaOV3kaOV9DKRvcFhMxFkV1uSWIZH2W6VzN0fL7UMt2MGk5rLsFclBWoIo6aSV2rGx7znZjS4+AU0It6FevVhDttJd7sdd0Y6t6uch0zTTx7S/8AeEbmx5g/zW71ahhJzeeSOJidv4bDxfR9eXdp5v4uex6H0XFSxNihbqsb4k7XOO0ldKEFBbqPEYnE1MRUdSo7t/lkXVuQBAEAQBAEAQBAcZ066bNpAYobPnOZzbFfa7e62Te87AaWJxap9WOv0PQbG2I8W+lq5Q95eHdzfku7xirmfK90kji9zjcucbkrlubbu9T3lOjCEVGCslokRPfqjisJXN5S3UZ0rbZrE2YirRzNhTQl7uCrTkoIiqTUETVjcmjILSm+JpSf7mfBGMFm7Dkx6I3x8E3shvK2RBO+2G1bxVyWCvmVJJd2amUeZImRMh95y3cuCNd3O7Frm5wGwLGmRsk27s3OhejlVVYwwuc38R7LM8e26wPddSQoVKnZRUxe0cNhcqs0ny1fojrqPqrncPWzxx8GNMh8Tqj4q1DZ8v3M4dX9VUY/8cG/FpfJuKHqthjcHiqqGvHvRlsZHI2JHirMcHGPFnKrfqOrVunTi1yd2dxRQGNga6R8pHvv1dY89VoHkrcVZWvc4FWanNyUVHuV7e7f1J1kjCAIAgCAIAgKL9Js/aG04xeWGV35WAhoJ4lxAA4HvjdRb6hx1LKw0ugdd9m6S73r7LXyNN036S/skeow+ueMNuo3LXI37hv5KrjcV0Md2Paft3nQ2Rs3+qnvT7C93y+f5PE6yUvebkm9ySTckk43O8lceOSu9T6HTgoRskQlqzclIXR48fgt08jWyuWqaO5sopysYm7I28Lw1uGapyW9LMpTTlLMra11LaxLaxPDhz3qORHPMjlnAvZbRg2bxg3qaxwvirSyLaslY+MjAWWxfgiWlpnzSNjjaXvcbNaMyfkNt9lltCDk7LU0qVYUYOpUdktWes9FerqGEB9SBNLnqnGNnC3vnicOG1dahg4xznm/Y8NtL9RVqzcKHVjz/c/jy9TuWi2AwCunm27n1AEAQBAEAQBAEAQENZUtiY+R2DWNLjyaLlazmoRcnwJKVOVSahHVu3qeV9GukQjrJKmov60Oa4gX1b6pYBtsNQN8FwMPjEsQ6k+KZ7XaGznUwkcPR/ba3frf63Of01XyTyPlfi57sBuGTWjgBh3KrUqurUc5HVwmHhQpxpR0S/2/M1M0Bbz2nitoz3i9CakZxR2FzuWspXdjWUruxSbncqbhYnJ4DbFaSzyNJq+Rl6ckW3rG4lmY3Esy1ECAN5yUUtSCTTZK6MhuC0TTZopJsqSx2HNTRldk8ZXZFq2zW176G976EcjlukbxR7R1e9F20kIke318jbuJzY04iMbthPHkF28LQ6ON3qz55tzajxdXo4PqR073z+O7xZ1ytnCCAIAgCAIAgCAIAgCA5rp/U6tNqD/qPDTyHaPm0DvXM2tV3KFlxdvudjYlLexO8/2pvz0+55TIztW4rzyeVz28ZZXJzBt3ZKPf4EXScCnVx2Ftt1NTlcnpyu7lesbhbYpabzuTUnncohqnuWbkpZgtL5kd8zOjg1ncAsVJ2RirPdRsAP8ASrFRsxkdfAeKylbNm0VbNlarkAtbEqWnG5NSi2UXkqdWLCNz0HoRPXQMcLt19c8RGC+x4EtA71Zw0N6qkzn7YxDoYKpNa2svPL+T3xkgN7EGxsbG9juPFd258wcWtUZIYCAIAgCAIAgCAIAgCA4zp92nwt3NcfEgf4rzm3qlnCPj9j0GxerGcvD7/JwUjdZxIyvh3LkJ7sbM9RF7sbMvPjs3moFK7KyleRq5WXeBsALjzVqLtG5cjK0L8ylUC4PEqeGTLMHZlSKK5U0pWRPKVkTCK+Cj3rZke9bMsUzQL7lHN3IajbInzXcbLdQssyRQtHM+yPsMFhK7EVdmufJjcqyllZFpRsrIhc+63SsbI2OhNJvpXukjweY3Mafwl4trDiBdb06rpu6K2LwsMVBU56XTffbgdZ1ddMBTOMFQfVyPLhITfUe619cn3Tv2HPAki3hMSo9WWhw9vbHeISrUF1krW5pcu9cuK00s/XWuBFxiCuseDatkz6gCAIAgCAIAgCAIAgOB6xJSJWgZmIDldzrleZ2zG+IjfRR+7PT7CgnSbfCX2RzcFNYLiTndnXnUuzGeTtWGzBZjHq3NoR6t2UC0jWO//asXWRZunZGJpbMG9Z6S8zbpbzKepq35eZU194nvvEkUJI3LWUkmaymkyCd1hZSRV3ckgru5BTsOZW82tCWbWgqXbBnbw/2kFxFNcTXvarCZYM2RrDYbtoHFYQSPhWTJ2PQnptJSERzEvpzhvdFxZvb+Xw3G5h8W6b3ZafQ8/tfYkMWnUpZVPaXj39/r3eyU07ZGtexwc1wDmuBuCDkQuwmmro8BUhKnJwmrNcCRZNAgCAIAgCAIAgCA4rpzTXmid+Qjwdf/ACXmdvdWUXzT/Pc9FseralOPf9v4OfqHhoXnoJyZ1Kacma+nhJJcVYnJJWLdSaS3T7MzYMz81iL4sxGXFk0kIAA4YrRTu7kcZ3dzSzxXeeHx+/gr0ZWidGErRLcrA1uKhi96RXjJykap0JcQ3ebngFbUt1XLynuq5LNHYCw4NG871pF318yOMrvPzKk0WrtuTiT9FNGW8WIS3vAoHNTllH17kSCQZHhco3wQcuCDgiCMS9ZsZSO/6qukRjl/ZXm8clzHf3X5lo4OAPeOJXQwNaz3HoeX/UmzlUp/1MF1o6965+X08D1ldU8MEAQBAEAQBAEAQHOdNovVNk/A4jucPq0Lhbepb1GMlwf1/wBI62yJ/wBxw5r6f7OBaNdwvkvNvqRy1PTt7kctS3M4ZDKyhinxIYJ8SvB7QJ24BSz0sSz7Ni9PHbE5AX8FXg75IrQlfJGjiZdw53KvSdkdKUrIznj1nWOQFysQluq5rCW7G5hR0w7TjkcLcNyzUqaRRtVqvKKPs8QabnO2X4RuCRlfJaGISvktPr3mir33V+krHSoqyKThYXKnvcsbxJBTE9p2WwfMrSdS3VRHKpnZGLiScFlKyJEkkRSLdG6MGtWbmSxSVZiex7c2Pa8c2ODh8Ei92SZHVpKrBwlo0165H6Sabi69IfIWrH1AEAQBAEAQBAfCgOa03pqllgkje/Uc5pAa5puHtNwMBj2hsXIrY3DV6Eot2fJp3T/3yOxhMHiaVeNSMbpPVW0f8HFssAF5J3Z6F3bJ20pI5qN1EmRuqkyk52pKOH/CntvQLCW/TLWk5rtAHvYX+KhoR613wIcPC0rvgVowGNJHIH4lSu8nZk0rzlZkccJI4uOPJbSkk/A2lNJ+BYeQ0cB94cVEsyJJyNbVknDac/oFapq2ZcpJLM087ALk9yuRbeSLsZ5CjoS/tuFm7L/JKlZQ6sdTE6yjktTOpGsbDALEOrmzNPq5vUry2YLDNSRvLNksbyd2UHlTpFhM+sF0eRlslp6YySMjbm97WDm5waPitoLekkR1aqp05VHwTfpmfpICy9GfIj6gCAIAgCAIAgCA856XaMLaokDsvGuDxJ7Y8cf1BeR2tSVCs5cJZ+fE9ZszEqWGs3msvj2+hDSUgzOK4NSrwRJVqvRF/VVe5Wuc/pOK7xbMuAC6NCVo58jp0J2hnyJq+nBc0ZtHyWlKdovmaUalovmRTtu4DYtouyubwdotl30YAuoN5t2K+827GrdJrnDIZfVW1HdXeXVHcXeVqtwY0naVJBbzJYdZkdBowv8AWSZbGrarX3OpAzVxG71Y6k9U2+GQGwZYLSm7ZmtJ2zNTWO1efw5q3TW8XKeZp5Hkm6uJJFlS5GFiVtkjdSuTMFgtHmze51nVZogzVnpXDsQDW/W64YPi79IV/BU96d+Rwf1Fi+hwvRrWeXktfsvM9oXYPn4QBAEAQBAEAQBAa/Tej/TR2HtDFvPaO/6Ln7TwX9VRcV2lmvjzLWExHQ1LvR6nJtjthlZfPJ3Taep3HK+Zi4rCMo1YxffdcN+ZVvSNi7pGxNVt7PJaU31jSk+sUWuxO8mysNFhrIVr8NUfYSlHO7FKOe8yMtDGY8/oFtdzkb3c5FWGlMjwXZblLKooRyJZ1FTjkbWYe63vO5VI/wDZlOP/AGkUapgaPvzU9NuTLNNuTOdqWl5NsQPDvXRg1FZnQTsYSU7QN58llTbN1IqCGxxU2/ckjItUej5J5GxRNLnuNgPiSdgG0ralGU5bsRVxFOjTdSo7Jfnqe39FtAsooGxNxd7T3fieczyGAHABehoUlShuo+c7Rx0sZXdSWS0S5L8zfebhTFAIAgCAIAgCAICCStjadVz2tO5x1fC+ahliaUZ7jkk+TdmSxo1JK8U2u7Mma4EXBuN4UxG01kzVaX0T6TtMwftGx30K4O1djrE/3aWU/Z/z+Mu4XF9H1Z6fQ43SspjJZYh22+a8osNOE7VFZrgz0GGgqi39UQ0UJ2rWrJElaaLNWLNJ4KOnnIhpO8jXMj8VZci25Ecttbkto9k3jfdK8z9Y2Clit1EsVurMuwMsLDvPxVebvmytN3zZm6QNB2ALVJs1UXI1LmumduZ5lXE1Sj3l1NUo95O+jAGq0AclGqrbuyONV3uyk+nA7jZTqbLKqNk2iujs9W/1bOxtldgwb7fiPAd9l0cLhKtZZZLmQ4raNHCx/uPPktf48z07o30bho2nU7UjvbkI7TuA/C3h8TivQ4fDQoxsteZ4/H7Rq4yV55JaLgvl95ulYOeEAQBAEAQBAEAQFHS1F6VmHtDLjwK5e1NnrFU7x7S07+7z+pZw1fo5Z6fmZwk9KA4lpfE6+cbnRnDfqkLytHEVqOUW0elhVbSTtJd6T+pVqNM6Sg7UVQJWj3JmNdy7Qs7zXYw+16mkzb+gwdd2cN191/z2I5OsJ5AFXQskt70biLby0EE/3BXZYqjiI7tSKf5+cQthuHWw9Vruefrp9CWl6X6MeMHy0+OUsZeL82X81zK+x8PUd6c3Huauvz1IZ4PHRV5RUl3O31LUz2zD1EsUwz9XIHO72e15Kg9kV6WatL/F39tfYzSluZ1IuPiml66e5Qc+1xkdt8wqrg08+HAuqN8ypJicFKslmTLJZmbY9g7ysOXFmrlxZeBDWKvZymV7OUzXMaZSNystqmi02qaLkMPbDBmbADaSTgB3qOKlU7KbfJFec+q5s6Cn6LTOGJEd8ycT3ALp4fYmJqO9S0V6v0Xycue1aUXkrm10d0PpozrPBld+f2e5mXjdd+hsuhT7XWffp6f7KVfbGIqK0Xuru19fix0DWgCwFgMgF0jlttu7PqGAgCAIAgCAIAgCAIAgOd6S6N/6rR/OP8vqvObYwFv/ANEF/l8/PrzOts/E/wDil5fHwcjPbEHIrhxO7DmjRVdMRxG/6qzGR0qVRPxNTpKBjhbVGG1WKc5J3uW6actTVVOjQ0AA2PjmrUa13dksU920dCairZYDrOfdm0OJINtjRmCta1OFfhmQzoU1Ft5G+0dpyKVzRGSS4EkZFoF8Hcb/AF3X59bCTppufD3OcrTjdM6SmprNxzK5c6l2VKlS8jS6f01FDdl9Z34W5i2/d8VewmFnVtK1lzLeHoyl13kvr4HKy9K53WbHaJuAwF3EfzH5WXVWzqS60837ehLGjCdRcSPQVc8VcUj3E6s0biXG57LwczyVuCjBxsrZlqcHKjVprRxkvVM/TC7h8yCAIAgCAIAgCAIAgCAIAgCA+EXwKw0mrMJ2OE6S6K9C649h3s8N7SvIY7Bf01TLsvTu7vjuPTbPxXSxs9Vr8nN2N7Kqde6tc18lKASTjbJTKTLaqtpJGprmY371PBl6jLKxpdIMMliMWtJa7gTYi/MK5Sahe+rIakekqJLRa+xNoqpEDrsaC7VIucACSMTvyy4rSvB1Y2k8iSWHpyShFW5m+0h0gkbSsZrn0kms579oaXkANtkSBsyCoUsFB13K3VWi77cfD3KUsBTlWlJ5RVku92TZwU8pkmDW5A+W2670YqFNtlWtVlXxcacMlH6cS6ItU5HnZQ710dKNNQejJYuC0kTwlnken6P61Zm2E0LH8WOMZ52OsCfBWoY+X7kcCv8ApajLOlNrxV/j7nS6N6zKCXBxkhP52XHiy+HOytRxlN65HGrfpzGQ7CUvB/Njp6DSkE4vFLHJ/I8OI5gHBTxqRl2Xc5FbC1qLtVg4+KaLi3IAgCAIAgCAIAgCAIAgCAq6Sp2SRubJYNtck4atveucrKDE0YVabhPTny7ybD1J06ilDX69x5VW1bGFwb2yCQCMGkbxfevH9E7tX8+Z7alSnNJvLu4mmnriQch5lTRgkdCFFIoz0zpCBc4fPyHepozUMybpIwRZptElvaY9msG+z7TXWHsvuMeeGajlXTyadvfyK1StvdpM5uvlY15D2OjdfJpw8Cr9OMnG8XcklWjHV+ZJGAW3LJXNt71gLDcfotXk9VckjWi47qKcVBd9xg297Wsf1HapZVrRs9TSGEXSbydo62Ss2+98S+IioN5F8lMIaLnH4LXeua2T1KpeDlkpLPiFKOiMm4BYebN00kRmQ5jA3vcYHgt0rMjlK6sbnR/TOug9ipkI3PIkHKz72HJTwr1I6M5lfZuDq9qmvLL6WOl0f1vVDcJoI5BvYTGbcb6wJ8FajjHxRxK36epP/jk145/B1WjutTR8mDzJCfzs1m9zma2HOynjiYPXI5VXYmJh2bS8H82Or0dpmmqP3M0cnBjw4jmAbjvUylGWjObUoVaXbi14ovLYiCAIAgCAIAgKmkdIxwtu88gMzyCrYnFU8PHem/Liyehh51pWivPgcJp7S8lRgeyzYwZc3HaV5rE4+piHnlHl88z0mDwlPD5rN8/jkc5NTEmwFzuGf3xyUClxOrGqkrs+N0Qc3YcBn3u+nisOtyDxTeUST9ltg0W4Bab982aqpxZKKcMHxP3sWu9cdI5s++gs0XAJOOW9Z3rs13lKRQ0jDdp22x+o8CR3qanKzLEJWOcfFqgjbl/vvVxSuzpxndXIKZjy7VG0/wDK3m42ua77jqS1jxi1a009TZyVvEotaMgD9VM2+JHFx0R9qBYXSHI2qSsrkDHKRojjPmRuzWUat5mJKyaNmJK2I2bTR/RysmIMVPM7aHBjmt4ds2HmpIwm9EVKuKw9PtzS8/seg9HejvSCO1qj0LfwzSibDg2zwPEKzCFZcTi4nFbNl+2/grfB6ZoiKpay1TJFI7CxjjMfO93uv3AK1G/E4NV02/7aaXe7/YvrYiCAIAgNPpXTYju2Oznb/dH1PBcbG7XhSvClnL2Xy+71L+GwTqdaeS92clVyue7WcS5x7yeQ+QXm51Z1JOc3d8zu04xhG0VZETaMn2uyN2Z+g8+5aOoloZdZLQmbAGjAW+fM7Vq5N6kbm3qRvjWUzeMyAxWxWbkqlc+MptZwBy28llysjZ1d2LaJaqMblrBs0pyZrJ4zu2KeLLkJI5bSEeq63d4Wt/aWjuKvQd0XqVTKxSkm1TYZqVRuSuqiN7w431bnetknFWua7yZ8keAMbX+CRXI23mzOHQ1TOR6KCWQbC2Nxb/Vaw8VZpUpNZIqYjF0oPrzS8/sb2g6sdIyZsZEP4kg+DNYqzHC1Hqc6e2sLDRt+C+bHSUPU9tmqebY47f3OP+Kljg+bKNX9Qv8AZD1f2XydDQdWGjo7azHzEbZJD8Gao8lPHDU0c+ptnFT0aXgvm50lBoSmg/cwRRne2NoPeQLlSqEVoihUxFWp25N+LNgtiEIAgCAIDCaVrRdxsFHVrQpRc5uyNoxcnaJz+ktLF9w3st8z97l5THbXqV+pS6sfd/C/HyOpQwihnLN/Q1HoyeA8/DZ3+C5KaRf3rEjIQMh37fFYbbNXJvU+OagTI3NWTa5G5qzc2I3MWUzZSJqWLM9yxJmk5cDCeNEzeEjXzsUsWWoM0Gm4MLj71bn/ANS/yVuhLO35+aFqE7M56anxV1Mm3jBzDsWRvnpvVFRxmKZ7mMc8SgBxaC4D0bcA61wL3NuK62AScHlxPObdqz6SKTdraebPRl0Dz4QBAEAQBAEAQBAU6/SLYhvdu+p2LnY7aVLCq2suXzyLFHDyq+HM52qqnyG5PLcOQXksTiquInvVH4LgvD8udanShTVkQhqrElz6hgBFm7IEzKSR2THeFvMqzDB4ifZhL0t9SN1qcdZImZoaU7AOZ+l1chsbFy1SXi/i5G8bSXG5Ozo8feeByF/PBXIbAn++a8lf7r6ET2iuESxH0ei2lzu8AeQVyGw6C7Tk/b6IiltCo9EkVNJ6O9Fi32Mt9jx4Lk7U2d/TPfh2H7P4fD05E+HxPSZS1+pp5wuUi/AoTBSotRZrK2K4I25jmMR5hTQdmTpnOGIZbsuWbfIhdBO5IpETo1smbXPR+qX93OP4jT4t/wBLr7OfVl4nnttduHg/qd8uicQIAgCAIAgCAIDV1tZI7sxMdxeRYfpv8VxcZjMTO9PCwf8Ala3pf6/7LlKjTj1qsl4fJr2aHlOJsDvc6/wuuRHY+MnnJJeL+Llt4ylHJeyLLNBHa8dwv81bh+n5fvn6L+fsQvHLhEsR6EjGZce+3wCt09hYePacn52+iIpY2o9LIsM0bEPcB54/FXIbLwkP/Gn45/W5E8TVf7iyyMDIAchZXIU4QyikvAhcm9WZLcwEAQBAYvYCCCLg4ELWcIzi4yV0zKbTujlNMUBidvacj8jxXi9oYF4Wpl2Xo/s+/wCvqdzC11VXeaSZVEdGJQnUqJ4mjrIrO5/O5H+Xc0K5SleP5+cjZFZzVLc2TO+6qcqgcYz5P+i6+zHlLyOFtrWHn9jvl1DhhAEAQBAEAQBAEAQBAEAQBAEAQBAEAQEVTA2Rpa4XB+7jioq1GFaDhNXTN6c5QlvR1OH0vQuhfqnEZtO8fVeNxWFnhqm5LyfNfmp6TC141o7y80aadQouxNbXx3F932PMW/UVYpOzsblEtVhMHcdVudQOEX/0XW2W85+X3OLtnSHn9jvl1zhBAEAQBAEAQBAEAQBAEAQBAEAQBAEAQBAVdI0LZmFju47Qd4VfFYaGIp7kvJ8mTUK8qM96P+zzvSdI6J5Y8WI8CNhHBePq0Z0ZuE9V7956mhVjVhvxNc9twQtU7O5YNbq7N33buy7lauYZ2fVlg+f+WP4v+q6+yn1p+X3ONtjsw8/sd8uycIIAgCAIAgCAIAgCAIAgCAIAgCAIAgCAIAgNbp3RLahlsnj2XbjuPAqnjcHHEwtxWj/OBbwmKlh534PVfnE83qIXMcWuGq5psQV5OcJQk4yVmj1UJxnFSi7pmvqWWdff9/f8ylpu6/Pz/RtwOr6tj62b+Rvk4/VdfZPbl4I422OxHxZ367hwQgCAIAgCAIAgCAIAgCAIAgCAIAgCAIAgCAIDR9JtBiduszCVow/MPwn5Fc7aGBVeO9HtL37vg6GAxroS3Zdl+3f8nnNVEbEEWIORwIIzB5H4LzMHuysz1EWmdB1bn18n/i/yH1Xa2V/yS8Pucfa6/tx8fsehLunnwgCAIAgCAIAgCAIAgCAIAgCAIAgCAIAgCAIAgOY6WaA9IDLGO2B2mj3wNo/MPNcfaWB310tNdZarn/P1Ovs7HdG+jm8uD5fx9DR9XwtVPH8Fx/vYoNlSvVf+P3Rd2yv7Kff9mehrvnmwgCAIAgCAIAgCAIAgCAIAgCAIAgCAIAgCAIAgCA00OiWR1npWYekieHNthfWYS4c9ypxw0aeI348U8vNF6WKlUwvRy4NWfdZ5G5VwohAEAQBAEAQB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76" name="AutoShape 16" descr="data:image/jpeg;base64,/9j/4AAQSkZJRgABAQAAAQABAAD/2wCEAAkGBxISEhUUExQVFBUXFBcUFxcWFRwVFxcXFRQYFhQXFRUaHCggGholHBQYITEhJSkrLi4uFx8zODMsNygtLisBCgoKDg0OGxAQGywkICYsLCwyLCwsLCwsLCwsLCwsLCwsLCwsLC8sLCwsLCwsLCwsLCwsLCwsLCwsLCwsLCwsLP/AABEIAP0AxwMBEQACEQEDEQH/xAAcAAEAAgMBAQEAAAAAAAAAAAAAAwQCBQYHAQj/xABAEAABAwICBgYIAwgBBQAAAAABAAIDBBEhMQUSQVFhcQYHIoGRoRMjMkKxwdHwUmKCFDNjcpKiwuHxQ1NzssP/xAAbAQEAAgMBAQAAAAAAAAAAAAAAAwQBAgUGB//EADgRAAIBAgMECQMDBAIDAQAAAAABAgMRBCExBRJBURMiMmFxgZGh0bHB8AZC4RQjcvEzUkNikiT/2gAMAwEAAhEDEQA/APcUAQBAEAQBAEAQBAEAQBAEAQBAEAQBAEAQBAEAQHH9YmkZaNkVVC6xbII3sPsSMcCbOG8FuBzGsVWxEnBKaO1sehTxUpYeosmrp8U1y9c13G96OabjrYGzR5HBzTmxw9pp8e8EFS06iqR3kUMbg6mEqulPyfNczZqQqBAEAQBAEAQBAEAQBAEAQBAEAQBAEAQBAEBG6ZocGEjWcCQ3aQ22sbbhcY8RvCxdXsbKEnFytkuPjp+dzJFk1PLuufSwIhpWm7r+mf8AlABawd93HuG9c/HVFZR8z1v6Ywst6Vd6dlfV/Y1PVNpcxVRiJ9XM08g+MFwPgHDvChwVTdnuvidL9SYRVcL0qWcX7PL62PZ11jwAQBAEAQBAEAQBAEAQBAfCUBXpq+KRzmxyNeW+1qkO1eDiMAeBWqnFuyZNUw9WmlKcWr6Xyv4FlbEIQBAEBi94GZA5myXMpN6Gqr+k9FDf0lRELZgODnf0tufJRSrU46tF2jszF1uxTl42svV2Rxum+tNmLKSIvdl6SQWb+lg7Tu+yq1MallBHcwf6ZqSe9iJWXJa+ui9zpOhWipmMdPVOL6maxdre4wexGAMG5kkC2J4KfDwklvT1ZzNrYqjOao4ZWpw0txfF9/JX+5h0x6aQ0LS24knI7MYOW50hHsjhmdm8K2IjTVuJjZuyauMlvPKHF/Zc37L2PDK2tklkfLK4ukkdck7zs4AbtlrLkTbm7s+hUKUKFNQgrJZJfnv3lrQ7pBMz0Xt46v8ASb+V1invb10ZxXR9E1U0y+p+kV6A+TBAEAQBAEAQBAEAQGE0rWNLnENaBclxsABmSTkFhtJXZtGMptRirt8EcF0i6zYo7spW+mdlruuIxyGb/IcSqNXHRjlDM9Pgf0zVqWliHurku18L3fcee6U0/VVf76Vzmn3B2WDH8AwPM3K5tXETn2meqw2Aw2F/4oJPnq/Vm30D0zlo6f0EMcd9dztd1zfWtm0WuRa175AYYKSljJU4bsUUMbsani6/TVZPRKy7u/P0t5lSu6XV0hOtUyAbmER8hdgB81o8XWktSejsjBU1lST8c/rc1EmlqhxxnmPOV5+a16WfFsvRwlCOkI//ACvg+ftUv/ck/rd9Vo6kuZt0VP8A6r0Rj6d5995/UfqjnLmZ3IL9q9EQSY8eeKXbJYkZCyZNjoLSxpZRIyOKRw9kytc4NP4mgOGPHGykp1Oje9ZPxKmMwixVPo5Sklx3bK/c7p5G50n0/r5hq+kEQOYibqn+okuHcQpZ4yrLjbwKGH2BgaLvu7z/APZ39sl6o5Cckkkkkk3JOJJ2klRJnVlFLJEIdis2yI73Z3vVJoUzVRncPVwtPIve0tDeNmknhhvVvB07z3uCOD+osYqeH6JPrSfolnf1t7ntK6h4QIAgCAIAgCAIAgNB0r6W09Ay8h1pCLtiae07cT+FvE7ja6hq1o09deR0cBsytjJdVWjxk9P5fd62PHNP9K6itdeV1mX7MTcGDdce8eJ8lya9edR56HvdnbMoYOPUXW5vX+PI0gdcqC1kdK+di21thxKibuzVu7M9Wwutb3djW93YgLSVJdI3ulkSxwgDFaOV3kaOV9DKRvcFhMxFkV1uSWIZH2W6VzN0fL7UMt2MGk5rLsFclBWoIo6aSV2rGx7znZjS4+AU0It6FevVhDttJd7sdd0Y6t6uch0zTTx7S/8AeEbmx5g/zW71ahhJzeeSOJidv4bDxfR9eXdp5v4uex6H0XFSxNihbqsb4k7XOO0ldKEFBbqPEYnE1MRUdSo7t/lkXVuQBAEAQBAEAQBAcZ066bNpAYobPnOZzbFfa7e62Te87AaWJxap9WOv0PQbG2I8W+lq5Q95eHdzfku7xirmfK90kji9zjcucbkrlubbu9T3lOjCEVGCslokRPfqjisJXN5S3UZ0rbZrE2YirRzNhTQl7uCrTkoIiqTUETVjcmjILSm+JpSf7mfBGMFm7Dkx6I3x8E3shvK2RBO+2G1bxVyWCvmVJJd2amUeZImRMh95y3cuCNd3O7Frm5wGwLGmRsk27s3OhejlVVYwwuc38R7LM8e26wPddSQoVKnZRUxe0cNhcqs0ny1fojrqPqrncPWzxx8GNMh8Tqj4q1DZ8v3M4dX9VUY/8cG/FpfJuKHqthjcHiqqGvHvRlsZHI2JHirMcHGPFnKrfqOrVunTi1yd2dxRQGNga6R8pHvv1dY89VoHkrcVZWvc4FWanNyUVHuV7e7f1J1kjCAIAgCAIAgKL9Js/aG04xeWGV35WAhoJ4lxAA4HvjdRb6hx1LKw0ugdd9m6S73r7LXyNN036S/skeow+ueMNuo3LXI37hv5KrjcV0Md2Paft3nQ2Rs3+qnvT7C93y+f5PE6yUvebkm9ySTckk43O8lceOSu9T6HTgoRskQlqzclIXR48fgt08jWyuWqaO5sopysYm7I28Lw1uGapyW9LMpTTlLMra11LaxLaxPDhz3qORHPMjlnAvZbRg2bxg3qaxwvirSyLaslY+MjAWWxfgiWlpnzSNjjaXvcbNaMyfkNt9lltCDk7LU0qVYUYOpUdktWes9FerqGEB9SBNLnqnGNnC3vnicOG1dahg4xznm/Y8NtL9RVqzcKHVjz/c/jy9TuWi2AwCunm27n1AEAQBAEAQBAEAQENZUtiY+R2DWNLjyaLlazmoRcnwJKVOVSahHVu3qeV9GukQjrJKmov60Oa4gX1b6pYBtsNQN8FwMPjEsQ6k+KZ7XaGznUwkcPR/ba3frf63Of01XyTyPlfi57sBuGTWjgBh3KrUqurUc5HVwmHhQpxpR0S/2/M1M0Bbz2nitoz3i9CakZxR2FzuWspXdjWUruxSbncqbhYnJ4DbFaSzyNJq+Rl6ckW3rG4lmY3Esy1ECAN5yUUtSCTTZK6MhuC0TTZopJsqSx2HNTRldk8ZXZFq2zW176G976EcjlukbxR7R1e9F20kIke318jbuJzY04iMbthPHkF28LQ6ON3qz55tzajxdXo4PqR073z+O7xZ1ytnCCAIAgCAIAgCAIAgCA5rp/U6tNqD/qPDTyHaPm0DvXM2tV3KFlxdvudjYlLexO8/2pvz0+55TIztW4rzyeVz28ZZXJzBt3ZKPf4EXScCnVx2Ftt1NTlcnpyu7lesbhbYpabzuTUnncohqnuWbkpZgtL5kd8zOjg1ncAsVJ2RirPdRsAP8ASrFRsxkdfAeKylbNm0VbNlarkAtbEqWnG5NSi2UXkqdWLCNz0HoRPXQMcLt19c8RGC+x4EtA71Zw0N6qkzn7YxDoYKpNa2svPL+T3xkgN7EGxsbG9juPFd258wcWtUZIYCAIAgCAIAgCAIAgCA4zp92nwt3NcfEgf4rzm3qlnCPj9j0GxerGcvD7/JwUjdZxIyvh3LkJ7sbM9RF7sbMvPjs3moFK7KyleRq5WXeBsALjzVqLtG5cjK0L8ylUC4PEqeGTLMHZlSKK5U0pWRPKVkTCK+Cj3rZke9bMsUzQL7lHN3IajbInzXcbLdQssyRQtHM+yPsMFhK7EVdmufJjcqyllZFpRsrIhc+63SsbI2OhNJvpXukjweY3Mafwl4trDiBdb06rpu6K2LwsMVBU56XTffbgdZ1ddMBTOMFQfVyPLhITfUe619cn3Tv2HPAki3hMSo9WWhw9vbHeISrUF1krW5pcu9cuK00s/XWuBFxiCuseDatkz6gCAIAgCAIAgCAIAgOB6xJSJWgZmIDldzrleZ2zG+IjfRR+7PT7CgnSbfCX2RzcFNYLiTndnXnUuzGeTtWGzBZjHq3NoR6t2UC0jWO//asXWRZunZGJpbMG9Z6S8zbpbzKepq35eZU194nvvEkUJI3LWUkmaymkyCd1hZSRV3ckgru5BTsOZW82tCWbWgqXbBnbw/2kFxFNcTXvarCZYM2RrDYbtoHFYQSPhWTJ2PQnptJSERzEvpzhvdFxZvb+Xw3G5h8W6b3ZafQ8/tfYkMWnUpZVPaXj39/r3eyU07ZGtexwc1wDmuBuCDkQuwmmro8BUhKnJwmrNcCRZNAgCAIAgCAIAgCA4rpzTXmid+Qjwdf/ACXmdvdWUXzT/Pc9FseralOPf9v4OfqHhoXnoJyZ1Kacma+nhJJcVYnJJWLdSaS3T7MzYMz81iL4sxGXFk0kIAA4YrRTu7kcZ3dzSzxXeeHx+/gr0ZWidGErRLcrA1uKhi96RXjJykap0JcQ3ebngFbUt1XLynuq5LNHYCw4NG871pF318yOMrvPzKk0WrtuTiT9FNGW8WIS3vAoHNTllH17kSCQZHhco3wQcuCDgiCMS9ZsZSO/6qukRjl/ZXm8clzHf3X5lo4OAPeOJXQwNaz3HoeX/UmzlUp/1MF1o6965+X08D1ldU8MEAQBAEAQBAEAQHOdNovVNk/A4jucPq0Lhbepb1GMlwf1/wBI62yJ/wBxw5r6f7OBaNdwvkvNvqRy1PTt7kctS3M4ZDKyhinxIYJ8SvB7QJ24BSz0sSz7Ni9PHbE5AX8FXg75IrQlfJGjiZdw53KvSdkdKUrIznj1nWOQFysQluq5rCW7G5hR0w7TjkcLcNyzUqaRRtVqvKKPs8QabnO2X4RuCRlfJaGISvktPr3mir33V+krHSoqyKThYXKnvcsbxJBTE9p2WwfMrSdS3VRHKpnZGLiScFlKyJEkkRSLdG6MGtWbmSxSVZiex7c2Pa8c2ODh8Ei92SZHVpKrBwlo0165H6Sabi69IfIWrH1AEAQBAEAQBAfCgOa03pqllgkje/Uc5pAa5puHtNwMBj2hsXIrY3DV6Eot2fJp3T/3yOxhMHiaVeNSMbpPVW0f8HFssAF5J3Z6F3bJ20pI5qN1EmRuqkyk52pKOH/CntvQLCW/TLWk5rtAHvYX+KhoR613wIcPC0rvgVowGNJHIH4lSu8nZk0rzlZkccJI4uOPJbSkk/A2lNJ+BYeQ0cB94cVEsyJJyNbVknDac/oFapq2ZcpJLM087ALk9yuRbeSLsZ5CjoS/tuFm7L/JKlZQ6sdTE6yjktTOpGsbDALEOrmzNPq5vUry2YLDNSRvLNksbyd2UHlTpFhM+sF0eRlslp6YySMjbm97WDm5waPitoLekkR1aqp05VHwTfpmfpICy9GfIj6gCAIAgCAIAgCA856XaMLaokDsvGuDxJ7Y8cf1BeR2tSVCs5cJZ+fE9ZszEqWGs3msvj2+hDSUgzOK4NSrwRJVqvRF/VVe5Wuc/pOK7xbMuAC6NCVo58jp0J2hnyJq+nBc0ZtHyWlKdovmaUalovmRTtu4DYtouyubwdotl30YAuoN5t2K+827GrdJrnDIZfVW1HdXeXVHcXeVqtwY0naVJBbzJYdZkdBowv8AWSZbGrarX3OpAzVxG71Y6k9U2+GQGwZYLSm7ZmtJ2zNTWO1efw5q3TW8XKeZp5Hkm6uJJFlS5GFiVtkjdSuTMFgtHmze51nVZogzVnpXDsQDW/W64YPi79IV/BU96d+Rwf1Fi+hwvRrWeXktfsvM9oXYPn4QBAEAQBAEAQBAa/Tej/TR2HtDFvPaO/6Ln7TwX9VRcV2lmvjzLWExHQ1LvR6nJtjthlZfPJ3Taep3HK+Zi4rCMo1YxffdcN+ZVvSNi7pGxNVt7PJaU31jSk+sUWuxO8mysNFhrIVr8NUfYSlHO7FKOe8yMtDGY8/oFtdzkb3c5FWGlMjwXZblLKooRyJZ1FTjkbWYe63vO5VI/wDZlOP/AGkUapgaPvzU9NuTLNNuTOdqWl5NsQPDvXRg1FZnQTsYSU7QN58llTbN1IqCGxxU2/ckjItUej5J5GxRNLnuNgPiSdgG0ralGU5bsRVxFOjTdSo7Jfnqe39FtAsooGxNxd7T3fieczyGAHABehoUlShuo+c7Rx0sZXdSWS0S5L8zfebhTFAIAgCAIAgCAICCStjadVz2tO5x1fC+ahliaUZ7jkk+TdmSxo1JK8U2u7Mma4EXBuN4UxG01kzVaX0T6TtMwftGx30K4O1djrE/3aWU/Z/z+Mu4XF9H1Z6fQ43SspjJZYh22+a8osNOE7VFZrgz0GGgqi39UQ0UJ2rWrJElaaLNWLNJ4KOnnIhpO8jXMj8VZci25Ecttbkto9k3jfdK8z9Y2Clit1EsVurMuwMsLDvPxVebvmytN3zZm6QNB2ALVJs1UXI1LmumduZ5lXE1Sj3l1NUo95O+jAGq0AclGqrbuyONV3uyk+nA7jZTqbLKqNk2iujs9W/1bOxtldgwb7fiPAd9l0cLhKtZZZLmQ4raNHCx/uPPktf48z07o30bho2nU7UjvbkI7TuA/C3h8TivQ4fDQoxsteZ4/H7Rq4yV55JaLgvl95ulYOeEAQBAEAQBAEAQFHS1F6VmHtDLjwK5e1NnrFU7x7S07+7z+pZw1fo5Z6fmZwk9KA4lpfE6+cbnRnDfqkLytHEVqOUW0elhVbSTtJd6T+pVqNM6Sg7UVQJWj3JmNdy7Qs7zXYw+16mkzb+gwdd2cN191/z2I5OsJ5AFXQskt70biLby0EE/3BXZYqjiI7tSKf5+cQthuHWw9Vruefrp9CWl6X6MeMHy0+OUsZeL82X81zK+x8PUd6c3Huauvz1IZ4PHRV5RUl3O31LUz2zD1EsUwz9XIHO72e15Kg9kV6WatL/F39tfYzSluZ1IuPiml66e5Qc+1xkdt8wqrg08+HAuqN8ypJicFKslmTLJZmbY9g7ysOXFmrlxZeBDWKvZymV7OUzXMaZSNystqmi02qaLkMPbDBmbADaSTgB3qOKlU7KbfJFec+q5s6Cn6LTOGJEd8ycT3ALp4fYmJqO9S0V6v0Xycue1aUXkrm10d0PpozrPBld+f2e5mXjdd+hsuhT7XWffp6f7KVfbGIqK0Xuru19fix0DWgCwFgMgF0jlttu7PqGAgCAIAgCAIAgCAIAgOd6S6N/6rR/OP8vqvObYwFv/ANEF/l8/PrzOts/E/wDil5fHwcjPbEHIrhxO7DmjRVdMRxG/6qzGR0qVRPxNTpKBjhbVGG1WKc5J3uW6actTVVOjQ0AA2PjmrUa13dksU920dCairZYDrOfdm0OJINtjRmCta1OFfhmQzoU1Ft5G+0dpyKVzRGSS4EkZFoF8Hcb/AF3X59bCTppufD3OcrTjdM6SmprNxzK5c6l2VKlS8jS6f01FDdl9Z34W5i2/d8VewmFnVtK1lzLeHoyl13kvr4HKy9K53WbHaJuAwF3EfzH5WXVWzqS60837ehLGjCdRcSPQVc8VcUj3E6s0biXG57LwczyVuCjBxsrZlqcHKjVprRxkvVM/TC7h8yCAIAgCAIAgCAIAgCAIAgCA+EXwKw0mrMJ2OE6S6K9C649h3s8N7SvIY7Bf01TLsvTu7vjuPTbPxXSxs9Vr8nN2N7Kqde6tc18lKASTjbJTKTLaqtpJGprmY371PBl6jLKxpdIMMliMWtJa7gTYi/MK5Sahe+rIakekqJLRa+xNoqpEDrsaC7VIucACSMTvyy4rSvB1Y2k8iSWHpyShFW5m+0h0gkbSsZrn0kms579oaXkANtkSBsyCoUsFB13K3VWi77cfD3KUsBTlWlJ5RVku92TZwU8pkmDW5A+W2670YqFNtlWtVlXxcacMlH6cS6ItU5HnZQ710dKNNQejJYuC0kTwlnken6P61Zm2E0LH8WOMZ52OsCfBWoY+X7kcCv8ApajLOlNrxV/j7nS6N6zKCXBxkhP52XHiy+HOytRxlN65HGrfpzGQ7CUvB/Njp6DSkE4vFLHJ/I8OI5gHBTxqRl2Xc5FbC1qLtVg4+KaLi3IAgCAIAgCAIAgCAIAgCAq6Sp2SRubJYNtck4atveucrKDE0YVabhPTny7ybD1J06ilDX69x5VW1bGFwb2yCQCMGkbxfevH9E7tX8+Z7alSnNJvLu4mmnriQch5lTRgkdCFFIoz0zpCBc4fPyHepozUMybpIwRZptElvaY9msG+z7TXWHsvuMeeGajlXTyadvfyK1StvdpM5uvlY15D2OjdfJpw8Cr9OMnG8XcklWjHV+ZJGAW3LJXNt71gLDcfotXk9VckjWi47qKcVBd9xg297Wsf1HapZVrRs9TSGEXSbydo62Ss2+98S+IioN5F8lMIaLnH4LXeua2T1KpeDlkpLPiFKOiMm4BYebN00kRmQ5jA3vcYHgt0rMjlK6sbnR/TOug9ipkI3PIkHKz72HJTwr1I6M5lfZuDq9qmvLL6WOl0f1vVDcJoI5BvYTGbcb6wJ8FajjHxRxK36epP/jk145/B1WjutTR8mDzJCfzs1m9zma2HOynjiYPXI5VXYmJh2bS8H82Or0dpmmqP3M0cnBjw4jmAbjvUylGWjObUoVaXbi14ovLYiCAIAgCAIAgKmkdIxwtu88gMzyCrYnFU8PHem/Liyehh51pWivPgcJp7S8lRgeyzYwZc3HaV5rE4+piHnlHl88z0mDwlPD5rN8/jkc5NTEmwFzuGf3xyUClxOrGqkrs+N0Qc3YcBn3u+nisOtyDxTeUST9ltg0W4Bab982aqpxZKKcMHxP3sWu9cdI5s++gs0XAJOOW9Z3rs13lKRQ0jDdp22x+o8CR3qanKzLEJWOcfFqgjbl/vvVxSuzpxndXIKZjy7VG0/wDK3m42ua77jqS1jxi1a009TZyVvEotaMgD9VM2+JHFx0R9qBYXSHI2qSsrkDHKRojjPmRuzWUat5mJKyaNmJK2I2bTR/RysmIMVPM7aHBjmt4ds2HmpIwm9EVKuKw9PtzS8/seg9HejvSCO1qj0LfwzSibDg2zwPEKzCFZcTi4nFbNl+2/grfB6ZoiKpay1TJFI7CxjjMfO93uv3AK1G/E4NV02/7aaXe7/YvrYiCAIAgNPpXTYju2Oznb/dH1PBcbG7XhSvClnL2Xy+71L+GwTqdaeS92clVyue7WcS5x7yeQ+QXm51Z1JOc3d8zu04xhG0VZETaMn2uyN2Z+g8+5aOoloZdZLQmbAGjAW+fM7Vq5N6kbm3qRvjWUzeMyAxWxWbkqlc+MptZwBy28llysjZ1d2LaJaqMblrBs0pyZrJ4zu2KeLLkJI5bSEeq63d4Wt/aWjuKvQd0XqVTKxSkm1TYZqVRuSuqiN7w431bnetknFWua7yZ8keAMbX+CRXI23mzOHQ1TOR6KCWQbC2Nxb/Vaw8VZpUpNZIqYjF0oPrzS8/sb2g6sdIyZsZEP4kg+DNYqzHC1Hqc6e2sLDRt+C+bHSUPU9tmqebY47f3OP+Kljg+bKNX9Qv8AZD1f2XydDQdWGjo7azHzEbZJD8Gao8lPHDU0c+ptnFT0aXgvm50lBoSmg/cwRRne2NoPeQLlSqEVoihUxFWp25N+LNgtiEIAgCAIDCaVrRdxsFHVrQpRc5uyNoxcnaJz+ktLF9w3st8z97l5THbXqV+pS6sfd/C/HyOpQwihnLN/Q1HoyeA8/DZ3+C5KaRf3rEjIQMh37fFYbbNXJvU+OagTI3NWTa5G5qzc2I3MWUzZSJqWLM9yxJmk5cDCeNEzeEjXzsUsWWoM0Gm4MLj71bn/ANS/yVuhLO35+aFqE7M56anxV1Mm3jBzDsWRvnpvVFRxmKZ7mMc8SgBxaC4D0bcA61wL3NuK62AScHlxPObdqz6SKTdraebPRl0Dz4QBAEAQBAEAQBAU6/SLYhvdu+p2LnY7aVLCq2suXzyLFHDyq+HM52qqnyG5PLcOQXksTiquInvVH4LgvD8udanShTVkQhqrElz6hgBFm7IEzKSR2THeFvMqzDB4ifZhL0t9SN1qcdZImZoaU7AOZ+l1chsbFy1SXi/i5G8bSXG5Ozo8feeByF/PBXIbAn++a8lf7r6ET2iuESxH0ei2lzu8AeQVyGw6C7Tk/b6IiltCo9EkVNJ6O9Fi32Mt9jx4Lk7U2d/TPfh2H7P4fD05E+HxPSZS1+pp5wuUi/AoTBSotRZrK2K4I25jmMR5hTQdmTpnOGIZbsuWbfIhdBO5IpETo1smbXPR+qX93OP4jT4t/wBLr7OfVl4nnttduHg/qd8uicQIAgCAIAgCAIDV1tZI7sxMdxeRYfpv8VxcZjMTO9PCwf8Ala3pf6/7LlKjTj1qsl4fJr2aHlOJsDvc6/wuuRHY+MnnJJeL+Llt4ylHJeyLLNBHa8dwv81bh+n5fvn6L+fsQvHLhEsR6EjGZce+3wCt09hYePacn52+iIpY2o9LIsM0bEPcB54/FXIbLwkP/Gn45/W5E8TVf7iyyMDIAchZXIU4QyikvAhcm9WZLcwEAQBAYvYCCCLg4ELWcIzi4yV0zKbTujlNMUBidvacj8jxXi9oYF4Wpl2Xo/s+/wCvqdzC11VXeaSZVEdGJQnUqJ4mjrIrO5/O5H+Xc0K5SleP5+cjZFZzVLc2TO+6qcqgcYz5P+i6+zHlLyOFtrWHn9jvl1DhhAEAQBAEAQBAEAQBAEAQBAEAQBAEAQEVTA2Rpa4XB+7jioq1GFaDhNXTN6c5QlvR1OH0vQuhfqnEZtO8fVeNxWFnhqm5LyfNfmp6TC141o7y80aadQouxNbXx3F932PMW/UVYpOzsblEtVhMHcdVudQOEX/0XW2W85+X3OLtnSHn9jvl1zhBAEAQBAEAQBAEAQBAEAQBAEAQBAEAQBAVdI0LZmFju47Qd4VfFYaGIp7kvJ8mTUK8qM96P+zzvSdI6J5Y8WI8CNhHBePq0Z0ZuE9V7956mhVjVhvxNc9twQtU7O5YNbq7N33buy7lauYZ2fVlg+f+WP4v+q6+yn1p+X3ONtjsw8/sd8uycIIAgCAIAgCAIAgCAIAgCAIAgCAIAgCAIAgNbp3RLahlsnj2XbjuPAqnjcHHEwtxWj/OBbwmKlh534PVfnE83qIXMcWuGq5psQV5OcJQk4yVmj1UJxnFSi7pmvqWWdff9/f8ylpu6/Pz/RtwOr6tj62b+Rvk4/VdfZPbl4I422OxHxZ367hwQgCAIAgCAIAgCAIAgCAIAgCAIAgCAIAgCAIDR9JtBiduszCVow/MPwn5Fc7aGBVeO9HtL37vg6GAxroS3Zdl+3f8nnNVEbEEWIORwIIzB5H4LzMHuysz1EWmdB1bn18n/i/yH1Xa2V/yS8Pucfa6/tx8fsehLunnwgCAIAgCAIAgCAIAgCAIAgCAIAgCAIAgCAIAgOY6WaA9IDLGO2B2mj3wNo/MPNcfaWB310tNdZarn/P1Ovs7HdG+jm8uD5fx9DR9XwtVPH8Fx/vYoNlSvVf+P3Rd2yv7Kff9mehrvnmwgCAIAgCAIAgCAIAgCAIAgCAIAgCAIAgCAIAgCA00OiWR1npWYekieHNthfWYS4c9ypxw0aeI348U8vNF6WKlUwvRy4NWfdZ5G5VwohAEAQBAEAQB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78" name="AutoShape 18" descr="data:image/jpeg;base64,/9j/4AAQSkZJRgABAQAAAQABAAD/2wCEAAkGBxISEhUUExQVFBUXFBcUFxcWFRwVFxcXFRQYFhQXFRUaHCggGholHBQYITEhJSkrLi4uFx8zODMsNygtLisBCgoKDg0OGxAQGywkICYsLCwyLCwsLCwsLCwsLCwsLCwsLCwsLC8sLCwsLCwsLCwsLCwsLCwsLCwsLCwsLCwsLP/AABEIAP0AxwMBEQACEQEDEQH/xAAcAAEAAgMBAQEAAAAAAAAAAAAAAwQCBQYHAQj/xABAEAABAwICBgYIAwgBBQAAAAABAAIDBBEhMQUSQVFhcQYHIoGRoRMjMkKxwdHwUmKCFDNjcpKiwuHxQ1NzssP/xAAbAQEAAgMBAQAAAAAAAAAAAAAAAwQBAgUGB//EADgRAAIBAgMECQMDBAIDAQAAAAABAgMRBCExBRJBURMiMmFxgZGh0bHB8AZC4RQjcvEzUkNikiT/2gAMAwEAAhEDEQA/APcUAQBAEAQBAEAQBAEAQBAEAQBAEAQBAEAQBAEAQHH9YmkZaNkVVC6xbII3sPsSMcCbOG8FuBzGsVWxEnBKaO1sehTxUpYeosmrp8U1y9c13G96OabjrYGzR5HBzTmxw9pp8e8EFS06iqR3kUMbg6mEqulPyfNczZqQqBAEAQBAEAQBAEAQBAEAQBAEAQBAEAQBAEBG6ZocGEjWcCQ3aQ22sbbhcY8RvCxdXsbKEnFytkuPjp+dzJFk1PLuufSwIhpWm7r+mf8AlABawd93HuG9c/HVFZR8z1v6Ywst6Vd6dlfV/Y1PVNpcxVRiJ9XM08g+MFwPgHDvChwVTdnuvidL9SYRVcL0qWcX7PL62PZ11jwAQBAEAQBAEAQBAEAQBAfCUBXpq+KRzmxyNeW+1qkO1eDiMAeBWqnFuyZNUw9WmlKcWr6Xyv4FlbEIQBAEBi94GZA5myXMpN6Gqr+k9FDf0lRELZgODnf0tufJRSrU46tF2jszF1uxTl42svV2Rxum+tNmLKSIvdl6SQWb+lg7Tu+yq1MallBHcwf6ZqSe9iJWXJa+ui9zpOhWipmMdPVOL6maxdre4wexGAMG5kkC2J4KfDwklvT1ZzNrYqjOao4ZWpw0txfF9/JX+5h0x6aQ0LS24knI7MYOW50hHsjhmdm8K2IjTVuJjZuyauMlvPKHF/Zc37L2PDK2tklkfLK4ukkdck7zs4AbtlrLkTbm7s+hUKUKFNQgrJZJfnv3lrQ7pBMz0Xt46v8ASb+V1invb10ZxXR9E1U0y+p+kV6A+TBAEAQBAEAQBAEAQGE0rWNLnENaBclxsABmSTkFhtJXZtGMptRirt8EcF0i6zYo7spW+mdlruuIxyGb/IcSqNXHRjlDM9Pgf0zVqWliHurku18L3fcee6U0/VVf76Vzmn3B2WDH8AwPM3K5tXETn2meqw2Aw2F/4oJPnq/Vm30D0zlo6f0EMcd9dztd1zfWtm0WuRa175AYYKSljJU4bsUUMbsani6/TVZPRKy7u/P0t5lSu6XV0hOtUyAbmER8hdgB81o8XWktSejsjBU1lST8c/rc1EmlqhxxnmPOV5+a16WfFsvRwlCOkI//ACvg+ftUv/ck/rd9Vo6kuZt0VP8A6r0Rj6d5995/UfqjnLmZ3IL9q9EQSY8eeKXbJYkZCyZNjoLSxpZRIyOKRw9kytc4NP4mgOGPHGykp1Oje9ZPxKmMwixVPo5Sklx3bK/c7p5G50n0/r5hq+kEQOYibqn+okuHcQpZ4yrLjbwKGH2BgaLvu7z/APZ39sl6o5Cckkkkkk3JOJJ2klRJnVlFLJEIdis2yI73Z3vVJoUzVRncPVwtPIve0tDeNmknhhvVvB07z3uCOD+osYqeH6JPrSfolnf1t7ntK6h4QIAgCAIAgCAIAgNB0r6W09Ay8h1pCLtiae07cT+FvE7ja6hq1o09deR0cBsytjJdVWjxk9P5fd62PHNP9K6itdeV1mX7MTcGDdce8eJ8lya9edR56HvdnbMoYOPUXW5vX+PI0gdcqC1kdK+di21thxKibuzVu7M9Wwutb3djW93YgLSVJdI3ulkSxwgDFaOV3kaOV9DKRvcFhMxFkV1uSWIZH2W6VzN0fL7UMt2MGk5rLsFclBWoIo6aSV2rGx7znZjS4+AU0It6FevVhDttJd7sdd0Y6t6uch0zTTx7S/8AeEbmx5g/zW71ahhJzeeSOJidv4bDxfR9eXdp5v4uex6H0XFSxNihbqsb4k7XOO0ldKEFBbqPEYnE1MRUdSo7t/lkXVuQBAEAQBAEAQBAcZ066bNpAYobPnOZzbFfa7e62Te87AaWJxap9WOv0PQbG2I8W+lq5Q95eHdzfku7xirmfK90kji9zjcucbkrlubbu9T3lOjCEVGCslokRPfqjisJXN5S3UZ0rbZrE2YirRzNhTQl7uCrTkoIiqTUETVjcmjILSm+JpSf7mfBGMFm7Dkx6I3x8E3shvK2RBO+2G1bxVyWCvmVJJd2amUeZImRMh95y3cuCNd3O7Frm5wGwLGmRsk27s3OhejlVVYwwuc38R7LM8e26wPddSQoVKnZRUxe0cNhcqs0ny1fojrqPqrncPWzxx8GNMh8Tqj4q1DZ8v3M4dX9VUY/8cG/FpfJuKHqthjcHiqqGvHvRlsZHI2JHirMcHGPFnKrfqOrVunTi1yd2dxRQGNga6R8pHvv1dY89VoHkrcVZWvc4FWanNyUVHuV7e7f1J1kjCAIAgCAIAgKL9Js/aG04xeWGV35WAhoJ4lxAA4HvjdRb6hx1LKw0ugdd9m6S73r7LXyNN036S/skeow+ueMNuo3LXI37hv5KrjcV0Md2Paft3nQ2Rs3+qnvT7C93y+f5PE6yUvebkm9ySTckk43O8lceOSu9T6HTgoRskQlqzclIXR48fgt08jWyuWqaO5sopysYm7I28Lw1uGapyW9LMpTTlLMra11LaxLaxPDhz3qORHPMjlnAvZbRg2bxg3qaxwvirSyLaslY+MjAWWxfgiWlpnzSNjjaXvcbNaMyfkNt9lltCDk7LU0qVYUYOpUdktWes9FerqGEB9SBNLnqnGNnC3vnicOG1dahg4xznm/Y8NtL9RVqzcKHVjz/c/jy9TuWi2AwCunm27n1AEAQBAEAQBAEAQENZUtiY+R2DWNLjyaLlazmoRcnwJKVOVSahHVu3qeV9GukQjrJKmov60Oa4gX1b6pYBtsNQN8FwMPjEsQ6k+KZ7XaGznUwkcPR/ba3frf63Of01XyTyPlfi57sBuGTWjgBh3KrUqurUc5HVwmHhQpxpR0S/2/M1M0Bbz2nitoz3i9CakZxR2FzuWspXdjWUruxSbncqbhYnJ4DbFaSzyNJq+Rl6ckW3rG4lmY3Esy1ECAN5yUUtSCTTZK6MhuC0TTZopJsqSx2HNTRldk8ZXZFq2zW176G976EcjlukbxR7R1e9F20kIke318jbuJzY04iMbthPHkF28LQ6ON3qz55tzajxdXo4PqR073z+O7xZ1ytnCCAIAgCAIAgCAIAgCA5rp/U6tNqD/qPDTyHaPm0DvXM2tV3KFlxdvudjYlLexO8/2pvz0+55TIztW4rzyeVz28ZZXJzBt3ZKPf4EXScCnVx2Ftt1NTlcnpyu7lesbhbYpabzuTUnncohqnuWbkpZgtL5kd8zOjg1ncAsVJ2RirPdRsAP8ASrFRsxkdfAeKylbNm0VbNlarkAtbEqWnG5NSi2UXkqdWLCNz0HoRPXQMcLt19c8RGC+x4EtA71Zw0N6qkzn7YxDoYKpNa2svPL+T3xkgN7EGxsbG9juPFd258wcWtUZIYCAIAgCAIAgCAIAgCA4zp92nwt3NcfEgf4rzm3qlnCPj9j0GxerGcvD7/JwUjdZxIyvh3LkJ7sbM9RF7sbMvPjs3moFK7KyleRq5WXeBsALjzVqLtG5cjK0L8ylUC4PEqeGTLMHZlSKK5U0pWRPKVkTCK+Cj3rZke9bMsUzQL7lHN3IajbInzXcbLdQssyRQtHM+yPsMFhK7EVdmufJjcqyllZFpRsrIhc+63SsbI2OhNJvpXukjweY3Mafwl4trDiBdb06rpu6K2LwsMVBU56XTffbgdZ1ddMBTOMFQfVyPLhITfUe619cn3Tv2HPAki3hMSo9WWhw9vbHeISrUF1krW5pcu9cuK00s/XWuBFxiCuseDatkz6gCAIAgCAIAgCAIAgOB6xJSJWgZmIDldzrleZ2zG+IjfRR+7PT7CgnSbfCX2RzcFNYLiTndnXnUuzGeTtWGzBZjHq3NoR6t2UC0jWO//asXWRZunZGJpbMG9Z6S8zbpbzKepq35eZU194nvvEkUJI3LWUkmaymkyCd1hZSRV3ckgru5BTsOZW82tCWbWgqXbBnbw/2kFxFNcTXvarCZYM2RrDYbtoHFYQSPhWTJ2PQnptJSERzEvpzhvdFxZvb+Xw3G5h8W6b3ZafQ8/tfYkMWnUpZVPaXj39/r3eyU07ZGtexwc1wDmuBuCDkQuwmmro8BUhKnJwmrNcCRZNAgCAIAgCAIAgCA4rpzTXmid+Qjwdf/ACXmdvdWUXzT/Pc9FseralOPf9v4OfqHhoXnoJyZ1Kacma+nhJJcVYnJJWLdSaS3T7MzYMz81iL4sxGXFk0kIAA4YrRTu7kcZ3dzSzxXeeHx+/gr0ZWidGErRLcrA1uKhi96RXjJykap0JcQ3ebngFbUt1XLynuq5LNHYCw4NG871pF318yOMrvPzKk0WrtuTiT9FNGW8WIS3vAoHNTllH17kSCQZHhco3wQcuCDgiCMS9ZsZSO/6qukRjl/ZXm8clzHf3X5lo4OAPeOJXQwNaz3HoeX/UmzlUp/1MF1o6965+X08D1ldU8MEAQBAEAQBAEAQHOdNovVNk/A4jucPq0Lhbepb1GMlwf1/wBI62yJ/wBxw5r6f7OBaNdwvkvNvqRy1PTt7kctS3M4ZDKyhinxIYJ8SvB7QJ24BSz0sSz7Ni9PHbE5AX8FXg75IrQlfJGjiZdw53KvSdkdKUrIznj1nWOQFysQluq5rCW7G5hR0w7TjkcLcNyzUqaRRtVqvKKPs8QabnO2X4RuCRlfJaGISvktPr3mir33V+krHSoqyKThYXKnvcsbxJBTE9p2WwfMrSdS3VRHKpnZGLiScFlKyJEkkRSLdG6MGtWbmSxSVZiex7c2Pa8c2ODh8Ei92SZHVpKrBwlo0165H6Sabi69IfIWrH1AEAQBAEAQBAfCgOa03pqllgkje/Uc5pAa5puHtNwMBj2hsXIrY3DV6Eot2fJp3T/3yOxhMHiaVeNSMbpPVW0f8HFssAF5J3Z6F3bJ20pI5qN1EmRuqkyk52pKOH/CntvQLCW/TLWk5rtAHvYX+KhoR613wIcPC0rvgVowGNJHIH4lSu8nZk0rzlZkccJI4uOPJbSkk/A2lNJ+BYeQ0cB94cVEsyJJyNbVknDac/oFapq2ZcpJLM087ALk9yuRbeSLsZ5CjoS/tuFm7L/JKlZQ6sdTE6yjktTOpGsbDALEOrmzNPq5vUry2YLDNSRvLNksbyd2UHlTpFhM+sF0eRlslp6YySMjbm97WDm5waPitoLekkR1aqp05VHwTfpmfpICy9GfIj6gCAIAgCAIAgCA856XaMLaokDsvGuDxJ7Y8cf1BeR2tSVCs5cJZ+fE9ZszEqWGs3msvj2+hDSUgzOK4NSrwRJVqvRF/VVe5Wuc/pOK7xbMuAC6NCVo58jp0J2hnyJq+nBc0ZtHyWlKdovmaUalovmRTtu4DYtouyubwdotl30YAuoN5t2K+827GrdJrnDIZfVW1HdXeXVHcXeVqtwY0naVJBbzJYdZkdBowv8AWSZbGrarX3OpAzVxG71Y6k9U2+GQGwZYLSm7ZmtJ2zNTWO1efw5q3TW8XKeZp5Hkm6uJJFlS5GFiVtkjdSuTMFgtHmze51nVZogzVnpXDsQDW/W64YPi79IV/BU96d+Rwf1Fi+hwvRrWeXktfsvM9oXYPn4QBAEAQBAEAQBAa/Tej/TR2HtDFvPaO/6Ln7TwX9VRcV2lmvjzLWExHQ1LvR6nJtjthlZfPJ3Taep3HK+Zi4rCMo1YxffdcN+ZVvSNi7pGxNVt7PJaU31jSk+sUWuxO8mysNFhrIVr8NUfYSlHO7FKOe8yMtDGY8/oFtdzkb3c5FWGlMjwXZblLKooRyJZ1FTjkbWYe63vO5VI/wDZlOP/AGkUapgaPvzU9NuTLNNuTOdqWl5NsQPDvXRg1FZnQTsYSU7QN58llTbN1IqCGxxU2/ckjItUej5J5GxRNLnuNgPiSdgG0ralGU5bsRVxFOjTdSo7Jfnqe39FtAsooGxNxd7T3fieczyGAHABehoUlShuo+c7Rx0sZXdSWS0S5L8zfebhTFAIAgCAIAgCAICCStjadVz2tO5x1fC+ahliaUZ7jkk+TdmSxo1JK8U2u7Mma4EXBuN4UxG01kzVaX0T6TtMwftGx30K4O1djrE/3aWU/Z/z+Mu4XF9H1Z6fQ43SspjJZYh22+a8osNOE7VFZrgz0GGgqi39UQ0UJ2rWrJElaaLNWLNJ4KOnnIhpO8jXMj8VZci25Ecttbkto9k3jfdK8z9Y2Clit1EsVurMuwMsLDvPxVebvmytN3zZm6QNB2ALVJs1UXI1LmumduZ5lXE1Sj3l1NUo95O+jAGq0AclGqrbuyONV3uyk+nA7jZTqbLKqNk2iujs9W/1bOxtldgwb7fiPAd9l0cLhKtZZZLmQ4raNHCx/uPPktf48z07o30bho2nU7UjvbkI7TuA/C3h8TivQ4fDQoxsteZ4/H7Rq4yV55JaLgvl95ulYOeEAQBAEAQBAEAQFHS1F6VmHtDLjwK5e1NnrFU7x7S07+7z+pZw1fo5Z6fmZwk9KA4lpfE6+cbnRnDfqkLytHEVqOUW0elhVbSTtJd6T+pVqNM6Sg7UVQJWj3JmNdy7Qs7zXYw+16mkzb+gwdd2cN191/z2I5OsJ5AFXQskt70biLby0EE/3BXZYqjiI7tSKf5+cQthuHWw9Vruefrp9CWl6X6MeMHy0+OUsZeL82X81zK+x8PUd6c3Huauvz1IZ4PHRV5RUl3O31LUz2zD1EsUwz9XIHO72e15Kg9kV6WatL/F39tfYzSluZ1IuPiml66e5Qc+1xkdt8wqrg08+HAuqN8ypJicFKslmTLJZmbY9g7ysOXFmrlxZeBDWKvZymV7OUzXMaZSNystqmi02qaLkMPbDBmbADaSTgB3qOKlU7KbfJFec+q5s6Cn6LTOGJEd8ycT3ALp4fYmJqO9S0V6v0Xycue1aUXkrm10d0PpozrPBld+f2e5mXjdd+hsuhT7XWffp6f7KVfbGIqK0Xuru19fix0DWgCwFgMgF0jlttu7PqGAgCAIAgCAIAgCAIAgOd6S6N/6rR/OP8vqvObYwFv/ANEF/l8/PrzOts/E/wDil5fHwcjPbEHIrhxO7DmjRVdMRxG/6qzGR0qVRPxNTpKBjhbVGG1WKc5J3uW6actTVVOjQ0AA2PjmrUa13dksU920dCairZYDrOfdm0OJINtjRmCta1OFfhmQzoU1Ft5G+0dpyKVzRGSS4EkZFoF8Hcb/AF3X59bCTppufD3OcrTjdM6SmprNxzK5c6l2VKlS8jS6f01FDdl9Z34W5i2/d8VewmFnVtK1lzLeHoyl13kvr4HKy9K53WbHaJuAwF3EfzH5WXVWzqS60837ehLGjCdRcSPQVc8VcUj3E6s0biXG57LwczyVuCjBxsrZlqcHKjVprRxkvVM/TC7h8yCAIAgCAIAgCAIAgCAIAgCA+EXwKw0mrMJ2OE6S6K9C649h3s8N7SvIY7Bf01TLsvTu7vjuPTbPxXSxs9Vr8nN2N7Kqde6tc18lKASTjbJTKTLaqtpJGprmY371PBl6jLKxpdIMMliMWtJa7gTYi/MK5Sahe+rIakekqJLRa+xNoqpEDrsaC7VIucACSMTvyy4rSvB1Y2k8iSWHpyShFW5m+0h0gkbSsZrn0kms579oaXkANtkSBsyCoUsFB13K3VWi77cfD3KUsBTlWlJ5RVku92TZwU8pkmDW5A+W2670YqFNtlWtVlXxcacMlH6cS6ItU5HnZQ710dKNNQejJYuC0kTwlnken6P61Zm2E0LH8WOMZ52OsCfBWoY+X7kcCv8ApajLOlNrxV/j7nS6N6zKCXBxkhP52XHiy+HOytRxlN65HGrfpzGQ7CUvB/Njp6DSkE4vFLHJ/I8OI5gHBTxqRl2Xc5FbC1qLtVg4+KaLi3IAgCAIAgCAIAgCAIAgCAq6Sp2SRubJYNtck4atveucrKDE0YVabhPTny7ybD1J06ilDX69x5VW1bGFwb2yCQCMGkbxfevH9E7tX8+Z7alSnNJvLu4mmnriQch5lTRgkdCFFIoz0zpCBc4fPyHepozUMybpIwRZptElvaY9msG+z7TXWHsvuMeeGajlXTyadvfyK1StvdpM5uvlY15D2OjdfJpw8Cr9OMnG8XcklWjHV+ZJGAW3LJXNt71gLDcfotXk9VckjWi47qKcVBd9xg297Wsf1HapZVrRs9TSGEXSbydo62Ss2+98S+IioN5F8lMIaLnH4LXeua2T1KpeDlkpLPiFKOiMm4BYebN00kRmQ5jA3vcYHgt0rMjlK6sbnR/TOug9ipkI3PIkHKz72HJTwr1I6M5lfZuDq9qmvLL6WOl0f1vVDcJoI5BvYTGbcb6wJ8FajjHxRxK36epP/jk145/B1WjutTR8mDzJCfzs1m9zma2HOynjiYPXI5VXYmJh2bS8H82Or0dpmmqP3M0cnBjw4jmAbjvUylGWjObUoVaXbi14ovLYiCAIAgCAIAgKmkdIxwtu88gMzyCrYnFU8PHem/Liyehh51pWivPgcJp7S8lRgeyzYwZc3HaV5rE4+piHnlHl88z0mDwlPD5rN8/jkc5NTEmwFzuGf3xyUClxOrGqkrs+N0Qc3YcBn3u+nisOtyDxTeUST9ltg0W4Bab982aqpxZKKcMHxP3sWu9cdI5s++gs0XAJOOW9Z3rs13lKRQ0jDdp22x+o8CR3qanKzLEJWOcfFqgjbl/vvVxSuzpxndXIKZjy7VG0/wDK3m42ua77jqS1jxi1a009TZyVvEotaMgD9VM2+JHFx0R9qBYXSHI2qSsrkDHKRojjPmRuzWUat5mJKyaNmJK2I2bTR/RysmIMVPM7aHBjmt4ds2HmpIwm9EVKuKw9PtzS8/seg9HejvSCO1qj0LfwzSibDg2zwPEKzCFZcTi4nFbNl+2/grfB6ZoiKpay1TJFI7CxjjMfO93uv3AK1G/E4NV02/7aaXe7/YvrYiCAIAgNPpXTYju2Oznb/dH1PBcbG7XhSvClnL2Xy+71L+GwTqdaeS92clVyue7WcS5x7yeQ+QXm51Z1JOc3d8zu04xhG0VZETaMn2uyN2Z+g8+5aOoloZdZLQmbAGjAW+fM7Vq5N6kbm3qRvjWUzeMyAxWxWbkqlc+MptZwBy28llysjZ1d2LaJaqMblrBs0pyZrJ4zu2KeLLkJI5bSEeq63d4Wt/aWjuKvQd0XqVTKxSkm1TYZqVRuSuqiN7w431bnetknFWua7yZ8keAMbX+CRXI23mzOHQ1TOR6KCWQbC2Nxb/Vaw8VZpUpNZIqYjF0oPrzS8/sb2g6sdIyZsZEP4kg+DNYqzHC1Hqc6e2sLDRt+C+bHSUPU9tmqebY47f3OP+Kljg+bKNX9Qv8AZD1f2XydDQdWGjo7azHzEbZJD8Gao8lPHDU0c+ptnFT0aXgvm50lBoSmg/cwRRne2NoPeQLlSqEVoihUxFWp25N+LNgtiEIAgCAIDCaVrRdxsFHVrQpRc5uyNoxcnaJz+ktLF9w3st8z97l5THbXqV+pS6sfd/C/HyOpQwihnLN/Q1HoyeA8/DZ3+C5KaRf3rEjIQMh37fFYbbNXJvU+OagTI3NWTa5G5qzc2I3MWUzZSJqWLM9yxJmk5cDCeNEzeEjXzsUsWWoM0Gm4MLj71bn/ANS/yVuhLO35+aFqE7M56anxV1Mm3jBzDsWRvnpvVFRxmKZ7mMc8SgBxaC4D0bcA61wL3NuK62AScHlxPObdqz6SKTdraebPRl0Dz4QBAEAQBAEAQBAU6/SLYhvdu+p2LnY7aVLCq2suXzyLFHDyq+HM52qqnyG5PLcOQXksTiquInvVH4LgvD8udanShTVkQhqrElz6hgBFm7IEzKSR2THeFvMqzDB4ifZhL0t9SN1qcdZImZoaU7AOZ+l1chsbFy1SXi/i5G8bSXG5Ozo8feeByF/PBXIbAn++a8lf7r6ET2iuESxH0ei2lzu8AeQVyGw6C7Tk/b6IiltCo9EkVNJ6O9Fi32Mt9jx4Lk7U2d/TPfh2H7P4fD05E+HxPSZS1+pp5wuUi/AoTBSotRZrK2K4I25jmMR5hTQdmTpnOGIZbsuWbfIhdBO5IpETo1smbXPR+qX93OP4jT4t/wBLr7OfVl4nnttduHg/qd8uicQIAgCAIAgCAIDV1tZI7sxMdxeRYfpv8VxcZjMTO9PCwf8Ala3pf6/7LlKjTj1qsl4fJr2aHlOJsDvc6/wuuRHY+MnnJJeL+Llt4ylHJeyLLNBHa8dwv81bh+n5fvn6L+fsQvHLhEsR6EjGZce+3wCt09hYePacn52+iIpY2o9LIsM0bEPcB54/FXIbLwkP/Gn45/W5E8TVf7iyyMDIAchZXIU4QyikvAhcm9WZLcwEAQBAYvYCCCLg4ELWcIzi4yV0zKbTujlNMUBidvacj8jxXi9oYF4Wpl2Xo/s+/wCvqdzC11VXeaSZVEdGJQnUqJ4mjrIrO5/O5H+Xc0K5SleP5+cjZFZzVLc2TO+6qcqgcYz5P+i6+zHlLyOFtrWHn9jvl1DhhAEAQBAEAQBAEAQBAEAQBAEAQBAEAQEVTA2Rpa4XB+7jioq1GFaDhNXTN6c5QlvR1OH0vQuhfqnEZtO8fVeNxWFnhqm5LyfNfmp6TC141o7y80aadQouxNbXx3F932PMW/UVYpOzsblEtVhMHcdVudQOEX/0XW2W85+X3OLtnSHn9jvl1zhBAEAQBAEAQBAEAQBAEAQBAEAQBAEAQBAVdI0LZmFju47Qd4VfFYaGIp7kvJ8mTUK8qM96P+zzvSdI6J5Y8WI8CNhHBePq0Z0ZuE9V7956mhVjVhvxNc9twQtU7O5YNbq7N33buy7lauYZ2fVlg+f+WP4v+q6+yn1p+X3ONtjsw8/sd8uycIIAgCAIAgCAIAgCAIAgCAIAgCAIAgCAIAgNbp3RLahlsnj2XbjuPAqnjcHHEwtxWj/OBbwmKlh534PVfnE83qIXMcWuGq5psQV5OcJQk4yVmj1UJxnFSi7pmvqWWdff9/f8ylpu6/Pz/RtwOr6tj62b+Rvk4/VdfZPbl4I422OxHxZ367hwQgCAIAgCAIAgCAIAgCAIAgCAIAgCAIAgCAIDR9JtBiduszCVow/MPwn5Fc7aGBVeO9HtL37vg6GAxroS3Zdl+3f8nnNVEbEEWIORwIIzB5H4LzMHuysz1EWmdB1bn18n/i/yH1Xa2V/yS8Pucfa6/tx8fsehLunnwgCAIAgCAIAgCAIAgCAIAgCAIAgCAIAgCAIAgOY6WaA9IDLGO2B2mj3wNo/MPNcfaWB310tNdZarn/P1Ovs7HdG+jm8uD5fx9DR9XwtVPH8Fx/vYoNlSvVf+P3Rd2yv7Kff9mehrvnmwgCAIAgCAIAgCAIAgCAIAgCAIAgCAIAgCAIAgCA00OiWR1npWYekieHNthfWYS4c9ypxw0aeI348U8vNF6WKlUwvRy4NWfdZ5G5VwohAEAQBAEAQB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0" name="Picture 20" descr="http://www.ddt-chkalov.ru/?q=system/files/styles/thumbnail/private/%D1%8D%D0%BC%D0%B1%D0%BB%D0%B5%D0%BC%D0%B0%20%D0%BF%D0%BE%D1%81%D1%82%20%D0%BC%D0%B0%D0%BB.jpg&amp;itok=qwKdh-VK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5793431"/>
            <a:ext cx="659905" cy="659905"/>
          </a:xfrm>
          <a:prstGeom prst="rect">
            <a:avLst/>
          </a:prstGeom>
          <a:noFill/>
        </p:spPr>
      </p:pic>
      <p:sp>
        <p:nvSpPr>
          <p:cNvPr id="54" name="TextBox 53"/>
          <p:cNvSpPr txBox="1"/>
          <p:nvPr/>
        </p:nvSpPr>
        <p:spPr>
          <a:xfrm>
            <a:off x="1619672" y="5949280"/>
            <a:ext cx="504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Georgia" pitchFamily="18" charset="0"/>
                <a:hlinkClick r:id="rId13"/>
              </a:rPr>
              <a:t>Читай о городе – герое в интернете</a:t>
            </a:r>
            <a:endParaRPr lang="ru-RU" sz="1600" b="1" dirty="0">
              <a:latin typeface="Georgia" pitchFamily="18" charset="0"/>
            </a:endParaRPr>
          </a:p>
        </p:txBody>
      </p:sp>
      <p:sp>
        <p:nvSpPr>
          <p:cNvPr id="27" name="Управляющая кнопка: далее 26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360040" cy="216024"/>
          </a:xfrm>
          <a:prstGeom prst="actionButtonForwardNext">
            <a:avLst/>
          </a:prstGeom>
          <a:solidFill>
            <a:schemeClr val="accent6">
              <a:lumMod val="75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мка 20"/>
          <p:cNvSpPr/>
          <p:nvPr/>
        </p:nvSpPr>
        <p:spPr>
          <a:xfrm>
            <a:off x="467544" y="1628800"/>
            <a:ext cx="8064896" cy="4032448"/>
          </a:xfrm>
          <a:prstGeom prst="frame">
            <a:avLst>
              <a:gd name="adj1" fmla="val 326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39552" y="260648"/>
            <a:ext cx="748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400"/>
              </a:spcBef>
            </a:pPr>
            <a:r>
              <a:rPr lang="ru-RU" altLang="zh-CN" sz="1600" b="1" dirty="0">
                <a:latin typeface="Georgia" pitchFamily="18" charset="0"/>
              </a:rPr>
              <a:t>Г</a:t>
            </a:r>
            <a:r>
              <a:rPr lang="en-US" altLang="zh-CN" sz="1600" b="1" dirty="0" err="1">
                <a:latin typeface="Georgia" pitchFamily="18" charset="0"/>
              </a:rPr>
              <a:t>ород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прославился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героической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обороной</a:t>
            </a:r>
            <a:r>
              <a:rPr lang="ru-RU" altLang="zh-CN" sz="1600" b="1" dirty="0">
                <a:latin typeface="Georgia" pitchFamily="18" charset="0"/>
              </a:rPr>
              <a:t>, 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начавше</a:t>
            </a:r>
            <a:r>
              <a:rPr lang="ru-RU" altLang="zh-CN" sz="1600" b="1" dirty="0" err="1">
                <a:latin typeface="Georgia" pitchFamily="18" charset="0"/>
              </a:rPr>
              <a:t>й</a:t>
            </a:r>
            <a:r>
              <a:rPr lang="en-US" altLang="zh-CN" sz="1600" b="1" dirty="0" err="1">
                <a:latin typeface="Georgia" pitchFamily="18" charset="0"/>
              </a:rPr>
              <a:t>ся</a:t>
            </a:r>
            <a:r>
              <a:rPr lang="en-US" altLang="zh-CN" sz="1600" b="1" dirty="0">
                <a:latin typeface="Georgia" pitchFamily="18" charset="0"/>
              </a:rPr>
              <a:t> 30 </a:t>
            </a:r>
            <a:r>
              <a:rPr lang="en-US" altLang="zh-CN" sz="1600" b="1" dirty="0" err="1">
                <a:latin typeface="Georgia" pitchFamily="18" charset="0"/>
              </a:rPr>
              <a:t>октября</a:t>
            </a:r>
            <a:r>
              <a:rPr lang="en-US" altLang="zh-CN" sz="1600" b="1" dirty="0">
                <a:latin typeface="Georgia" pitchFamily="18" charset="0"/>
              </a:rPr>
              <a:t> 1941 г.</a:t>
            </a:r>
            <a:r>
              <a:rPr lang="ru-RU" altLang="zh-CN" sz="1600" b="1" dirty="0">
                <a:latin typeface="Georgia" pitchFamily="18" charset="0"/>
              </a:rPr>
              <a:t> Оборона </a:t>
            </a:r>
            <a:r>
              <a:rPr lang="en-US" altLang="zh-CN" sz="1600" b="1" dirty="0" err="1">
                <a:latin typeface="Georgia" pitchFamily="18" charset="0"/>
              </a:rPr>
              <a:t>продолжалась</a:t>
            </a:r>
            <a:r>
              <a:rPr lang="en-US" altLang="zh-CN" sz="1600" b="1" dirty="0">
                <a:latin typeface="Georgia" pitchFamily="18" charset="0"/>
              </a:rPr>
              <a:t> 250 </a:t>
            </a:r>
            <a:r>
              <a:rPr lang="en-US" altLang="zh-CN" sz="1600" b="1" dirty="0" err="1">
                <a:latin typeface="Georgia" pitchFamily="18" charset="0"/>
              </a:rPr>
              <a:t>дней</a:t>
            </a:r>
            <a:r>
              <a:rPr lang="ru-RU" altLang="zh-CN" sz="1600" b="1" dirty="0">
                <a:latin typeface="Georgia" pitchFamily="18" charset="0"/>
              </a:rPr>
              <a:t>. </a:t>
            </a:r>
            <a:r>
              <a:rPr lang="en-US" altLang="zh-CN" sz="1600" b="1" dirty="0" err="1">
                <a:latin typeface="Georgia" pitchFamily="18" charset="0"/>
              </a:rPr>
              <a:t>Особенно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ожесточенные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бои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велись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на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участке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около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Сапун-горы</a:t>
            </a:r>
            <a:r>
              <a:rPr lang="en-US" altLang="zh-CN" sz="1600" b="1" dirty="0">
                <a:latin typeface="Georgia" pitchFamily="18" charset="0"/>
              </a:rPr>
              <a:t>. 7 </a:t>
            </a:r>
            <a:r>
              <a:rPr lang="en-US" altLang="zh-CN" sz="1600" b="1" dirty="0" err="1">
                <a:latin typeface="Georgia" pitchFamily="18" charset="0"/>
              </a:rPr>
              <a:t>мая</a:t>
            </a:r>
            <a:r>
              <a:rPr lang="en-US" altLang="zh-CN" sz="1600" b="1" dirty="0">
                <a:latin typeface="Georgia" pitchFamily="18" charset="0"/>
              </a:rPr>
              <a:t> 1944 г. </a:t>
            </a:r>
            <a:r>
              <a:rPr lang="en-US" altLang="zh-CN" sz="1600" b="1" dirty="0" err="1">
                <a:latin typeface="Georgia" pitchFamily="18" charset="0"/>
              </a:rPr>
              <a:t>советские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войска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героическим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штурмом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овладели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Сапун-горой</a:t>
            </a:r>
            <a:r>
              <a:rPr lang="en-US" altLang="zh-CN" sz="1600" b="1" dirty="0">
                <a:latin typeface="Georgia" pitchFamily="18" charset="0"/>
              </a:rPr>
              <a:t>, </a:t>
            </a:r>
            <a:r>
              <a:rPr lang="en-US" altLang="zh-CN" sz="1600" b="1" dirty="0" err="1">
                <a:latin typeface="Georgia" pitchFamily="18" charset="0"/>
              </a:rPr>
              <a:t>где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противник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создал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несколько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ярусов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траншей</a:t>
            </a:r>
            <a:r>
              <a:rPr lang="en-US" altLang="zh-CN" sz="1600" b="1" dirty="0">
                <a:latin typeface="Georgia" pitchFamily="18" charset="0"/>
              </a:rPr>
              <a:t>, </a:t>
            </a:r>
            <a:r>
              <a:rPr lang="en-US" altLang="zh-CN" sz="1600" b="1" dirty="0" err="1">
                <a:latin typeface="Georgia" pitchFamily="18" charset="0"/>
              </a:rPr>
              <a:t>многочисленные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пулеметные</a:t>
            </a:r>
            <a:r>
              <a:rPr lang="en-US" altLang="zh-CN" sz="1600" b="1" dirty="0">
                <a:latin typeface="Georgia" pitchFamily="18" charset="0"/>
              </a:rPr>
              <a:t> и </a:t>
            </a:r>
            <a:r>
              <a:rPr lang="en-US" altLang="zh-CN" sz="1600" b="1" dirty="0" err="1">
                <a:latin typeface="Georgia" pitchFamily="18" charset="0"/>
              </a:rPr>
              <a:t>артиллерийские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огневые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точки</a:t>
            </a:r>
            <a:r>
              <a:rPr lang="en-US" altLang="zh-CN" sz="1600" b="1" dirty="0">
                <a:latin typeface="Georgia" pitchFamily="18" charset="0"/>
              </a:rPr>
              <a:t>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23392"/>
            <a:ext cx="913854" cy="165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1691680" y="5805264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Georgia" pitchFamily="18" charset="0"/>
                <a:hlinkClick r:id="rId2"/>
              </a:rPr>
              <a:t>Диорама "Штурм Сапун-горы 7 мая 1944 г."</a:t>
            </a:r>
            <a:endParaRPr lang="ru-RU" sz="1400" b="1" dirty="0">
              <a:latin typeface="Georgia" pitchFamily="18" charset="0"/>
            </a:endParaRPr>
          </a:p>
        </p:txBody>
      </p:sp>
      <p:pic>
        <p:nvPicPr>
          <p:cNvPr id="21" name="Picture 20" descr="Museum - Icon Download free Icons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5445224"/>
            <a:ext cx="864096" cy="957388"/>
          </a:xfrm>
          <a:prstGeom prst="rect">
            <a:avLst/>
          </a:prstGeom>
          <a:noFill/>
        </p:spPr>
      </p:pic>
      <p:pic>
        <p:nvPicPr>
          <p:cNvPr id="19460" name="Picture 4" descr="Знаки Победы: 10 памятников Москвы, посвященных Великой Отечественной войне">
            <a:hlinkClick r:id="rId4" action="ppaction://hlinksldjump" tooltip="Аллея городов-героев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372441" y="4845619"/>
            <a:ext cx="2015983" cy="144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2" name="Picture 6" descr="http://ordenrf.ru/upload/novosty-info/moskva-5.jpg">
            <a:hlinkClick r:id="rId4" action="ppaction://hlinksldjump" tooltip="Памятник эсминцу Свободный"/>
          </p:cNvPr>
          <p:cNvPicPr>
            <a:picLocks noChangeAspect="1" noChangeArrowheads="1"/>
          </p:cNvPicPr>
          <p:nvPr/>
        </p:nvPicPr>
        <p:blipFill>
          <a:blip r:embed="rId6" cstate="print"/>
          <a:srcRect l="6" t="15002"/>
          <a:stretch>
            <a:fillRect/>
          </a:stretch>
        </p:blipFill>
        <p:spPr bwMode="auto">
          <a:xfrm>
            <a:off x="827584" y="1628800"/>
            <a:ext cx="1722277" cy="2196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6" name="Picture 10" descr="http://img-fotki.yandex.ru/get/6205/14576209.8/0_92aeb_8e3a4e1a_orig.jpg">
            <a:hlinkClick r:id="rId4" action="ppaction://hlinksldjump" tooltip="Стелла Севастополь - город-герой"/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300192" y="3212976"/>
            <a:ext cx="2016224" cy="144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8" name="Picture 12" descr="http://ordenrf.ru/upload/novosty-info/moskva-6.jpg">
            <a:hlinkClick r:id="rId4" action="ppaction://hlinksldjump" tooltip="Мемориал героям обороны Севастополя 1941-1942 годов и вечный огонь"/>
          </p:cNvPr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419872" y="4005064"/>
            <a:ext cx="2158732" cy="143816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70" name="Picture 14" descr="http://922polk.ucoz.ru/_ph/1/21347712.jpg">
            <a:hlinkClick r:id="rId4" action="ppaction://hlinksldjump" tooltip="Памятник летчикам ВВС Черноморского флота"/>
          </p:cNvPr>
          <p:cNvPicPr>
            <a:picLocks noChangeAspect="1" noChangeArrowheads="1"/>
          </p:cNvPicPr>
          <p:nvPr/>
        </p:nvPicPr>
        <p:blipFill>
          <a:blip r:embed="rId9" cstate="print"/>
          <a:srcRect r="13740" b="-5012"/>
          <a:stretch>
            <a:fillRect/>
          </a:stretch>
        </p:blipFill>
        <p:spPr bwMode="auto">
          <a:xfrm>
            <a:off x="6300192" y="1556792"/>
            <a:ext cx="2016223" cy="144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74" name="Picture 18" descr="http://www.esosedi.ru/fiber/23086/fit/1400x1000/n_4.png">
            <a:hlinkClick r:id="rId4" action="ppaction://hlinksldjump" tooltip="Обелиск Штык-парус"/>
          </p:cNvPr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3707904" y="1628800"/>
            <a:ext cx="1728192" cy="2196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7" name="Прямоугольник 16"/>
          <p:cNvSpPr/>
          <p:nvPr/>
        </p:nvSpPr>
        <p:spPr>
          <a:xfrm>
            <a:off x="467544" y="188640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Севастополь. </a:t>
            </a:r>
          </a:p>
          <a:p>
            <a:pPr algn="ctr"/>
            <a:r>
              <a:rPr lang="ru-RU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Памятники Победы</a:t>
            </a:r>
          </a:p>
        </p:txBody>
      </p:sp>
      <p:sp>
        <p:nvSpPr>
          <p:cNvPr id="27" name="Управляющая кнопка: назад 26">
            <a:hlinkClick r:id="rId11" action="ppaction://hlinksldjump" highlightClick="1"/>
          </p:cNvPr>
          <p:cNvSpPr/>
          <p:nvPr/>
        </p:nvSpPr>
        <p:spPr>
          <a:xfrm>
            <a:off x="107504" y="5877272"/>
            <a:ext cx="360040" cy="216024"/>
          </a:xfrm>
          <a:prstGeom prst="actionButtonBackPrevious">
            <a:avLst/>
          </a:prstGeom>
          <a:solidFill>
            <a:schemeClr val="accent6">
              <a:lumMod val="75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58" name="Picture 2" descr="Знаки Победы: 10 памятников Москвы, посвященных Великой Отечественной войне">
            <a:hlinkClick r:id="rId4" action="ppaction://hlinksldjump" tooltip="Памятник на братской могиле защитников Константиновского равелина"/>
          </p:cNvPr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755576" y="4077989"/>
            <a:ext cx="2157380" cy="14372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" name="Picture 18" descr="http://www.esosedi.ru/fiber/23086/fit/1400x1000/n_4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2915816" y="1556792"/>
            <a:ext cx="3120346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3" name="Picture 2" descr="Знаки Победы: 10 памятников Москвы, посвященных Великой Отечественной войне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1183021" y="1556792"/>
            <a:ext cx="6701347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9" name="Picture 4" descr="Знаки Победы: 10 памятников Москвы, посвященных Великой Отечественной войне">
            <a:hlinkClick r:id="rId4" action="ppaction://hlinksldjump" tooltip="Аллея городов-героев"/>
          </p:cNvPr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1259632" y="1556792"/>
            <a:ext cx="6642651" cy="4425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5" name="Picture 12" descr="http://ordenrf.ru/upload/novosty-info/moskva-6.jp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1187624" y="1556792"/>
            <a:ext cx="6768752" cy="4509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2" name="Picture 6" descr="http://ordenrf.ru/upload/novosty-info/moskva-5.jpg"/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2987824" y="1556792"/>
            <a:ext cx="3072340" cy="4608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6" name="Picture 14" descr="http://922polk.ucoz.ru/_ph/1/21347712.jpg"/>
          <p:cNvPicPr>
            <a:picLocks noChangeAspect="1" noChangeArrowheads="1"/>
          </p:cNvPicPr>
          <p:nvPr/>
        </p:nvPicPr>
        <p:blipFill>
          <a:blip r:embed="rId18" cstate="print"/>
          <a:stretch>
            <a:fillRect/>
          </a:stretch>
        </p:blipFill>
        <p:spPr bwMode="auto">
          <a:xfrm>
            <a:off x="1265687" y="1484784"/>
            <a:ext cx="6684632" cy="4620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4" name="Picture 10" descr="http://img-fotki.yandex.ru/get/6205/14576209.8/0_92aeb_8e3a4e1a_orig.jpg"/>
          <p:cNvPicPr>
            <a:picLocks noChangeAspect="1" noChangeArrowheads="1"/>
          </p:cNvPicPr>
          <p:nvPr/>
        </p:nvPicPr>
        <p:blipFill>
          <a:blip r:embed="rId19" cstate="print"/>
          <a:stretch>
            <a:fillRect/>
          </a:stretch>
        </p:blipFill>
        <p:spPr bwMode="auto">
          <a:xfrm>
            <a:off x="1187624" y="1484784"/>
            <a:ext cx="6720746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319" y="0"/>
            <a:ext cx="963613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5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17.dreamies.de/img/922/b/qmud0am3ly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4176464" cy="515649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4258816" cy="49251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/>
              <a:t>     </a:t>
            </a:r>
          </a:p>
          <a:p>
            <a:pPr algn="ctr">
              <a:buNone/>
            </a:pPr>
            <a:r>
              <a:rPr lang="ru-RU" dirty="0"/>
              <a:t>      </a:t>
            </a:r>
          </a:p>
          <a:p>
            <a:pPr algn="ctr">
              <a:buNone/>
            </a:pPr>
            <a:r>
              <a:rPr lang="ru-RU" dirty="0"/>
              <a:t>      </a:t>
            </a:r>
          </a:p>
          <a:p>
            <a:pPr algn="ctr">
              <a:buNone/>
            </a:pPr>
            <a:r>
              <a:rPr lang="ru-RU" dirty="0"/>
              <a:t> 	</a:t>
            </a:r>
            <a:endParaRPr lang="ru-RU" sz="4300" dirty="0"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260648"/>
            <a:ext cx="40094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Смоленск </a:t>
            </a: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360040" cy="216024"/>
          </a:xfrm>
          <a:prstGeom prst="actionButtonForwardNext">
            <a:avLst/>
          </a:prstGeom>
          <a:solidFill>
            <a:schemeClr val="accent6">
              <a:lumMod val="75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76575" y="1982326"/>
            <a:ext cx="37444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Monotype Corsiva" pitchFamily="66" charset="0"/>
              </a:rPr>
              <a:t>Город –герой – щит Москвы златоглавой –</a:t>
            </a:r>
          </a:p>
          <a:p>
            <a:pPr algn="ctr"/>
            <a:r>
              <a:rPr lang="ru-RU" dirty="0">
                <a:latin typeface="Monotype Corsiva" pitchFamily="66" charset="0"/>
              </a:rPr>
              <a:t>Путь преграждает к сердцу державы </a:t>
            </a:r>
          </a:p>
          <a:p>
            <a:pPr algn="ctr"/>
            <a:r>
              <a:rPr lang="ru-RU" dirty="0">
                <a:latin typeface="Monotype Corsiva" pitchFamily="66" charset="0"/>
              </a:rPr>
              <a:t>Лютым врагам. Во все времена</a:t>
            </a:r>
          </a:p>
          <a:p>
            <a:pPr algn="ctr"/>
            <a:r>
              <a:rPr lang="ru-RU" dirty="0">
                <a:latin typeface="Monotype Corsiva" pitchFamily="66" charset="0"/>
              </a:rPr>
              <a:t>Насмерть стоит крепостная стена.</a:t>
            </a:r>
          </a:p>
          <a:p>
            <a:pPr algn="ctr"/>
            <a:r>
              <a:rPr lang="ru-RU" dirty="0">
                <a:latin typeface="Monotype Corsiva" pitchFamily="66" charset="0"/>
              </a:rPr>
              <a:t>Тихо качают липы и клёны,</a:t>
            </a:r>
          </a:p>
          <a:p>
            <a:pPr algn="ctr"/>
            <a:r>
              <a:rPr lang="ru-RU" dirty="0">
                <a:latin typeface="Monotype Corsiva" pitchFamily="66" charset="0"/>
              </a:rPr>
              <a:t>Город любимый, мирный, зелёный…</a:t>
            </a:r>
          </a:p>
          <a:p>
            <a:pPr algn="ctr"/>
            <a:r>
              <a:rPr lang="ru-RU" dirty="0">
                <a:latin typeface="Monotype Corsiva" pitchFamily="66" charset="0"/>
              </a:rPr>
              <a:t>Смех детворы и невесты все в белом,</a:t>
            </a:r>
          </a:p>
          <a:p>
            <a:pPr algn="ctr"/>
            <a:r>
              <a:rPr lang="ru-RU" dirty="0">
                <a:latin typeface="Monotype Corsiva" pitchFamily="66" charset="0"/>
              </a:rPr>
              <a:t>В радости жить – привычное дело.</a:t>
            </a:r>
          </a:p>
          <a:p>
            <a:pPr algn="ctr"/>
            <a:r>
              <a:rPr lang="ru-RU" dirty="0">
                <a:latin typeface="Monotype Corsiva" pitchFamily="66" charset="0"/>
              </a:rPr>
              <a:t>Люди и город слились воедино,</a:t>
            </a:r>
          </a:p>
          <a:p>
            <a:pPr algn="ctr"/>
            <a:r>
              <a:rPr lang="ru-RU" dirty="0">
                <a:latin typeface="Monotype Corsiva" pitchFamily="66" charset="0"/>
              </a:rPr>
              <a:t>Как воздух друг другу необходимы.</a:t>
            </a:r>
          </a:p>
          <a:p>
            <a:pPr algn="ctr"/>
            <a:r>
              <a:rPr lang="ru-RU" dirty="0">
                <a:latin typeface="Monotype Corsiva" pitchFamily="66" charset="0"/>
              </a:rPr>
              <a:t>Славься, Смоленск, мы гордимся тобой.</a:t>
            </a:r>
          </a:p>
          <a:p>
            <a:pPr algn="ctr"/>
            <a:r>
              <a:rPr lang="ru-RU" dirty="0">
                <a:latin typeface="Monotype Corsiva" pitchFamily="66" charset="0"/>
              </a:rPr>
              <a:t>Город Героев! Город-герой!</a:t>
            </a:r>
          </a:p>
          <a:p>
            <a:pPr algn="ctr"/>
            <a:endParaRPr lang="ru-RU" sz="1600" b="1" dirty="0">
              <a:latin typeface="Georgia" pitchFamily="18" charset="0"/>
            </a:endParaRPr>
          </a:p>
          <a:p>
            <a:pPr algn="ctr"/>
            <a:endParaRPr lang="ru-RU" sz="1600" b="1" dirty="0">
              <a:latin typeface="Georgia" pitchFamily="18" charset="0"/>
            </a:endParaRPr>
          </a:p>
          <a:p>
            <a:pPr algn="ctr"/>
            <a:r>
              <a:rPr lang="ru-RU" sz="1400" b="1" dirty="0">
                <a:latin typeface="Georgia" pitchFamily="18" charset="0"/>
              </a:rPr>
              <a:t>Н. </a:t>
            </a:r>
            <a:r>
              <a:rPr lang="ru-RU" sz="1400" b="1" dirty="0" err="1">
                <a:latin typeface="Georgia" pitchFamily="18" charset="0"/>
              </a:rPr>
              <a:t>Толбатова</a:t>
            </a:r>
            <a:endParaRPr lang="ru-RU" sz="1400" b="1" dirty="0">
              <a:latin typeface="Georg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932040" y="2060848"/>
            <a:ext cx="3779912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b="1" dirty="0">
                <a:latin typeface="Georgia" pitchFamily="18" charset="0"/>
              </a:rPr>
              <a:t>УКАЗ ПРЕЗИДИУМА ВЕРХОВНОГО СОВЕТА СССР</a:t>
            </a:r>
            <a:endParaRPr lang="ru-RU" sz="1200" dirty="0">
              <a:latin typeface="Georgia" pitchFamily="18" charset="0"/>
            </a:endParaRPr>
          </a:p>
          <a:p>
            <a:pPr algn="r"/>
            <a:r>
              <a:rPr lang="ru-RU" sz="1200" b="1" dirty="0">
                <a:latin typeface="Georgia" pitchFamily="18" charset="0"/>
              </a:rPr>
              <a:t>О ПРИСВОЕНИИ ГОРОДУ МУРМАНСКУ </a:t>
            </a:r>
            <a:endParaRPr lang="ru-RU" sz="1200" dirty="0">
              <a:latin typeface="Georgia" pitchFamily="18" charset="0"/>
            </a:endParaRPr>
          </a:p>
          <a:p>
            <a:pPr algn="r"/>
            <a:r>
              <a:rPr lang="ru-RU" sz="1200" b="1" dirty="0">
                <a:latin typeface="Georgia" pitchFamily="18" charset="0"/>
              </a:rPr>
              <a:t>ПОЧЕТНОГО ЗВАНИЯ «ГОРОД - ГЕРОЙ»</a:t>
            </a:r>
          </a:p>
          <a:p>
            <a:pPr algn="r"/>
            <a:endParaRPr lang="ru-RU" sz="1400" dirty="0">
              <a:latin typeface="Georgia" pitchFamily="18" charset="0"/>
            </a:endParaRPr>
          </a:p>
          <a:p>
            <a:pPr algn="r"/>
            <a:r>
              <a:rPr lang="ru-RU" sz="1400" dirty="0">
                <a:latin typeface="Georgia" pitchFamily="18" charset="0"/>
              </a:rPr>
              <a:t>         За мужество и стойкость, проявленные при защите Мурманска трудящимися города, воинами Советской Армии, Военно-Морского Флота в годы Великой Отечественной войны, присвоить городу Мурманску почетное звание «Город - герой», с вручением ордена Ленина и медали «Золотая Звезда»</a:t>
            </a:r>
          </a:p>
          <a:p>
            <a:pPr algn="r"/>
            <a:r>
              <a:rPr lang="ru-RU" sz="1100" dirty="0">
                <a:latin typeface="Georgia" pitchFamily="18" charset="0"/>
              </a:rPr>
              <a:t>Москва, Кремль.</a:t>
            </a:r>
          </a:p>
          <a:p>
            <a:pPr algn="r"/>
            <a:r>
              <a:rPr lang="ru-RU" sz="1100" b="1" dirty="0">
                <a:latin typeface="Georgia" pitchFamily="18" charset="0"/>
              </a:rPr>
              <a:t>6 мая 1985 г</a:t>
            </a:r>
            <a:r>
              <a:rPr lang="ru-RU" sz="1050" b="1" dirty="0">
                <a:latin typeface="Georgia" pitchFamily="18" charset="0"/>
              </a:rPr>
              <a:t>.</a:t>
            </a:r>
            <a:endParaRPr lang="ru-RU" sz="1050" dirty="0">
              <a:latin typeface="Georgia" pitchFamily="18" charset="0"/>
            </a:endParaRPr>
          </a:p>
          <a:p>
            <a:pPr algn="r"/>
            <a:r>
              <a:rPr lang="ru-RU" sz="1050" dirty="0">
                <a:latin typeface="Georgia" pitchFamily="18" charset="0"/>
              </a:rPr>
              <a:t>Председатель Президиума Верховного Совета СССР  </a:t>
            </a:r>
          </a:p>
          <a:p>
            <a:pPr algn="r"/>
            <a:r>
              <a:rPr lang="ru-RU" sz="1050" dirty="0">
                <a:latin typeface="Georgia" pitchFamily="18" charset="0"/>
              </a:rPr>
              <a:t>Н. ПОДГОРНЫЙ</a:t>
            </a:r>
          </a:p>
          <a:p>
            <a:pPr algn="r"/>
            <a:r>
              <a:rPr lang="ru-RU" sz="1050" dirty="0">
                <a:latin typeface="Georgia" pitchFamily="18" charset="0"/>
              </a:rPr>
              <a:t>Секретарь Президиума Верховного Совета СССР   </a:t>
            </a:r>
          </a:p>
          <a:p>
            <a:pPr algn="r"/>
            <a:r>
              <a:rPr lang="ru-RU" sz="1050" dirty="0">
                <a:latin typeface="Georgia" pitchFamily="18" charset="0"/>
              </a:rPr>
              <a:t>М. ГЕОРГАДЗЕ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906" y="37566"/>
            <a:ext cx="963613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10"/>
          <p:cNvGrpSpPr>
            <a:grpSpLocks/>
          </p:cNvGrpSpPr>
          <p:nvPr/>
        </p:nvGrpSpPr>
        <p:grpSpPr bwMode="auto">
          <a:xfrm>
            <a:off x="539552" y="1772815"/>
            <a:ext cx="7957834" cy="3816425"/>
            <a:chOff x="367715" y="3840175"/>
            <a:chExt cx="5652082" cy="2150286"/>
          </a:xfrm>
        </p:grpSpPr>
        <p:pic>
          <p:nvPicPr>
            <p:cNvPr id="35" name="Picture 8" descr="C:\Users\Мила\Desktop\цветы\4.JP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367715" y="3840175"/>
              <a:ext cx="2812918" cy="2109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10" descr="C:\Users\Мила\Desktop\цветы\5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3231777" y="3840176"/>
              <a:ext cx="2788020" cy="2150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46"/>
          <p:cNvGrpSpPr/>
          <p:nvPr/>
        </p:nvGrpSpPr>
        <p:grpSpPr>
          <a:xfrm>
            <a:off x="539552" y="1628800"/>
            <a:ext cx="7848872" cy="3888432"/>
            <a:chOff x="395536" y="1340768"/>
            <a:chExt cx="7848872" cy="3888432"/>
          </a:xfrm>
        </p:grpSpPr>
        <p:pic>
          <p:nvPicPr>
            <p:cNvPr id="40966" name="Picture 6" descr="Ретро фотографии 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395536" y="1340768"/>
              <a:ext cx="3924000" cy="3888431"/>
            </a:xfrm>
            <a:prstGeom prst="rect">
              <a:avLst/>
            </a:prstGeom>
            <a:noFill/>
          </p:spPr>
        </p:pic>
        <p:pic>
          <p:nvPicPr>
            <p:cNvPr id="40968" name="Picture 8" descr="Ретро фотографии 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4499992" y="1484784"/>
              <a:ext cx="3744416" cy="3744416"/>
            </a:xfrm>
            <a:prstGeom prst="rect">
              <a:avLst/>
            </a:prstGeom>
            <a:noFill/>
          </p:spPr>
        </p:pic>
      </p:grpSp>
      <p:grpSp>
        <p:nvGrpSpPr>
          <p:cNvPr id="6" name="Группа 39"/>
          <p:cNvGrpSpPr/>
          <p:nvPr/>
        </p:nvGrpSpPr>
        <p:grpSpPr>
          <a:xfrm>
            <a:off x="539553" y="1700808"/>
            <a:ext cx="7848871" cy="3888432"/>
            <a:chOff x="207552" y="643083"/>
            <a:chExt cx="8612922" cy="4190756"/>
          </a:xfrm>
        </p:grpSpPr>
        <p:pic>
          <p:nvPicPr>
            <p:cNvPr id="41" name="Picture 2" descr="C:\Users\Мила\Desktop\цветы\1.JP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207552" y="643083"/>
              <a:ext cx="4187933" cy="41907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Picture 4" descr="C:\Users\Мила\Desktop\цветы\11.JP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4553521" y="643083"/>
              <a:ext cx="4266953" cy="41131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" name="Группа 6"/>
          <p:cNvGrpSpPr>
            <a:grpSpLocks/>
          </p:cNvGrpSpPr>
          <p:nvPr/>
        </p:nvGrpSpPr>
        <p:grpSpPr bwMode="auto">
          <a:xfrm>
            <a:off x="539553" y="1700808"/>
            <a:ext cx="7920880" cy="3888432"/>
            <a:chOff x="159327" y="3389426"/>
            <a:chExt cx="5627366" cy="2396464"/>
          </a:xfrm>
        </p:grpSpPr>
        <p:pic>
          <p:nvPicPr>
            <p:cNvPr id="38" name="Picture 5" descr="C:\Users\Мила\Desktop\цветы\10.JPG"/>
            <p:cNvPicPr>
              <a:picLocks noChangeAspect="1" noChangeArrowheads="1"/>
            </p:cNvPicPr>
            <p:nvPr/>
          </p:nvPicPr>
          <p:blipFill>
            <a:blip r:embed="rId8" cstate="print"/>
            <a:stretch>
              <a:fillRect/>
            </a:stretch>
          </p:blipFill>
          <p:spPr bwMode="auto">
            <a:xfrm>
              <a:off x="159327" y="3389426"/>
              <a:ext cx="2967156" cy="2396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6" descr="C:\Users\Мила\Desktop\цветы\Копия DSC02924.JPG"/>
            <p:cNvPicPr>
              <a:picLocks noChangeAspect="1" noChangeArrowheads="1"/>
            </p:cNvPicPr>
            <p:nvPr/>
          </p:nvPicPr>
          <p:blipFill>
            <a:blip r:embed="rId9" cstate="print"/>
            <a:stretch>
              <a:fillRect/>
            </a:stretch>
          </p:blipFill>
          <p:spPr bwMode="auto">
            <a:xfrm>
              <a:off x="3228799" y="3389426"/>
              <a:ext cx="2557894" cy="23520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539552" y="1700808"/>
            <a:ext cx="7848872" cy="3888433"/>
            <a:chOff x="677699" y="1806962"/>
            <a:chExt cx="4739948" cy="2191109"/>
          </a:xfrm>
        </p:grpSpPr>
        <p:pic>
          <p:nvPicPr>
            <p:cNvPr id="23" name="Picture 2" descr="C:\Users\Мила\Desktop\цветы\1.JPG"/>
            <p:cNvPicPr>
              <a:picLocks noChangeAspect="1" noChangeArrowheads="1"/>
            </p:cNvPicPr>
            <p:nvPr/>
          </p:nvPicPr>
          <p:blipFill>
            <a:blip r:embed="rId10" cstate="print"/>
            <a:stretch>
              <a:fillRect/>
            </a:stretch>
          </p:blipFill>
          <p:spPr bwMode="auto">
            <a:xfrm>
              <a:off x="677699" y="1806962"/>
              <a:ext cx="1304572" cy="21505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Picture 4" descr="C:\Users\Мила\Desktop\цветы\11.JPG"/>
            <p:cNvPicPr>
              <a:picLocks noChangeAspect="1" noChangeArrowheads="1"/>
            </p:cNvPicPr>
            <p:nvPr/>
          </p:nvPicPr>
          <p:blipFill>
            <a:blip r:embed="rId11" cstate="print"/>
            <a:stretch>
              <a:fillRect/>
            </a:stretch>
          </p:blipFill>
          <p:spPr bwMode="auto">
            <a:xfrm>
              <a:off x="2112729" y="1847538"/>
              <a:ext cx="3304918" cy="21505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5" name="Равнобедренный треугольник 14"/>
          <p:cNvSpPr/>
          <p:nvPr/>
        </p:nvSpPr>
        <p:spPr>
          <a:xfrm rot="5400000">
            <a:off x="7589480" y="3458656"/>
            <a:ext cx="2281456" cy="251520"/>
          </a:xfrm>
          <a:prstGeom prst="triangle">
            <a:avLst/>
          </a:prstGeom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972" name="AutoShape 12" descr="data:image/jpeg;base64,/9j/4AAQSkZJRgABAQAAAQABAAD/2wCEAAkGBxISEhUUExQVFBUXFBcUFxcWFRwVFxcXFRQYFhQXFRUaHCggGholHBQYITEhJSkrLi4uFx8zODMsNygtLisBCgoKDg0OGxAQGywkICYsLCwyLCwsLCwsLCwsLCwsLCwsLCwsLC8sLCwsLCwsLCwsLCwsLCwsLCwsLCwsLCwsLP/AABEIAP0AxwMBEQACEQEDEQH/xAAcAAEAAgMBAQEAAAAAAAAAAAAAAwQCBQYHAQj/xABAEAABAwICBgYIAwgBBQAAAAABAAIDBBEhMQUSQVFhcQYHIoGRoRMjMkKxwdHwUmKCFDNjcpKiwuHxQ1NzssP/xAAbAQEAAgMBAQAAAAAAAAAAAAAAAwQBAgUGB//EADgRAAIBAgMECQMDBAIDAQAAAAABAgMRBCExBRJBURMiMmFxgZGh0bHB8AZC4RQjcvEzUkNikiT/2gAMAwEAAhEDEQA/APcUAQBAEAQBAEAQBAEAQBAEAQBAEAQBAEAQBAEAQHH9YmkZaNkVVC6xbII3sPsSMcCbOG8FuBzGsVWxEnBKaO1sehTxUpYeosmrp8U1y9c13G96OabjrYGzR5HBzTmxw9pp8e8EFS06iqR3kUMbg6mEqulPyfNczZqQqBAEAQBAEAQBAEAQBAEAQBAEAQBAEAQBAEBG6ZocGEjWcCQ3aQ22sbbhcY8RvCxdXsbKEnFytkuPjp+dzJFk1PLuufSwIhpWm7r+mf8AlABawd93HuG9c/HVFZR8z1v6Ywst6Vd6dlfV/Y1PVNpcxVRiJ9XM08g+MFwPgHDvChwVTdnuvidL9SYRVcL0qWcX7PL62PZ11jwAQBAEAQBAEAQBAEAQBAfCUBXpq+KRzmxyNeW+1qkO1eDiMAeBWqnFuyZNUw9WmlKcWr6Xyv4FlbEIQBAEBi94GZA5myXMpN6Gqr+k9FDf0lRELZgODnf0tufJRSrU46tF2jszF1uxTl42svV2Rxum+tNmLKSIvdl6SQWb+lg7Tu+yq1MallBHcwf6ZqSe9iJWXJa+ui9zpOhWipmMdPVOL6maxdre4wexGAMG5kkC2J4KfDwklvT1ZzNrYqjOao4ZWpw0txfF9/JX+5h0x6aQ0LS24knI7MYOW50hHsjhmdm8K2IjTVuJjZuyauMlvPKHF/Zc37L2PDK2tklkfLK4ukkdck7zs4AbtlrLkTbm7s+hUKUKFNQgrJZJfnv3lrQ7pBMz0Xt46v8ASb+V1invb10ZxXR9E1U0y+p+kV6A+TBAEAQBAEAQBAEAQGE0rWNLnENaBclxsABmSTkFhtJXZtGMptRirt8EcF0i6zYo7spW+mdlruuIxyGb/IcSqNXHRjlDM9Pgf0zVqWliHurku18L3fcee6U0/VVf76Vzmn3B2WDH8AwPM3K5tXETn2meqw2Aw2F/4oJPnq/Vm30D0zlo6f0EMcd9dztd1zfWtm0WuRa175AYYKSljJU4bsUUMbsani6/TVZPRKy7u/P0t5lSu6XV0hOtUyAbmER8hdgB81o8XWktSejsjBU1lST8c/rc1EmlqhxxnmPOV5+a16WfFsvRwlCOkI//ACvg+ftUv/ck/rd9Vo6kuZt0VP8A6r0Rj6d5995/UfqjnLmZ3IL9q9EQSY8eeKXbJYkZCyZNjoLSxpZRIyOKRw9kytc4NP4mgOGPHGykp1Oje9ZPxKmMwixVPo5Sklx3bK/c7p5G50n0/r5hq+kEQOYibqn+okuHcQpZ4yrLjbwKGH2BgaLvu7z/APZ39sl6o5Cckkkkkk3JOJJ2klRJnVlFLJEIdis2yI73Z3vVJoUzVRncPVwtPIve0tDeNmknhhvVvB07z3uCOD+osYqeH6JPrSfolnf1t7ntK6h4QIAgCAIAgCAIAgNB0r6W09Ay8h1pCLtiae07cT+FvE7ja6hq1o09deR0cBsytjJdVWjxk9P5fd62PHNP9K6itdeV1mX7MTcGDdce8eJ8lya9edR56HvdnbMoYOPUXW5vX+PI0gdcqC1kdK+di21thxKibuzVu7M9Wwutb3djW93YgLSVJdI3ulkSxwgDFaOV3kaOV9DKRvcFhMxFkV1uSWIZH2W6VzN0fL7UMt2MGk5rLsFclBWoIo6aSV2rGx7znZjS4+AU0It6FevVhDttJd7sdd0Y6t6uch0zTTx7S/8AeEbmx5g/zW71ahhJzeeSOJidv4bDxfR9eXdp5v4uex6H0XFSxNihbqsb4k7XOO0ldKEFBbqPEYnE1MRUdSo7t/lkXVuQBAEAQBAEAQBAcZ066bNpAYobPnOZzbFfa7e62Te87AaWJxap9WOv0PQbG2I8W+lq5Q95eHdzfku7xirmfK90kji9zjcucbkrlubbu9T3lOjCEVGCslokRPfqjisJXN5S3UZ0rbZrE2YirRzNhTQl7uCrTkoIiqTUETVjcmjILSm+JpSf7mfBGMFm7Dkx6I3x8E3shvK2RBO+2G1bxVyWCvmVJJd2amUeZImRMh95y3cuCNd3O7Frm5wGwLGmRsk27s3OhejlVVYwwuc38R7LM8e26wPddSQoVKnZRUxe0cNhcqs0ny1fojrqPqrncPWzxx8GNMh8Tqj4q1DZ8v3M4dX9VUY/8cG/FpfJuKHqthjcHiqqGvHvRlsZHI2JHirMcHGPFnKrfqOrVunTi1yd2dxRQGNga6R8pHvv1dY89VoHkrcVZWvc4FWanNyUVHuV7e7f1J1kjCAIAgCAIAgKL9Js/aG04xeWGV35WAhoJ4lxAA4HvjdRb6hx1LKw0ugdd9m6S73r7LXyNN036S/skeow+ueMNuo3LXI37hv5KrjcV0Md2Paft3nQ2Rs3+qnvT7C93y+f5PE6yUvebkm9ySTckk43O8lceOSu9T6HTgoRskQlqzclIXR48fgt08jWyuWqaO5sopysYm7I28Lw1uGapyW9LMpTTlLMra11LaxLaxPDhz3qORHPMjlnAvZbRg2bxg3qaxwvirSyLaslY+MjAWWxfgiWlpnzSNjjaXvcbNaMyfkNt9lltCDk7LU0qVYUYOpUdktWes9FerqGEB9SBNLnqnGNnC3vnicOG1dahg4xznm/Y8NtL9RVqzcKHVjz/c/jy9TuWi2AwCunm27n1AEAQBAEAQBAEAQENZUtiY+R2DWNLjyaLlazmoRcnwJKVOVSahHVu3qeV9GukQjrJKmov60Oa4gX1b6pYBtsNQN8FwMPjEsQ6k+KZ7XaGznUwkcPR/ba3frf63Of01XyTyPlfi57sBuGTWjgBh3KrUqurUc5HVwmHhQpxpR0S/2/M1M0Bbz2nitoz3i9CakZxR2FzuWspXdjWUruxSbncqbhYnJ4DbFaSzyNJq+Rl6ckW3rG4lmY3Esy1ECAN5yUUtSCTTZK6MhuC0TTZopJsqSx2HNTRldk8ZXZFq2zW176G976EcjlukbxR7R1e9F20kIke318jbuJzY04iMbthPHkF28LQ6ON3qz55tzajxdXo4PqR073z+O7xZ1ytnCCAIAgCAIAgCAIAgCA5rp/U6tNqD/qPDTyHaPm0DvXM2tV3KFlxdvudjYlLexO8/2pvz0+55TIztW4rzyeVz28ZZXJzBt3ZKPf4EXScCnVx2Ftt1NTlcnpyu7lesbhbYpabzuTUnncohqnuWbkpZgtL5kd8zOjg1ncAsVJ2RirPdRsAP8ASrFRsxkdfAeKylbNm0VbNlarkAtbEqWnG5NSi2UXkqdWLCNz0HoRPXQMcLt19c8RGC+x4EtA71Zw0N6qkzn7YxDoYKpNa2svPL+T3xkgN7EGxsbG9juPFd258wcWtUZIYCAIAgCAIAgCAIAgCA4zp92nwt3NcfEgf4rzm3qlnCPj9j0GxerGcvD7/JwUjdZxIyvh3LkJ7sbM9RF7sbMvPjs3moFK7KyleRq5WXeBsALjzVqLtG5cjK0L8ylUC4PEqeGTLMHZlSKK5U0pWRPKVkTCK+Cj3rZke9bMsUzQL7lHN3IajbInzXcbLdQssyRQtHM+yPsMFhK7EVdmufJjcqyllZFpRsrIhc+63SsbI2OhNJvpXukjweY3Mafwl4trDiBdb06rpu6K2LwsMVBU56XTffbgdZ1ddMBTOMFQfVyPLhITfUe619cn3Tv2HPAki3hMSo9WWhw9vbHeISrUF1krW5pcu9cuK00s/XWuBFxiCuseDatkz6gCAIAgCAIAgCAIAgOB6xJSJWgZmIDldzrleZ2zG+IjfRR+7PT7CgnSbfCX2RzcFNYLiTndnXnUuzGeTtWGzBZjHq3NoR6t2UC0jWO//asXWRZunZGJpbMG9Z6S8zbpbzKepq35eZU194nvvEkUJI3LWUkmaymkyCd1hZSRV3ckgru5BTsOZW82tCWbWgqXbBnbw/2kFxFNcTXvarCZYM2RrDYbtoHFYQSPhWTJ2PQnptJSERzEvpzhvdFxZvb+Xw3G5h8W6b3ZafQ8/tfYkMWnUpZVPaXj39/r3eyU07ZGtexwc1wDmuBuCDkQuwmmro8BUhKnJwmrNcCRZNAgCAIAgCAIAgCA4rpzTXmid+Qjwdf/ACXmdvdWUXzT/Pc9FseralOPf9v4OfqHhoXnoJyZ1Kacma+nhJJcVYnJJWLdSaS3T7MzYMz81iL4sxGXFk0kIAA4YrRTu7kcZ3dzSzxXeeHx+/gr0ZWidGErRLcrA1uKhi96RXjJykap0JcQ3ebngFbUt1XLynuq5LNHYCw4NG871pF318yOMrvPzKk0WrtuTiT9FNGW8WIS3vAoHNTllH17kSCQZHhco3wQcuCDgiCMS9ZsZSO/6qukRjl/ZXm8clzHf3X5lo4OAPeOJXQwNaz3HoeX/UmzlUp/1MF1o6965+X08D1ldU8MEAQBAEAQBAEAQHOdNovVNk/A4jucPq0Lhbepb1GMlwf1/wBI62yJ/wBxw5r6f7OBaNdwvkvNvqRy1PTt7kctS3M4ZDKyhinxIYJ8SvB7QJ24BSz0sSz7Ni9PHbE5AX8FXg75IrQlfJGjiZdw53KvSdkdKUrIznj1nWOQFysQluq5rCW7G5hR0w7TjkcLcNyzUqaRRtVqvKKPs8QabnO2X4RuCRlfJaGISvktPr3mir33V+krHSoqyKThYXKnvcsbxJBTE9p2WwfMrSdS3VRHKpnZGLiScFlKyJEkkRSLdG6MGtWbmSxSVZiex7c2Pa8c2ODh8Ei92SZHVpKrBwlo0165H6Sabi69IfIWrH1AEAQBAEAQBAfCgOa03pqllgkje/Uc5pAa5puHtNwMBj2hsXIrY3DV6Eot2fJp3T/3yOxhMHiaVeNSMbpPVW0f8HFssAF5J3Z6F3bJ20pI5qN1EmRuqkyk52pKOH/CntvQLCW/TLWk5rtAHvYX+KhoR613wIcPC0rvgVowGNJHIH4lSu8nZk0rzlZkccJI4uOPJbSkk/A2lNJ+BYeQ0cB94cVEsyJJyNbVknDac/oFapq2ZcpJLM087ALk9yuRbeSLsZ5CjoS/tuFm7L/JKlZQ6sdTE6yjktTOpGsbDALEOrmzNPq5vUry2YLDNSRvLNksbyd2UHlTpFhM+sF0eRlslp6YySMjbm97WDm5waPitoLekkR1aqp05VHwTfpmfpICy9GfIj6gCAIAgCAIAgCA856XaMLaokDsvGuDxJ7Y8cf1BeR2tSVCs5cJZ+fE9ZszEqWGs3msvj2+hDSUgzOK4NSrwRJVqvRF/VVe5Wuc/pOK7xbMuAC6NCVo58jp0J2hnyJq+nBc0ZtHyWlKdovmaUalovmRTtu4DYtouyubwdotl30YAuoN5t2K+827GrdJrnDIZfVW1HdXeXVHcXeVqtwY0naVJBbzJYdZkdBowv8AWSZbGrarX3OpAzVxG71Y6k9U2+GQGwZYLSm7ZmtJ2zNTWO1efw5q3TW8XKeZp5Hkm6uJJFlS5GFiVtkjdSuTMFgtHmze51nVZogzVnpXDsQDW/W64YPi79IV/BU96d+Rwf1Fi+hwvRrWeXktfsvM9oXYPn4QBAEAQBAEAQBAa/Tej/TR2HtDFvPaO/6Ln7TwX9VRcV2lmvjzLWExHQ1LvR6nJtjthlZfPJ3Taep3HK+Zi4rCMo1YxffdcN+ZVvSNi7pGxNVt7PJaU31jSk+sUWuxO8mysNFhrIVr8NUfYSlHO7FKOe8yMtDGY8/oFtdzkb3c5FWGlMjwXZblLKooRyJZ1FTjkbWYe63vO5VI/wDZlOP/AGkUapgaPvzU9NuTLNNuTOdqWl5NsQPDvXRg1FZnQTsYSU7QN58llTbN1IqCGxxU2/ckjItUej5J5GxRNLnuNgPiSdgG0ralGU5bsRVxFOjTdSo7Jfnqe39FtAsooGxNxd7T3fieczyGAHABehoUlShuo+c7Rx0sZXdSWS0S5L8zfebhTFAIAgCAIAgCAICCStjadVz2tO5x1fC+ahliaUZ7jkk+TdmSxo1JK8U2u7Mma4EXBuN4UxG01kzVaX0T6TtMwftGx30K4O1djrE/3aWU/Z/z+Mu4XF9H1Z6fQ43SspjJZYh22+a8osNOE7VFZrgz0GGgqi39UQ0UJ2rWrJElaaLNWLNJ4KOnnIhpO8jXMj8VZci25Ecttbkto9k3jfdK8z9Y2Clit1EsVurMuwMsLDvPxVebvmytN3zZm6QNB2ALVJs1UXI1LmumduZ5lXE1Sj3l1NUo95O+jAGq0AclGqrbuyONV3uyk+nA7jZTqbLKqNk2iujs9W/1bOxtldgwb7fiPAd9l0cLhKtZZZLmQ4raNHCx/uPPktf48z07o30bho2nU7UjvbkI7TuA/C3h8TivQ4fDQoxsteZ4/H7Rq4yV55JaLgvl95ulYOeEAQBAEAQBAEAQFHS1F6VmHtDLjwK5e1NnrFU7x7S07+7z+pZw1fo5Z6fmZwk9KA4lpfE6+cbnRnDfqkLytHEVqOUW0elhVbSTtJd6T+pVqNM6Sg7UVQJWj3JmNdy7Qs7zXYw+16mkzb+gwdd2cN191/z2I5OsJ5AFXQskt70biLby0EE/3BXZYqjiI7tSKf5+cQthuHWw9Vruefrp9CWl6X6MeMHy0+OUsZeL82X81zK+x8PUd6c3Huauvz1IZ4PHRV5RUl3O31LUz2zD1EsUwz9XIHO72e15Kg9kV6WatL/F39tfYzSluZ1IuPiml66e5Qc+1xkdt8wqrg08+HAuqN8ypJicFKslmTLJZmbY9g7ysOXFmrlxZeBDWKvZymV7OUzXMaZSNystqmi02qaLkMPbDBmbADaSTgB3qOKlU7KbfJFec+q5s6Cn6LTOGJEd8ycT3ALp4fYmJqO9S0V6v0Xycue1aUXkrm10d0PpozrPBld+f2e5mXjdd+hsuhT7XWffp6f7KVfbGIqK0Xuru19fix0DWgCwFgMgF0jlttu7PqGAgCAIAgCAIAgCAIAgOd6S6N/6rR/OP8vqvObYwFv/ANEF/l8/PrzOts/E/wDil5fHwcjPbEHIrhxO7DmjRVdMRxG/6qzGR0qVRPxNTpKBjhbVGG1WKc5J3uW6actTVVOjQ0AA2PjmrUa13dksU920dCairZYDrOfdm0OJINtjRmCta1OFfhmQzoU1Ft5G+0dpyKVzRGSS4EkZFoF8Hcb/AF3X59bCTppufD3OcrTjdM6SmprNxzK5c6l2VKlS8jS6f01FDdl9Z34W5i2/d8VewmFnVtK1lzLeHoyl13kvr4HKy9K53WbHaJuAwF3EfzH5WXVWzqS60837ehLGjCdRcSPQVc8VcUj3E6s0biXG57LwczyVuCjBxsrZlqcHKjVprRxkvVM/TC7h8yCAIAgCAIAgCAIAgCAIAgCA+EXwKw0mrMJ2OE6S6K9C649h3s8N7SvIY7Bf01TLsvTu7vjuPTbPxXSxs9Vr8nN2N7Kqde6tc18lKASTjbJTKTLaqtpJGprmY371PBl6jLKxpdIMMliMWtJa7gTYi/MK5Sahe+rIakekqJLRa+xNoqpEDrsaC7VIucACSMTvyy4rSvB1Y2k8iSWHpyShFW5m+0h0gkbSsZrn0kms579oaXkANtkSBsyCoUsFB13K3VWi77cfD3KUsBTlWlJ5RVku92TZwU8pkmDW5A+W2670YqFNtlWtVlXxcacMlH6cS6ItU5HnZQ710dKNNQejJYuC0kTwlnken6P61Zm2E0LH8WOMZ52OsCfBWoY+X7kcCv8ApajLOlNrxV/j7nS6N6zKCXBxkhP52XHiy+HOytRxlN65HGrfpzGQ7CUvB/Njp6DSkE4vFLHJ/I8OI5gHBTxqRl2Xc5FbC1qLtVg4+KaLi3IAgCAIAgCAIAgCAIAgCAq6Sp2SRubJYNtck4atveucrKDE0YVabhPTny7ybD1J06ilDX69x5VW1bGFwb2yCQCMGkbxfevH9E7tX8+Z7alSnNJvLu4mmnriQch5lTRgkdCFFIoz0zpCBc4fPyHepozUMybpIwRZptElvaY9msG+z7TXWHsvuMeeGajlXTyadvfyK1StvdpM5uvlY15D2OjdfJpw8Cr9OMnG8XcklWjHV+ZJGAW3LJXNt71gLDcfotXk9VckjWi47qKcVBd9xg297Wsf1HapZVrRs9TSGEXSbydo62Ss2+98S+IioN5F8lMIaLnH4LXeua2T1KpeDlkpLPiFKOiMm4BYebN00kRmQ5jA3vcYHgt0rMjlK6sbnR/TOug9ipkI3PIkHKz72HJTwr1I6M5lfZuDq9qmvLL6WOl0f1vVDcJoI5BvYTGbcb6wJ8FajjHxRxK36epP/jk145/B1WjutTR8mDzJCfzs1m9zma2HOynjiYPXI5VXYmJh2bS8H82Or0dpmmqP3M0cnBjw4jmAbjvUylGWjObUoVaXbi14ovLYiCAIAgCAIAgKmkdIxwtu88gMzyCrYnFU8PHem/Liyehh51pWivPgcJp7S8lRgeyzYwZc3HaV5rE4+piHnlHl88z0mDwlPD5rN8/jkc5NTEmwFzuGf3xyUClxOrGqkrs+N0Qc3YcBn3u+nisOtyDxTeUST9ltg0W4Bab982aqpxZKKcMHxP3sWu9cdI5s++gs0XAJOOW9Z3rs13lKRQ0jDdp22x+o8CR3qanKzLEJWOcfFqgjbl/vvVxSuzpxndXIKZjy7VG0/wDK3m42ua77jqS1jxi1a009TZyVvEotaMgD9VM2+JHFx0R9qBYXSHI2qSsrkDHKRojjPmRuzWUat5mJKyaNmJK2I2bTR/RysmIMVPM7aHBjmt4ds2HmpIwm9EVKuKw9PtzS8/seg9HejvSCO1qj0LfwzSibDg2zwPEKzCFZcTi4nFbNl+2/grfB6ZoiKpay1TJFI7CxjjMfO93uv3AK1G/E4NV02/7aaXe7/YvrYiCAIAgNPpXTYju2Oznb/dH1PBcbG7XhSvClnL2Xy+71L+GwTqdaeS92clVyue7WcS5x7yeQ+QXm51Z1JOc3d8zu04xhG0VZETaMn2uyN2Z+g8+5aOoloZdZLQmbAGjAW+fM7Vq5N6kbm3qRvjWUzeMyAxWxWbkqlc+MptZwBy28llysjZ1d2LaJaqMblrBs0pyZrJ4zu2KeLLkJI5bSEeq63d4Wt/aWjuKvQd0XqVTKxSkm1TYZqVRuSuqiN7w431bnetknFWua7yZ8keAMbX+CRXI23mzOHQ1TOR6KCWQbC2Nxb/Vaw8VZpUpNZIqYjF0oPrzS8/sb2g6sdIyZsZEP4kg+DNYqzHC1Hqc6e2sLDRt+C+bHSUPU9tmqebY47f3OP+Kljg+bKNX9Qv8AZD1f2XydDQdWGjo7azHzEbZJD8Gao8lPHDU0c+ptnFT0aXgvm50lBoSmg/cwRRne2NoPeQLlSqEVoihUxFWp25N+LNgtiEIAgCAIDCaVrRdxsFHVrQpRc5uyNoxcnaJz+ktLF9w3st8z97l5THbXqV+pS6sfd/C/HyOpQwihnLN/Q1HoyeA8/DZ3+C5KaRf3rEjIQMh37fFYbbNXJvU+OagTI3NWTa5G5qzc2I3MWUzZSJqWLM9yxJmk5cDCeNEzeEjXzsUsWWoM0Gm4MLj71bn/ANS/yVuhLO35+aFqE7M56anxV1Mm3jBzDsWRvnpvVFRxmKZ7mMc8SgBxaC4D0bcA61wL3NuK62AScHlxPObdqz6SKTdraebPRl0Dz4QBAEAQBAEAQBAU6/SLYhvdu+p2LnY7aVLCq2suXzyLFHDyq+HM52qqnyG5PLcOQXksTiquInvVH4LgvD8udanShTVkQhqrElz6hgBFm7IEzKSR2THeFvMqzDB4ifZhL0t9SN1qcdZImZoaU7AOZ+l1chsbFy1SXi/i5G8bSXG5Ozo8feeByF/PBXIbAn++a8lf7r6ET2iuESxH0ei2lzu8AeQVyGw6C7Tk/b6IiltCo9EkVNJ6O9Fi32Mt9jx4Lk7U2d/TPfh2H7P4fD05E+HxPSZS1+pp5wuUi/AoTBSotRZrK2K4I25jmMR5hTQdmTpnOGIZbsuWbfIhdBO5IpETo1smbXPR+qX93OP4jT4t/wBLr7OfVl4nnttduHg/qd8uicQIAgCAIAgCAIDV1tZI7sxMdxeRYfpv8VxcZjMTO9PCwf8Ala3pf6/7LlKjTj1qsl4fJr2aHlOJsDvc6/wuuRHY+MnnJJeL+Llt4ylHJeyLLNBHa8dwv81bh+n5fvn6L+fsQvHLhEsR6EjGZce+3wCt09hYePacn52+iIpY2o9LIsM0bEPcB54/FXIbLwkP/Gn45/W5E8TVf7iyyMDIAchZXIU4QyikvAhcm9WZLcwEAQBAYvYCCCLg4ELWcIzi4yV0zKbTujlNMUBidvacj8jxXi9oYF4Wpl2Xo/s+/wCvqdzC11VXeaSZVEdGJQnUqJ4mjrIrO5/O5H+Xc0K5SleP5+cjZFZzVLc2TO+6qcqgcYz5P+i6+zHlLyOFtrWHn9jvl1DhhAEAQBAEAQBAEAQBAEAQBAEAQBAEAQEVTA2Rpa4XB+7jioq1GFaDhNXTN6c5QlvR1OH0vQuhfqnEZtO8fVeNxWFnhqm5LyfNfmp6TC141o7y80aadQouxNbXx3F932PMW/UVYpOzsblEtVhMHcdVudQOEX/0XW2W85+X3OLtnSHn9jvl1zhBAEAQBAEAQBAEAQBAEAQBAEAQBAEAQBAVdI0LZmFju47Qd4VfFYaGIp7kvJ8mTUK8qM96P+zzvSdI6J5Y8WI8CNhHBePq0Z0ZuE9V7956mhVjVhvxNc9twQtU7O5YNbq7N33buy7lauYZ2fVlg+f+WP4v+q6+yn1p+X3ONtjsw8/sd8uycIIAgCAIAgCAIAgCAIAgCAIAgCAIAgCAIAgNbp3RLahlsnj2XbjuPAqnjcHHEwtxWj/OBbwmKlh534PVfnE83qIXMcWuGq5psQV5OcJQk4yVmj1UJxnFSi7pmvqWWdff9/f8ylpu6/Pz/RtwOr6tj62b+Rvk4/VdfZPbl4I422OxHxZ367hwQgCAIAgCAIAgCAIAgCAIAgCAIAgCAIAgCAIDR9JtBiduszCVow/MPwn5Fc7aGBVeO9HtL37vg6GAxroS3Zdl+3f8nnNVEbEEWIORwIIzB5H4LzMHuysz1EWmdB1bn18n/i/yH1Xa2V/yS8Pucfa6/tx8fsehLunnwgCAIAgCAIAgCAIAgCAIAgCAIAgCAIAgCAIAgOY6WaA9IDLGO2B2mj3wNo/MPNcfaWB310tNdZarn/P1Ovs7HdG+jm8uD5fx9DR9XwtVPH8Fx/vYoNlSvVf+P3Rd2yv7Kff9mehrvnmwgCAIAgCAIAgCAIAgCAIAgCAIAgCAIAgCAIAgCA00OiWR1npWYekieHNthfWYS4c9ypxw0aeI348U8vNF6WKlUwvRy4NWfdZ5G5VwohAEAQBAEAQB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74" name="AutoShape 14" descr="data:image/jpeg;base64,/9j/4AAQSkZJRgABAQAAAQABAAD/2wCEAAkGBxISEhUUExQVFBUXFBcUFxcWFRwVFxcXFRQYFhQXFRUaHCggGholHBQYITEhJSkrLi4uFx8zODMsNygtLisBCgoKDg0OGxAQGywkICYsLCwyLCwsLCwsLCwsLCwsLCwsLCwsLC8sLCwsLCwsLCwsLCwsLCwsLCwsLCwsLCwsLP/AABEIAP0AxwMBEQACEQEDEQH/xAAcAAEAAgMBAQEAAAAAAAAAAAAAAwQCBQYHAQj/xABAEAABAwICBgYIAwgBBQAAAAABAAIDBBEhMQUSQVFhcQYHIoGRoRMjMkKxwdHwUmKCFDNjcpKiwuHxQ1NzssP/xAAbAQEAAgMBAQAAAAAAAAAAAAAAAwQBAgUGB//EADgRAAIBAgMECQMDBAIDAQAAAAABAgMRBCExBRJBURMiMmFxgZGh0bHB8AZC4RQjcvEzUkNikiT/2gAMAwEAAhEDEQA/APcUAQBAEAQBAEAQBAEAQBAEAQBAEAQBAEAQBAEAQHH9YmkZaNkVVC6xbII3sPsSMcCbOG8FuBzGsVWxEnBKaO1sehTxUpYeosmrp8U1y9c13G96OabjrYGzR5HBzTmxw9pp8e8EFS06iqR3kUMbg6mEqulPyfNczZqQqBAEAQBAEAQBAEAQBAEAQBAEAQBAEAQBAEBG6ZocGEjWcCQ3aQ22sbbhcY8RvCxdXsbKEnFytkuPjp+dzJFk1PLuufSwIhpWm7r+mf8AlABawd93HuG9c/HVFZR8z1v6Ywst6Vd6dlfV/Y1PVNpcxVRiJ9XM08g+MFwPgHDvChwVTdnuvidL9SYRVcL0qWcX7PL62PZ11jwAQBAEAQBAEAQBAEAQBAfCUBXpq+KRzmxyNeW+1qkO1eDiMAeBWqnFuyZNUw9WmlKcWr6Xyv4FlbEIQBAEBi94GZA5myXMpN6Gqr+k9FDf0lRELZgODnf0tufJRSrU46tF2jszF1uxTl42svV2Rxum+tNmLKSIvdl6SQWb+lg7Tu+yq1MallBHcwf6ZqSe9iJWXJa+ui9zpOhWipmMdPVOL6maxdre4wexGAMG5kkC2J4KfDwklvT1ZzNrYqjOao4ZWpw0txfF9/JX+5h0x6aQ0LS24knI7MYOW50hHsjhmdm8K2IjTVuJjZuyauMlvPKHF/Zc37L2PDK2tklkfLK4ukkdck7zs4AbtlrLkTbm7s+hUKUKFNQgrJZJfnv3lrQ7pBMz0Xt46v8ASb+V1invb10ZxXR9E1U0y+p+kV6A+TBAEAQBAEAQBAEAQGE0rWNLnENaBclxsABmSTkFhtJXZtGMptRirt8EcF0i6zYo7spW+mdlruuIxyGb/IcSqNXHRjlDM9Pgf0zVqWliHurku18L3fcee6U0/VVf76Vzmn3B2WDH8AwPM3K5tXETn2meqw2Aw2F/4oJPnq/Vm30D0zlo6f0EMcd9dztd1zfWtm0WuRa175AYYKSljJU4bsUUMbsani6/TVZPRKy7u/P0t5lSu6XV0hOtUyAbmER8hdgB81o8XWktSejsjBU1lST8c/rc1EmlqhxxnmPOV5+a16WfFsvRwlCOkI//ACvg+ftUv/ck/rd9Vo6kuZt0VP8A6r0Rj6d5995/UfqjnLmZ3IL9q9EQSY8eeKXbJYkZCyZNjoLSxpZRIyOKRw9kytc4NP4mgOGPHGykp1Oje9ZPxKmMwixVPo5Sklx3bK/c7p5G50n0/r5hq+kEQOYibqn+okuHcQpZ4yrLjbwKGH2BgaLvu7z/APZ39sl6o5Cckkkkkk3JOJJ2klRJnVlFLJEIdis2yI73Z3vVJoUzVRncPVwtPIve0tDeNmknhhvVvB07z3uCOD+osYqeH6JPrSfolnf1t7ntK6h4QIAgCAIAgCAIAgNB0r6W09Ay8h1pCLtiae07cT+FvE7ja6hq1o09deR0cBsytjJdVWjxk9P5fd62PHNP9K6itdeV1mX7MTcGDdce8eJ8lya9edR56HvdnbMoYOPUXW5vX+PI0gdcqC1kdK+di21thxKibuzVu7M9Wwutb3djW93YgLSVJdI3ulkSxwgDFaOV3kaOV9DKRvcFhMxFkV1uSWIZH2W6VzN0fL7UMt2MGk5rLsFclBWoIo6aSV2rGx7znZjS4+AU0It6FevVhDttJd7sdd0Y6t6uch0zTTx7S/8AeEbmx5g/zW71ahhJzeeSOJidv4bDxfR9eXdp5v4uex6H0XFSxNihbqsb4k7XOO0ldKEFBbqPEYnE1MRUdSo7t/lkXVuQBAEAQBAEAQBAcZ066bNpAYobPnOZzbFfa7e62Te87AaWJxap9WOv0PQbG2I8W+lq5Q95eHdzfku7xirmfK90kji9zjcucbkrlubbu9T3lOjCEVGCslokRPfqjisJXN5S3UZ0rbZrE2YirRzNhTQl7uCrTkoIiqTUETVjcmjILSm+JpSf7mfBGMFm7Dkx6I3x8E3shvK2RBO+2G1bxVyWCvmVJJd2amUeZImRMh95y3cuCNd3O7Frm5wGwLGmRsk27s3OhejlVVYwwuc38R7LM8e26wPddSQoVKnZRUxe0cNhcqs0ny1fojrqPqrncPWzxx8GNMh8Tqj4q1DZ8v3M4dX9VUY/8cG/FpfJuKHqthjcHiqqGvHvRlsZHI2JHirMcHGPFnKrfqOrVunTi1yd2dxRQGNga6R8pHvv1dY89VoHkrcVZWvc4FWanNyUVHuV7e7f1J1kjCAIAgCAIAgKL9Js/aG04xeWGV35WAhoJ4lxAA4HvjdRb6hx1LKw0ugdd9m6S73r7LXyNN036S/skeow+ueMNuo3LXI37hv5KrjcV0Md2Paft3nQ2Rs3+qnvT7C93y+f5PE6yUvebkm9ySTckk43O8lceOSu9T6HTgoRskQlqzclIXR48fgt08jWyuWqaO5sopysYm7I28Lw1uGapyW9LMpTTlLMra11LaxLaxPDhz3qORHPMjlnAvZbRg2bxg3qaxwvirSyLaslY+MjAWWxfgiWlpnzSNjjaXvcbNaMyfkNt9lltCDk7LU0qVYUYOpUdktWes9FerqGEB9SBNLnqnGNnC3vnicOG1dahg4xznm/Y8NtL9RVqzcKHVjz/c/jy9TuWi2AwCunm27n1AEAQBAEAQBAEAQENZUtiY+R2DWNLjyaLlazmoRcnwJKVOVSahHVu3qeV9GukQjrJKmov60Oa4gX1b6pYBtsNQN8FwMPjEsQ6k+KZ7XaGznUwkcPR/ba3frf63Of01XyTyPlfi57sBuGTWjgBh3KrUqurUc5HVwmHhQpxpR0S/2/M1M0Bbz2nitoz3i9CakZxR2FzuWspXdjWUruxSbncqbhYnJ4DbFaSzyNJq+Rl6ckW3rG4lmY3Esy1ECAN5yUUtSCTTZK6MhuC0TTZopJsqSx2HNTRldk8ZXZFq2zW176G976EcjlukbxR7R1e9F20kIke318jbuJzY04iMbthPHkF28LQ6ON3qz55tzajxdXo4PqR073z+O7xZ1ytnCCAIAgCAIAgCAIAgCA5rp/U6tNqD/qPDTyHaPm0DvXM2tV3KFlxdvudjYlLexO8/2pvz0+55TIztW4rzyeVz28ZZXJzBt3ZKPf4EXScCnVx2Ftt1NTlcnpyu7lesbhbYpabzuTUnncohqnuWbkpZgtL5kd8zOjg1ncAsVJ2RirPdRsAP8ASrFRsxkdfAeKylbNm0VbNlarkAtbEqWnG5NSi2UXkqdWLCNz0HoRPXQMcLt19c8RGC+x4EtA71Zw0N6qkzn7YxDoYKpNa2svPL+T3xkgN7EGxsbG9juPFd258wcWtUZIYCAIAgCAIAgCAIAgCA4zp92nwt3NcfEgf4rzm3qlnCPj9j0GxerGcvD7/JwUjdZxIyvh3LkJ7sbM9RF7sbMvPjs3moFK7KyleRq5WXeBsALjzVqLtG5cjK0L8ylUC4PEqeGTLMHZlSKK5U0pWRPKVkTCK+Cj3rZke9bMsUzQL7lHN3IajbInzXcbLdQssyRQtHM+yPsMFhK7EVdmufJjcqyllZFpRsrIhc+63SsbI2OhNJvpXukjweY3Mafwl4trDiBdb06rpu6K2LwsMVBU56XTffbgdZ1ddMBTOMFQfVyPLhITfUe619cn3Tv2HPAki3hMSo9WWhw9vbHeISrUF1krW5pcu9cuK00s/XWuBFxiCuseDatkz6gCAIAgCAIAgCAIAgOB6xJSJWgZmIDldzrleZ2zG+IjfRR+7PT7CgnSbfCX2RzcFNYLiTndnXnUuzGeTtWGzBZjHq3NoR6t2UC0jWO//asXWRZunZGJpbMG9Z6S8zbpbzKepq35eZU194nvvEkUJI3LWUkmaymkyCd1hZSRV3ckgru5BTsOZW82tCWbWgqXbBnbw/2kFxFNcTXvarCZYM2RrDYbtoHFYQSPhWTJ2PQnptJSERzEvpzhvdFxZvb+Xw3G5h8W6b3ZafQ8/tfYkMWnUpZVPaXj39/r3eyU07ZGtexwc1wDmuBuCDkQuwmmro8BUhKnJwmrNcCRZNAgCAIAgCAIAgCA4rpzTXmid+Qjwdf/ACXmdvdWUXzT/Pc9FseralOPf9v4OfqHhoXnoJyZ1Kacma+nhJJcVYnJJWLdSaS3T7MzYMz81iL4sxGXFk0kIAA4YrRTu7kcZ3dzSzxXeeHx+/gr0ZWidGErRLcrA1uKhi96RXjJykap0JcQ3ebngFbUt1XLynuq5LNHYCw4NG871pF318yOMrvPzKk0WrtuTiT9FNGW8WIS3vAoHNTllH17kSCQZHhco3wQcuCDgiCMS9ZsZSO/6qukRjl/ZXm8clzHf3X5lo4OAPeOJXQwNaz3HoeX/UmzlUp/1MF1o6965+X08D1ldU8MEAQBAEAQBAEAQHOdNovVNk/A4jucPq0Lhbepb1GMlwf1/wBI62yJ/wBxw5r6f7OBaNdwvkvNvqRy1PTt7kctS3M4ZDKyhinxIYJ8SvB7QJ24BSz0sSz7Ni9PHbE5AX8FXg75IrQlfJGjiZdw53KvSdkdKUrIznj1nWOQFysQluq5rCW7G5hR0w7TjkcLcNyzUqaRRtVqvKKPs8QabnO2X4RuCRlfJaGISvktPr3mir33V+krHSoqyKThYXKnvcsbxJBTE9p2WwfMrSdS3VRHKpnZGLiScFlKyJEkkRSLdG6MGtWbmSxSVZiex7c2Pa8c2ODh8Ei92SZHVpKrBwlo0165H6Sabi69IfIWrH1AEAQBAEAQBAfCgOa03pqllgkje/Uc5pAa5puHtNwMBj2hsXIrY3DV6Eot2fJp3T/3yOxhMHiaVeNSMbpPVW0f8HFssAF5J3Z6F3bJ20pI5qN1EmRuqkyk52pKOH/CntvQLCW/TLWk5rtAHvYX+KhoR613wIcPC0rvgVowGNJHIH4lSu8nZk0rzlZkccJI4uOPJbSkk/A2lNJ+BYeQ0cB94cVEsyJJyNbVknDac/oFapq2ZcpJLM087ALk9yuRbeSLsZ5CjoS/tuFm7L/JKlZQ6sdTE6yjktTOpGsbDALEOrmzNPq5vUry2YLDNSRvLNksbyd2UHlTpFhM+sF0eRlslp6YySMjbm97WDm5waPitoLekkR1aqp05VHwTfpmfpICy9GfIj6gCAIAgCAIAgCA856XaMLaokDsvGuDxJ7Y8cf1BeR2tSVCs5cJZ+fE9ZszEqWGs3msvj2+hDSUgzOK4NSrwRJVqvRF/VVe5Wuc/pOK7xbMuAC6NCVo58jp0J2hnyJq+nBc0ZtHyWlKdovmaUalovmRTtu4DYtouyubwdotl30YAuoN5t2K+827GrdJrnDIZfVW1HdXeXVHcXeVqtwY0naVJBbzJYdZkdBowv8AWSZbGrarX3OpAzVxG71Y6k9U2+GQGwZYLSm7ZmtJ2zNTWO1efw5q3TW8XKeZp5Hkm6uJJFlS5GFiVtkjdSuTMFgtHmze51nVZogzVnpXDsQDW/W64YPi79IV/BU96d+Rwf1Fi+hwvRrWeXktfsvM9oXYPn4QBAEAQBAEAQBAa/Tej/TR2HtDFvPaO/6Ln7TwX9VRcV2lmvjzLWExHQ1LvR6nJtjthlZfPJ3Taep3HK+Zi4rCMo1YxffdcN+ZVvSNi7pGxNVt7PJaU31jSk+sUWuxO8mysNFhrIVr8NUfYSlHO7FKOe8yMtDGY8/oFtdzkb3c5FWGlMjwXZblLKooRyJZ1FTjkbWYe63vO5VI/wDZlOP/AGkUapgaPvzU9NuTLNNuTOdqWl5NsQPDvXRg1FZnQTsYSU7QN58llTbN1IqCGxxU2/ckjItUej5J5GxRNLnuNgPiSdgG0ralGU5bsRVxFOjTdSo7Jfnqe39FtAsooGxNxd7T3fieczyGAHABehoUlShuo+c7Rx0sZXdSWS0S5L8zfebhTFAIAgCAIAgCAICCStjadVz2tO5x1fC+ahliaUZ7jkk+TdmSxo1JK8U2u7Mma4EXBuN4UxG01kzVaX0T6TtMwftGx30K4O1djrE/3aWU/Z/z+Mu4XF9H1Z6fQ43SspjJZYh22+a8osNOE7VFZrgz0GGgqi39UQ0UJ2rWrJElaaLNWLNJ4KOnnIhpO8jXMj8VZci25Ecttbkto9k3jfdK8z9Y2Clit1EsVurMuwMsLDvPxVebvmytN3zZm6QNB2ALVJs1UXI1LmumduZ5lXE1Sj3l1NUo95O+jAGq0AclGqrbuyONV3uyk+nA7jZTqbLKqNk2iujs9W/1bOxtldgwb7fiPAd9l0cLhKtZZZLmQ4raNHCx/uPPktf48z07o30bho2nU7UjvbkI7TuA/C3h8TivQ4fDQoxsteZ4/H7Rq4yV55JaLgvl95ulYOeEAQBAEAQBAEAQFHS1F6VmHtDLjwK5e1NnrFU7x7S07+7z+pZw1fo5Z6fmZwk9KA4lpfE6+cbnRnDfqkLytHEVqOUW0elhVbSTtJd6T+pVqNM6Sg7UVQJWj3JmNdy7Qs7zXYw+16mkzb+gwdd2cN191/z2I5OsJ5AFXQskt70biLby0EE/3BXZYqjiI7tSKf5+cQthuHWw9Vruefrp9CWl6X6MeMHy0+OUsZeL82X81zK+x8PUd6c3Huauvz1IZ4PHRV5RUl3O31LUz2zD1EsUwz9XIHO72e15Kg9kV6WatL/F39tfYzSluZ1IuPiml66e5Qc+1xkdt8wqrg08+HAuqN8ypJicFKslmTLJZmbY9g7ysOXFmrlxZeBDWKvZymV7OUzXMaZSNystqmi02qaLkMPbDBmbADaSTgB3qOKlU7KbfJFec+q5s6Cn6LTOGJEd8ycT3ALp4fYmJqO9S0V6v0Xycue1aUXkrm10d0PpozrPBld+f2e5mXjdd+hsuhT7XWffp6f7KVfbGIqK0Xuru19fix0DWgCwFgMgF0jlttu7PqGAgCAIAgCAIAgCAIAgOd6S6N/6rR/OP8vqvObYwFv/ANEF/l8/PrzOts/E/wDil5fHwcjPbEHIrhxO7DmjRVdMRxG/6qzGR0qVRPxNTpKBjhbVGG1WKc5J3uW6actTVVOjQ0AA2PjmrUa13dksU920dCairZYDrOfdm0OJINtjRmCta1OFfhmQzoU1Ft5G+0dpyKVzRGSS4EkZFoF8Hcb/AF3X59bCTppufD3OcrTjdM6SmprNxzK5c6l2VKlS8jS6f01FDdl9Z34W5i2/d8VewmFnVtK1lzLeHoyl13kvr4HKy9K53WbHaJuAwF3EfzH5WXVWzqS60837ehLGjCdRcSPQVc8VcUj3E6s0biXG57LwczyVuCjBxsrZlqcHKjVprRxkvVM/TC7h8yCAIAgCAIAgCAIAgCAIAgCA+EXwKw0mrMJ2OE6S6K9C649h3s8N7SvIY7Bf01TLsvTu7vjuPTbPxXSxs9Vr8nN2N7Kqde6tc18lKASTjbJTKTLaqtpJGprmY371PBl6jLKxpdIMMliMWtJa7gTYi/MK5Sahe+rIakekqJLRa+xNoqpEDrsaC7VIucACSMTvyy4rSvB1Y2k8iSWHpyShFW5m+0h0gkbSsZrn0kms579oaXkANtkSBsyCoUsFB13K3VWi77cfD3KUsBTlWlJ5RVku92TZwU8pkmDW5A+W2670YqFNtlWtVlXxcacMlH6cS6ItU5HnZQ710dKNNQejJYuC0kTwlnken6P61Zm2E0LH8WOMZ52OsCfBWoY+X7kcCv8ApajLOlNrxV/j7nS6N6zKCXBxkhP52XHiy+HOytRxlN65HGrfpzGQ7CUvB/Njp6DSkE4vFLHJ/I8OI5gHBTxqRl2Xc5FbC1qLtVg4+KaLi3IAgCAIAgCAIAgCAIAgCAq6Sp2SRubJYNtck4atveucrKDE0YVabhPTny7ybD1J06ilDX69x5VW1bGFwb2yCQCMGkbxfevH9E7tX8+Z7alSnNJvLu4mmnriQch5lTRgkdCFFIoz0zpCBc4fPyHepozUMybpIwRZptElvaY9msG+z7TXWHsvuMeeGajlXTyadvfyK1StvdpM5uvlY15D2OjdfJpw8Cr9OMnG8XcklWjHV+ZJGAW3LJXNt71gLDcfotXk9VckjWi47qKcVBd9xg297Wsf1HapZVrRs9TSGEXSbydo62Ss2+98S+IioN5F8lMIaLnH4LXeua2T1KpeDlkpLPiFKOiMm4BYebN00kRmQ5jA3vcYHgt0rMjlK6sbnR/TOug9ipkI3PIkHKz72HJTwr1I6M5lfZuDq9qmvLL6WOl0f1vVDcJoI5BvYTGbcb6wJ8FajjHxRxK36epP/jk145/B1WjutTR8mDzJCfzs1m9zma2HOynjiYPXI5VXYmJh2bS8H82Or0dpmmqP3M0cnBjw4jmAbjvUylGWjObUoVaXbi14ovLYiCAIAgCAIAgKmkdIxwtu88gMzyCrYnFU8PHem/Liyehh51pWivPgcJp7S8lRgeyzYwZc3HaV5rE4+piHnlHl88z0mDwlPD5rN8/jkc5NTEmwFzuGf3xyUClxOrGqkrs+N0Qc3YcBn3u+nisOtyDxTeUST9ltg0W4Bab982aqpxZKKcMHxP3sWu9cdI5s++gs0XAJOOW9Z3rs13lKRQ0jDdp22x+o8CR3qanKzLEJWOcfFqgjbl/vvVxSuzpxndXIKZjy7VG0/wDK3m42ua77jqS1jxi1a009TZyVvEotaMgD9VM2+JHFx0R9qBYXSHI2qSsrkDHKRojjPmRuzWUat5mJKyaNmJK2I2bTR/RysmIMVPM7aHBjmt4ds2HmpIwm9EVKuKw9PtzS8/seg9HejvSCO1qj0LfwzSibDg2zwPEKzCFZcTi4nFbNl+2/grfB6ZoiKpay1TJFI7CxjjMfO93uv3AK1G/E4NV02/7aaXe7/YvrYiCAIAgNPpXTYju2Oznb/dH1PBcbG7XhSvClnL2Xy+71L+GwTqdaeS92clVyue7WcS5x7yeQ+QXm51Z1JOc3d8zu04xhG0VZETaMn2uyN2Z+g8+5aOoloZdZLQmbAGjAW+fM7Vq5N6kbm3qRvjWUzeMyAxWxWbkqlc+MptZwBy28llysjZ1d2LaJaqMblrBs0pyZrJ4zu2KeLLkJI5bSEeq63d4Wt/aWjuKvQd0XqVTKxSkm1TYZqVRuSuqiN7w431bnetknFWua7yZ8keAMbX+CRXI23mzOHQ1TOR6KCWQbC2Nxb/Vaw8VZpUpNZIqYjF0oPrzS8/sb2g6sdIyZsZEP4kg+DNYqzHC1Hqc6e2sLDRt+C+bHSUPU9tmqebY47f3OP+Kljg+bKNX9Qv8AZD1f2XydDQdWGjo7azHzEbZJD8Gao8lPHDU0c+ptnFT0aXgvm50lBoSmg/cwRRne2NoPeQLlSqEVoihUxFWp25N+LNgtiEIAgCAIDCaVrRdxsFHVrQpRc5uyNoxcnaJz+ktLF9w3st8z97l5THbXqV+pS6sfd/C/HyOpQwihnLN/Q1HoyeA8/DZ3+C5KaRf3rEjIQMh37fFYbbNXJvU+OagTI3NWTa5G5qzc2I3MWUzZSJqWLM9yxJmk5cDCeNEzeEjXzsUsWWoM0Gm4MLj71bn/ANS/yVuhLO35+aFqE7M56anxV1Mm3jBzDsWRvnpvVFRxmKZ7mMc8SgBxaC4D0bcA61wL3NuK62AScHlxPObdqz6SKTdraebPRl0Dz4QBAEAQBAEAQBAU6/SLYhvdu+p2LnY7aVLCq2suXzyLFHDyq+HM52qqnyG5PLcOQXksTiquInvVH4LgvD8udanShTVkQhqrElz6hgBFm7IEzKSR2THeFvMqzDB4ifZhL0t9SN1qcdZImZoaU7AOZ+l1chsbFy1SXi/i5G8bSXG5Ozo8feeByF/PBXIbAn++a8lf7r6ET2iuESxH0ei2lzu8AeQVyGw6C7Tk/b6IiltCo9EkVNJ6O9Fi32Mt9jx4Lk7U2d/TPfh2H7P4fD05E+HxPSZS1+pp5wuUi/AoTBSotRZrK2K4I25jmMR5hTQdmTpnOGIZbsuWbfIhdBO5IpETo1smbXPR+qX93OP4jT4t/wBLr7OfVl4nnttduHg/qd8uicQIAgCAIAgCAIDV1tZI7sxMdxeRYfpv8VxcZjMTO9PCwf8Ala3pf6/7LlKjTj1qsl4fJr2aHlOJsDvc6/wuuRHY+MnnJJeL+Llt4ylHJeyLLNBHa8dwv81bh+n5fvn6L+fsQvHLhEsR6EjGZce+3wCt09hYePacn52+iIpY2o9LIsM0bEPcB54/FXIbLwkP/Gn45/W5E8TVf7iyyMDIAchZXIU4QyikvAhcm9WZLcwEAQBAYvYCCCLg4ELWcIzi4yV0zKbTujlNMUBidvacj8jxXi9oYF4Wpl2Xo/s+/wCvqdzC11VXeaSZVEdGJQnUqJ4mjrIrO5/O5H+Xc0K5SleP5+cjZFZzVLc2TO+6qcqgcYz5P+i6+zHlLyOFtrWHn9jvl1DhhAEAQBAEAQBAEAQBAEAQBAEAQBAEAQEVTA2Rpa4XB+7jioq1GFaDhNXTN6c5QlvR1OH0vQuhfqnEZtO8fVeNxWFnhqm5LyfNfmp6TC141o7y80aadQouxNbXx3F932PMW/UVYpOzsblEtVhMHcdVudQOEX/0XW2W85+X3OLtnSHn9jvl1zhBAEAQBAEAQBAEAQBAEAQBAEAQBAEAQBAVdI0LZmFju47Qd4VfFYaGIp7kvJ8mTUK8qM96P+zzvSdI6J5Y8WI8CNhHBePq0Z0ZuE9V7956mhVjVhvxNc9twQtU7O5YNbq7N33buy7lauYZ2fVlg+f+WP4v+q6+yn1p+X3ONtjsw8/sd8uycIIAgCAIAgCAIAgCAIAgCAIAgCAIAgCAIAgNbp3RLahlsnj2XbjuPAqnjcHHEwtxWj/OBbwmKlh534PVfnE83qIXMcWuGq5psQV5OcJQk4yVmj1UJxnFSi7pmvqWWdff9/f8ylpu6/Pz/RtwOr6tj62b+Rvk4/VdfZPbl4I422OxHxZ367hwQgCAIAgCAIAgCAIAgCAIAgCAIAgCAIAgCAIDR9JtBiduszCVow/MPwn5Fc7aGBVeO9HtL37vg6GAxroS3Zdl+3f8nnNVEbEEWIORwIIzB5H4LzMHuysz1EWmdB1bn18n/i/yH1Xa2V/yS8Pucfa6/tx8fsehLunnwgCAIAgCAIAgCAIAgCAIAgCAIAgCAIAgCAIAgOY6WaA9IDLGO2B2mj3wNo/MPNcfaWB310tNdZarn/P1Ovs7HdG+jm8uD5fx9DR9XwtVPH8Fx/vYoNlSvVf+P3Rd2yv7Kff9mehrvnmwgCAIAgCAIAgCAIAgCAIAgCAIAgCAIAgCAIAgCA00OiWR1npWYekieHNthfWYS4c9ypxw0aeI348U8vNF6WKlUwvRy4NWfdZ5G5VwohAEAQBAEAQB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76" name="AutoShape 16" descr="data:image/jpeg;base64,/9j/4AAQSkZJRgABAQAAAQABAAD/2wCEAAkGBxISEhUUExQVFBUXFBcUFxcWFRwVFxcXFRQYFhQXFRUaHCggGholHBQYITEhJSkrLi4uFx8zODMsNygtLisBCgoKDg0OGxAQGywkICYsLCwyLCwsLCwsLCwsLCwsLCwsLCwsLC8sLCwsLCwsLCwsLCwsLCwsLCwsLCwsLCwsLP/AABEIAP0AxwMBEQACEQEDEQH/xAAcAAEAAgMBAQEAAAAAAAAAAAAAAwQCBQYHAQj/xABAEAABAwICBgYIAwgBBQAAAAABAAIDBBEhMQUSQVFhcQYHIoGRoRMjMkKxwdHwUmKCFDNjcpKiwuHxQ1NzssP/xAAbAQEAAgMBAQAAAAAAAAAAAAAAAwQBAgUGB//EADgRAAIBAgMECQMDBAIDAQAAAAABAgMRBCExBRJBURMiMmFxgZGh0bHB8AZC4RQjcvEzUkNikiT/2gAMAwEAAhEDEQA/APcUAQBAEAQBAEAQBAEAQBAEAQBAEAQBAEAQBAEAQHH9YmkZaNkVVC6xbII3sPsSMcCbOG8FuBzGsVWxEnBKaO1sehTxUpYeosmrp8U1y9c13G96OabjrYGzR5HBzTmxw9pp8e8EFS06iqR3kUMbg6mEqulPyfNczZqQqBAEAQBAEAQBAEAQBAEAQBAEAQBAEAQBAEBG6ZocGEjWcCQ3aQ22sbbhcY8RvCxdXsbKEnFytkuPjp+dzJFk1PLuufSwIhpWm7r+mf8AlABawd93HuG9c/HVFZR8z1v6Ywst6Vd6dlfV/Y1PVNpcxVRiJ9XM08g+MFwPgHDvChwVTdnuvidL9SYRVcL0qWcX7PL62PZ11jwAQBAEAQBAEAQBAEAQBAfCUBXpq+KRzmxyNeW+1qkO1eDiMAeBWqnFuyZNUw9WmlKcWr6Xyv4FlbEIQBAEBi94GZA5myXMpN6Gqr+k9FDf0lRELZgODnf0tufJRSrU46tF2jszF1uxTl42svV2Rxum+tNmLKSIvdl6SQWb+lg7Tu+yq1MallBHcwf6ZqSe9iJWXJa+ui9zpOhWipmMdPVOL6maxdre4wexGAMG5kkC2J4KfDwklvT1ZzNrYqjOao4ZWpw0txfF9/JX+5h0x6aQ0LS24knI7MYOW50hHsjhmdm8K2IjTVuJjZuyauMlvPKHF/Zc37L2PDK2tklkfLK4ukkdck7zs4AbtlrLkTbm7s+hUKUKFNQgrJZJfnv3lrQ7pBMz0Xt46v8ASb+V1invb10ZxXR9E1U0y+p+kV6A+TBAEAQBAEAQBAEAQGE0rWNLnENaBclxsABmSTkFhtJXZtGMptRirt8EcF0i6zYo7spW+mdlruuIxyGb/IcSqNXHRjlDM9Pgf0zVqWliHurku18L3fcee6U0/VVf76Vzmn3B2WDH8AwPM3K5tXETn2meqw2Aw2F/4oJPnq/Vm30D0zlo6f0EMcd9dztd1zfWtm0WuRa175AYYKSljJU4bsUUMbsani6/TVZPRKy7u/P0t5lSu6XV0hOtUyAbmER8hdgB81o8XWktSejsjBU1lST8c/rc1EmlqhxxnmPOV5+a16WfFsvRwlCOkI//ACvg+ftUv/ck/rd9Vo6kuZt0VP8A6r0Rj6d5995/UfqjnLmZ3IL9q9EQSY8eeKXbJYkZCyZNjoLSxpZRIyOKRw9kytc4NP4mgOGPHGykp1Oje9ZPxKmMwixVPo5Sklx3bK/c7p5G50n0/r5hq+kEQOYibqn+okuHcQpZ4yrLjbwKGH2BgaLvu7z/APZ39sl6o5Cckkkkkk3JOJJ2klRJnVlFLJEIdis2yI73Z3vVJoUzVRncPVwtPIve0tDeNmknhhvVvB07z3uCOD+osYqeH6JPrSfolnf1t7ntK6h4QIAgCAIAgCAIAgNB0r6W09Ay8h1pCLtiae07cT+FvE7ja6hq1o09deR0cBsytjJdVWjxk9P5fd62PHNP9K6itdeV1mX7MTcGDdce8eJ8lya9edR56HvdnbMoYOPUXW5vX+PI0gdcqC1kdK+di21thxKibuzVu7M9Wwutb3djW93YgLSVJdI3ulkSxwgDFaOV3kaOV9DKRvcFhMxFkV1uSWIZH2W6VzN0fL7UMt2MGk5rLsFclBWoIo6aSV2rGx7znZjS4+AU0It6FevVhDttJd7sdd0Y6t6uch0zTTx7S/8AeEbmx5g/zW71ahhJzeeSOJidv4bDxfR9eXdp5v4uex6H0XFSxNihbqsb4k7XOO0ldKEFBbqPEYnE1MRUdSo7t/lkXVuQBAEAQBAEAQBAcZ066bNpAYobPnOZzbFfa7e62Te87AaWJxap9WOv0PQbG2I8W+lq5Q95eHdzfku7xirmfK90kji9zjcucbkrlubbu9T3lOjCEVGCslokRPfqjisJXN5S3UZ0rbZrE2YirRzNhTQl7uCrTkoIiqTUETVjcmjILSm+JpSf7mfBGMFm7Dkx6I3x8E3shvK2RBO+2G1bxVyWCvmVJJd2amUeZImRMh95y3cuCNd3O7Frm5wGwLGmRsk27s3OhejlVVYwwuc38R7LM8e26wPddSQoVKnZRUxe0cNhcqs0ny1fojrqPqrncPWzxx8GNMh8Tqj4q1DZ8v3M4dX9VUY/8cG/FpfJuKHqthjcHiqqGvHvRlsZHI2JHirMcHGPFnKrfqOrVunTi1yd2dxRQGNga6R8pHvv1dY89VoHkrcVZWvc4FWanNyUVHuV7e7f1J1kjCAIAgCAIAgKL9Js/aG04xeWGV35WAhoJ4lxAA4HvjdRb6hx1LKw0ugdd9m6S73r7LXyNN036S/skeow+ueMNuo3LXI37hv5KrjcV0Md2Paft3nQ2Rs3+qnvT7C93y+f5PE6yUvebkm9ySTckk43O8lceOSu9T6HTgoRskQlqzclIXR48fgt08jWyuWqaO5sopysYm7I28Lw1uGapyW9LMpTTlLMra11LaxLaxPDhz3qORHPMjlnAvZbRg2bxg3qaxwvirSyLaslY+MjAWWxfgiWlpnzSNjjaXvcbNaMyfkNt9lltCDk7LU0qVYUYOpUdktWes9FerqGEB9SBNLnqnGNnC3vnicOG1dahg4xznm/Y8NtL9RVqzcKHVjz/c/jy9TuWi2AwCunm27n1AEAQBAEAQBAEAQENZUtiY+R2DWNLjyaLlazmoRcnwJKVOVSahHVu3qeV9GukQjrJKmov60Oa4gX1b6pYBtsNQN8FwMPjEsQ6k+KZ7XaGznUwkcPR/ba3frf63Of01XyTyPlfi57sBuGTWjgBh3KrUqurUc5HVwmHhQpxpR0S/2/M1M0Bbz2nitoz3i9CakZxR2FzuWspXdjWUruxSbncqbhYnJ4DbFaSzyNJq+Rl6ckW3rG4lmY3Esy1ECAN5yUUtSCTTZK6MhuC0TTZopJsqSx2HNTRldk8ZXZFq2zW176G976EcjlukbxR7R1e9F20kIke318jbuJzY04iMbthPHkF28LQ6ON3qz55tzajxdXo4PqR073z+O7xZ1ytnCCAIAgCAIAgCAIAgCA5rp/U6tNqD/qPDTyHaPm0DvXM2tV3KFlxdvudjYlLexO8/2pvz0+55TIztW4rzyeVz28ZZXJzBt3ZKPf4EXScCnVx2Ftt1NTlcnpyu7lesbhbYpabzuTUnncohqnuWbkpZgtL5kd8zOjg1ncAsVJ2RirPdRsAP8ASrFRsxkdfAeKylbNm0VbNlarkAtbEqWnG5NSi2UXkqdWLCNz0HoRPXQMcLt19c8RGC+x4EtA71Zw0N6qkzn7YxDoYKpNa2svPL+T3xkgN7EGxsbG9juPFd258wcWtUZIYCAIAgCAIAgCAIAgCA4zp92nwt3NcfEgf4rzm3qlnCPj9j0GxerGcvD7/JwUjdZxIyvh3LkJ7sbM9RF7sbMvPjs3moFK7KyleRq5WXeBsALjzVqLtG5cjK0L8ylUC4PEqeGTLMHZlSKK5U0pWRPKVkTCK+Cj3rZke9bMsUzQL7lHN3IajbInzXcbLdQssyRQtHM+yPsMFhK7EVdmufJjcqyllZFpRsrIhc+63SsbI2OhNJvpXukjweY3Mafwl4trDiBdb06rpu6K2LwsMVBU56XTffbgdZ1ddMBTOMFQfVyPLhITfUe619cn3Tv2HPAki3hMSo9WWhw9vbHeISrUF1krW5pcu9cuK00s/XWuBFxiCuseDatkz6gCAIAgCAIAgCAIAgOB6xJSJWgZmIDldzrleZ2zG+IjfRR+7PT7CgnSbfCX2RzcFNYLiTndnXnUuzGeTtWGzBZjHq3NoR6t2UC0jWO//asXWRZunZGJpbMG9Z6S8zbpbzKepq35eZU194nvvEkUJI3LWUkmaymkyCd1hZSRV3ckgru5BTsOZW82tCWbWgqXbBnbw/2kFxFNcTXvarCZYM2RrDYbtoHFYQSPhWTJ2PQnptJSERzEvpzhvdFxZvb+Xw3G5h8W6b3ZafQ8/tfYkMWnUpZVPaXj39/r3eyU07ZGtexwc1wDmuBuCDkQuwmmro8BUhKnJwmrNcCRZNAgCAIAgCAIAgCA4rpzTXmid+Qjwdf/ACXmdvdWUXzT/Pc9FseralOPf9v4OfqHhoXnoJyZ1Kacma+nhJJcVYnJJWLdSaS3T7MzYMz81iL4sxGXFk0kIAA4YrRTu7kcZ3dzSzxXeeHx+/gr0ZWidGErRLcrA1uKhi96RXjJykap0JcQ3ebngFbUt1XLynuq5LNHYCw4NG871pF318yOMrvPzKk0WrtuTiT9FNGW8WIS3vAoHNTllH17kSCQZHhco3wQcuCDgiCMS9ZsZSO/6qukRjl/ZXm8clzHf3X5lo4OAPeOJXQwNaz3HoeX/UmzlUp/1MF1o6965+X08D1ldU8MEAQBAEAQBAEAQHOdNovVNk/A4jucPq0Lhbepb1GMlwf1/wBI62yJ/wBxw5r6f7OBaNdwvkvNvqRy1PTt7kctS3M4ZDKyhinxIYJ8SvB7QJ24BSz0sSz7Ni9PHbE5AX8FXg75IrQlfJGjiZdw53KvSdkdKUrIznj1nWOQFysQluq5rCW7G5hR0w7TjkcLcNyzUqaRRtVqvKKPs8QabnO2X4RuCRlfJaGISvktPr3mir33V+krHSoqyKThYXKnvcsbxJBTE9p2WwfMrSdS3VRHKpnZGLiScFlKyJEkkRSLdG6MGtWbmSxSVZiex7c2Pa8c2ODh8Ei92SZHVpKrBwlo0165H6Sabi69IfIWrH1AEAQBAEAQBAfCgOa03pqllgkje/Uc5pAa5puHtNwMBj2hsXIrY3DV6Eot2fJp3T/3yOxhMHiaVeNSMbpPVW0f8HFssAF5J3Z6F3bJ20pI5qN1EmRuqkyk52pKOH/CntvQLCW/TLWk5rtAHvYX+KhoR613wIcPC0rvgVowGNJHIH4lSu8nZk0rzlZkccJI4uOPJbSkk/A2lNJ+BYeQ0cB94cVEsyJJyNbVknDac/oFapq2ZcpJLM087ALk9yuRbeSLsZ5CjoS/tuFm7L/JKlZQ6sdTE6yjktTOpGsbDALEOrmzNPq5vUry2YLDNSRvLNksbyd2UHlTpFhM+sF0eRlslp6YySMjbm97WDm5waPitoLekkR1aqp05VHwTfpmfpICy9GfIj6gCAIAgCAIAgCA856XaMLaokDsvGuDxJ7Y8cf1BeR2tSVCs5cJZ+fE9ZszEqWGs3msvj2+hDSUgzOK4NSrwRJVqvRF/VVe5Wuc/pOK7xbMuAC6NCVo58jp0J2hnyJq+nBc0ZtHyWlKdovmaUalovmRTtu4DYtouyubwdotl30YAuoN5t2K+827GrdJrnDIZfVW1HdXeXVHcXeVqtwY0naVJBbzJYdZkdBowv8AWSZbGrarX3OpAzVxG71Y6k9U2+GQGwZYLSm7ZmtJ2zNTWO1efw5q3TW8XKeZp5Hkm6uJJFlS5GFiVtkjdSuTMFgtHmze51nVZogzVnpXDsQDW/W64YPi79IV/BU96d+Rwf1Fi+hwvRrWeXktfsvM9oXYPn4QBAEAQBAEAQBAa/Tej/TR2HtDFvPaO/6Ln7TwX9VRcV2lmvjzLWExHQ1LvR6nJtjthlZfPJ3Taep3HK+Zi4rCMo1YxffdcN+ZVvSNi7pGxNVt7PJaU31jSk+sUWuxO8mysNFhrIVr8NUfYSlHO7FKOe8yMtDGY8/oFtdzkb3c5FWGlMjwXZblLKooRyJZ1FTjkbWYe63vO5VI/wDZlOP/AGkUapgaPvzU9NuTLNNuTOdqWl5NsQPDvXRg1FZnQTsYSU7QN58llTbN1IqCGxxU2/ckjItUej5J5GxRNLnuNgPiSdgG0ralGU5bsRVxFOjTdSo7Jfnqe39FtAsooGxNxd7T3fieczyGAHABehoUlShuo+c7Rx0sZXdSWS0S5L8zfebhTFAIAgCAIAgCAICCStjadVz2tO5x1fC+ahliaUZ7jkk+TdmSxo1JK8U2u7Mma4EXBuN4UxG01kzVaX0T6TtMwftGx30K4O1djrE/3aWU/Z/z+Mu4XF9H1Z6fQ43SspjJZYh22+a8osNOE7VFZrgz0GGgqi39UQ0UJ2rWrJElaaLNWLNJ4KOnnIhpO8jXMj8VZci25Ecttbkto9k3jfdK8z9Y2Clit1EsVurMuwMsLDvPxVebvmytN3zZm6QNB2ALVJs1UXI1LmumduZ5lXE1Sj3l1NUo95O+jAGq0AclGqrbuyONV3uyk+nA7jZTqbLKqNk2iujs9W/1bOxtldgwb7fiPAd9l0cLhKtZZZLmQ4raNHCx/uPPktf48z07o30bho2nU7UjvbkI7TuA/C3h8TivQ4fDQoxsteZ4/H7Rq4yV55JaLgvl95ulYOeEAQBAEAQBAEAQFHS1F6VmHtDLjwK5e1NnrFU7x7S07+7z+pZw1fo5Z6fmZwk9KA4lpfE6+cbnRnDfqkLytHEVqOUW0elhVbSTtJd6T+pVqNM6Sg7UVQJWj3JmNdy7Qs7zXYw+16mkzb+gwdd2cN191/z2I5OsJ5AFXQskt70biLby0EE/3BXZYqjiI7tSKf5+cQthuHWw9Vruefrp9CWl6X6MeMHy0+OUsZeL82X81zK+x8PUd6c3Huauvz1IZ4PHRV5RUl3O31LUz2zD1EsUwz9XIHO72e15Kg9kV6WatL/F39tfYzSluZ1IuPiml66e5Qc+1xkdt8wqrg08+HAuqN8ypJicFKslmTLJZmbY9g7ysOXFmrlxZeBDWKvZymV7OUzXMaZSNystqmi02qaLkMPbDBmbADaSTgB3qOKlU7KbfJFec+q5s6Cn6LTOGJEd8ycT3ALp4fYmJqO9S0V6v0Xycue1aUXkrm10d0PpozrPBld+f2e5mXjdd+hsuhT7XWffp6f7KVfbGIqK0Xuru19fix0DWgCwFgMgF0jlttu7PqGAgCAIAgCAIAgCAIAgOd6S6N/6rR/OP8vqvObYwFv/ANEF/l8/PrzOts/E/wDil5fHwcjPbEHIrhxO7DmjRVdMRxG/6qzGR0qVRPxNTpKBjhbVGG1WKc5J3uW6actTVVOjQ0AA2PjmrUa13dksU920dCairZYDrOfdm0OJINtjRmCta1OFfhmQzoU1Ft5G+0dpyKVzRGSS4EkZFoF8Hcb/AF3X59bCTppufD3OcrTjdM6SmprNxzK5c6l2VKlS8jS6f01FDdl9Z34W5i2/d8VewmFnVtK1lzLeHoyl13kvr4HKy9K53WbHaJuAwF3EfzH5WXVWzqS60837ehLGjCdRcSPQVc8VcUj3E6s0biXG57LwczyVuCjBxsrZlqcHKjVprRxkvVM/TC7h8yCAIAgCAIAgCAIAgCAIAgCA+EXwKw0mrMJ2OE6S6K9C649h3s8N7SvIY7Bf01TLsvTu7vjuPTbPxXSxs9Vr8nN2N7Kqde6tc18lKASTjbJTKTLaqtpJGprmY371PBl6jLKxpdIMMliMWtJa7gTYi/MK5Sahe+rIakekqJLRa+xNoqpEDrsaC7VIucACSMTvyy4rSvB1Y2k8iSWHpyShFW5m+0h0gkbSsZrn0kms579oaXkANtkSBsyCoUsFB13K3VWi77cfD3KUsBTlWlJ5RVku92TZwU8pkmDW5A+W2670YqFNtlWtVlXxcacMlH6cS6ItU5HnZQ710dKNNQejJYuC0kTwlnken6P61Zm2E0LH8WOMZ52OsCfBWoY+X7kcCv8ApajLOlNrxV/j7nS6N6zKCXBxkhP52XHiy+HOytRxlN65HGrfpzGQ7CUvB/Njp6DSkE4vFLHJ/I8OI5gHBTxqRl2Xc5FbC1qLtVg4+KaLi3IAgCAIAgCAIAgCAIAgCAq6Sp2SRubJYNtck4atveucrKDE0YVabhPTny7ybD1J06ilDX69x5VW1bGFwb2yCQCMGkbxfevH9E7tX8+Z7alSnNJvLu4mmnriQch5lTRgkdCFFIoz0zpCBc4fPyHepozUMybpIwRZptElvaY9msG+z7TXWHsvuMeeGajlXTyadvfyK1StvdpM5uvlY15D2OjdfJpw8Cr9OMnG8XcklWjHV+ZJGAW3LJXNt71gLDcfotXk9VckjWi47qKcVBd9xg297Wsf1HapZVrRs9TSGEXSbydo62Ss2+98S+IioN5F8lMIaLnH4LXeua2T1KpeDlkpLPiFKOiMm4BYebN00kRmQ5jA3vcYHgt0rMjlK6sbnR/TOug9ipkI3PIkHKz72HJTwr1I6M5lfZuDq9qmvLL6WOl0f1vVDcJoI5BvYTGbcb6wJ8FajjHxRxK36epP/jk145/B1WjutTR8mDzJCfzs1m9zma2HOynjiYPXI5VXYmJh2bS8H82Or0dpmmqP3M0cnBjw4jmAbjvUylGWjObUoVaXbi14ovLYiCAIAgCAIAgKmkdIxwtu88gMzyCrYnFU8PHem/Liyehh51pWivPgcJp7S8lRgeyzYwZc3HaV5rE4+piHnlHl88z0mDwlPD5rN8/jkc5NTEmwFzuGf3xyUClxOrGqkrs+N0Qc3YcBn3u+nisOtyDxTeUST9ltg0W4Bab982aqpxZKKcMHxP3sWu9cdI5s++gs0XAJOOW9Z3rs13lKRQ0jDdp22x+o8CR3qanKzLEJWOcfFqgjbl/vvVxSuzpxndXIKZjy7VG0/wDK3m42ua77jqS1jxi1a009TZyVvEotaMgD9VM2+JHFx0R9qBYXSHI2qSsrkDHKRojjPmRuzWUat5mJKyaNmJK2I2bTR/RysmIMVPM7aHBjmt4ds2HmpIwm9EVKuKw9PtzS8/seg9HejvSCO1qj0LfwzSibDg2zwPEKzCFZcTi4nFbNl+2/grfB6ZoiKpay1TJFI7CxjjMfO93uv3AK1G/E4NV02/7aaXe7/YvrYiCAIAgNPpXTYju2Oznb/dH1PBcbG7XhSvClnL2Xy+71L+GwTqdaeS92clVyue7WcS5x7yeQ+QXm51Z1JOc3d8zu04xhG0VZETaMn2uyN2Z+g8+5aOoloZdZLQmbAGjAW+fM7Vq5N6kbm3qRvjWUzeMyAxWxWbkqlc+MptZwBy28llysjZ1d2LaJaqMblrBs0pyZrJ4zu2KeLLkJI5bSEeq63d4Wt/aWjuKvQd0XqVTKxSkm1TYZqVRuSuqiN7w431bnetknFWua7yZ8keAMbX+CRXI23mzOHQ1TOR6KCWQbC2Nxb/Vaw8VZpUpNZIqYjF0oPrzS8/sb2g6sdIyZsZEP4kg+DNYqzHC1Hqc6e2sLDRt+C+bHSUPU9tmqebY47f3OP+Kljg+bKNX9Qv8AZD1f2XydDQdWGjo7azHzEbZJD8Gao8lPHDU0c+ptnFT0aXgvm50lBoSmg/cwRRne2NoPeQLlSqEVoihUxFWp25N+LNgtiEIAgCAIDCaVrRdxsFHVrQpRc5uyNoxcnaJz+ktLF9w3st8z97l5THbXqV+pS6sfd/C/HyOpQwihnLN/Q1HoyeA8/DZ3+C5KaRf3rEjIQMh37fFYbbNXJvU+OagTI3NWTa5G5qzc2I3MWUzZSJqWLM9yxJmk5cDCeNEzeEjXzsUsWWoM0Gm4MLj71bn/ANS/yVuhLO35+aFqE7M56anxV1Mm3jBzDsWRvnpvVFRxmKZ7mMc8SgBxaC4D0bcA61wL3NuK62AScHlxPObdqz6SKTdraebPRl0Dz4QBAEAQBAEAQBAU6/SLYhvdu+p2LnY7aVLCq2suXzyLFHDyq+HM52qqnyG5PLcOQXksTiquInvVH4LgvD8udanShTVkQhqrElz6hgBFm7IEzKSR2THeFvMqzDB4ifZhL0t9SN1qcdZImZoaU7AOZ+l1chsbFy1SXi/i5G8bSXG5Ozo8feeByF/PBXIbAn++a8lf7r6ET2iuESxH0ei2lzu8AeQVyGw6C7Tk/b6IiltCo9EkVNJ6O9Fi32Mt9jx4Lk7U2d/TPfh2H7P4fD05E+HxPSZS1+pp5wuUi/AoTBSotRZrK2K4I25jmMR5hTQdmTpnOGIZbsuWbfIhdBO5IpETo1smbXPR+qX93OP4jT4t/wBLr7OfVl4nnttduHg/qd8uicQIAgCAIAgCAIDV1tZI7sxMdxeRYfpv8VxcZjMTO9PCwf8Ala3pf6/7LlKjTj1qsl4fJr2aHlOJsDvc6/wuuRHY+MnnJJeL+Llt4ylHJeyLLNBHa8dwv81bh+n5fvn6L+fsQvHLhEsR6EjGZce+3wCt09hYePacn52+iIpY2o9LIsM0bEPcB54/FXIbLwkP/Gn45/W5E8TVf7iyyMDIAchZXIU4QyikvAhcm9WZLcwEAQBAYvYCCCLg4ELWcIzi4yV0zKbTujlNMUBidvacj8jxXi9oYF4Wpl2Xo/s+/wCvqdzC11VXeaSZVEdGJQnUqJ4mjrIrO5/O5H+Xc0K5SleP5+cjZFZzVLc2TO+6qcqgcYz5P+i6+zHlLyOFtrWHn9jvl1DhhAEAQBAEAQBAEAQBAEAQBAEAQBAEAQEVTA2Rpa4XB+7jioq1GFaDhNXTN6c5QlvR1OH0vQuhfqnEZtO8fVeNxWFnhqm5LyfNfmp6TC141o7y80aadQouxNbXx3F932PMW/UVYpOzsblEtVhMHcdVudQOEX/0XW2W85+X3OLtnSHn9jvl1zhBAEAQBAEAQBAEAQBAEAQBAEAQBAEAQBAVdI0LZmFju47Qd4VfFYaGIp7kvJ8mTUK8qM96P+zzvSdI6J5Y8WI8CNhHBePq0Z0ZuE9V7956mhVjVhvxNc9twQtU7O5YNbq7N33buy7lauYZ2fVlg+f+WP4v+q6+yn1p+X3ONtjsw8/sd8uycIIAgCAIAgCAIAgCAIAgCAIAgCAIAgCAIAgNbp3RLahlsnj2XbjuPAqnjcHHEwtxWj/OBbwmKlh534PVfnE83qIXMcWuGq5psQV5OcJQk4yVmj1UJxnFSi7pmvqWWdff9/f8ylpu6/Pz/RtwOr6tj62b+Rvk4/VdfZPbl4I422OxHxZ367hwQgCAIAgCAIAgCAIAgCAIAgCAIAgCAIAgCAIDR9JtBiduszCVow/MPwn5Fc7aGBVeO9HtL37vg6GAxroS3Zdl+3f8nnNVEbEEWIORwIIzB5H4LzMHuysz1EWmdB1bn18n/i/yH1Xa2V/yS8Pucfa6/tx8fsehLunnwgCAIAgCAIAgCAIAgCAIAgCAIAgCAIAgCAIAgOY6WaA9IDLGO2B2mj3wNo/MPNcfaWB310tNdZarn/P1Ovs7HdG+jm8uD5fx9DR9XwtVPH8Fx/vYoNlSvVf+P3Rd2yv7Kff9mehrvnmwgCAIAgCAIAgCAIAgCAIAgCAIAgCAIAgCAIAgCA00OiWR1npWYekieHNthfWYS4c9ypxw0aeI348U8vNF6WKlUwvRy4NWfdZ5G5VwohAEAQBAEAQB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78" name="AutoShape 18" descr="data:image/jpeg;base64,/9j/4AAQSkZJRgABAQAAAQABAAD/2wCEAAkGBxISEhUUExQVFBUXFBcUFxcWFRwVFxcXFRQYFhQXFRUaHCggGholHBQYITEhJSkrLi4uFx8zODMsNygtLisBCgoKDg0OGxAQGywkICYsLCwyLCwsLCwsLCwsLCwsLCwsLCwsLC8sLCwsLCwsLCwsLCwsLCwsLCwsLCwsLCwsLP/AABEIAP0AxwMBEQACEQEDEQH/xAAcAAEAAgMBAQEAAAAAAAAAAAAAAwQCBQYHAQj/xABAEAABAwICBgYIAwgBBQAAAAABAAIDBBEhMQUSQVFhcQYHIoGRoRMjMkKxwdHwUmKCFDNjcpKiwuHxQ1NzssP/xAAbAQEAAgMBAQAAAAAAAAAAAAAAAwQBAgUGB//EADgRAAIBAgMECQMDBAIDAQAAAAABAgMRBCExBRJBURMiMmFxgZGh0bHB8AZC4RQjcvEzUkNikiT/2gAMAwEAAhEDEQA/APcUAQBAEAQBAEAQBAEAQBAEAQBAEAQBAEAQBAEAQHH9YmkZaNkVVC6xbII3sPsSMcCbOG8FuBzGsVWxEnBKaO1sehTxUpYeosmrp8U1y9c13G96OabjrYGzR5HBzTmxw9pp8e8EFS06iqR3kUMbg6mEqulPyfNczZqQqBAEAQBAEAQBAEAQBAEAQBAEAQBAEAQBAEBG6ZocGEjWcCQ3aQ22sbbhcY8RvCxdXsbKEnFytkuPjp+dzJFk1PLuufSwIhpWm7r+mf8AlABawd93HuG9c/HVFZR8z1v6Ywst6Vd6dlfV/Y1PVNpcxVRiJ9XM08g+MFwPgHDvChwVTdnuvidL9SYRVcL0qWcX7PL62PZ11jwAQBAEAQBAEAQBAEAQBAfCUBXpq+KRzmxyNeW+1qkO1eDiMAeBWqnFuyZNUw9WmlKcWr6Xyv4FlbEIQBAEBi94GZA5myXMpN6Gqr+k9FDf0lRELZgODnf0tufJRSrU46tF2jszF1uxTl42svV2Rxum+tNmLKSIvdl6SQWb+lg7Tu+yq1MallBHcwf6ZqSe9iJWXJa+ui9zpOhWipmMdPVOL6maxdre4wexGAMG5kkC2J4KfDwklvT1ZzNrYqjOao4ZWpw0txfF9/JX+5h0x6aQ0LS24knI7MYOW50hHsjhmdm8K2IjTVuJjZuyauMlvPKHF/Zc37L2PDK2tklkfLK4ukkdck7zs4AbtlrLkTbm7s+hUKUKFNQgrJZJfnv3lrQ7pBMz0Xt46v8ASb+V1invb10ZxXR9E1U0y+p+kV6A+TBAEAQBAEAQBAEAQGE0rWNLnENaBclxsABmSTkFhtJXZtGMptRirt8EcF0i6zYo7spW+mdlruuIxyGb/IcSqNXHRjlDM9Pgf0zVqWliHurku18L3fcee6U0/VVf76Vzmn3B2WDH8AwPM3K5tXETn2meqw2Aw2F/4oJPnq/Vm30D0zlo6f0EMcd9dztd1zfWtm0WuRa175AYYKSljJU4bsUUMbsani6/TVZPRKy7u/P0t5lSu6XV0hOtUyAbmER8hdgB81o8XWktSejsjBU1lST8c/rc1EmlqhxxnmPOV5+a16WfFsvRwlCOkI//ACvg+ftUv/ck/rd9Vo6kuZt0VP8A6r0Rj6d5995/UfqjnLmZ3IL9q9EQSY8eeKXbJYkZCyZNjoLSxpZRIyOKRw9kytc4NP4mgOGPHGykp1Oje9ZPxKmMwixVPo5Sklx3bK/c7p5G50n0/r5hq+kEQOYibqn+okuHcQpZ4yrLjbwKGH2BgaLvu7z/APZ39sl6o5Cckkkkkk3JOJJ2klRJnVlFLJEIdis2yI73Z3vVJoUzVRncPVwtPIve0tDeNmknhhvVvB07z3uCOD+osYqeH6JPrSfolnf1t7ntK6h4QIAgCAIAgCAIAgNB0r6W09Ay8h1pCLtiae07cT+FvE7ja6hq1o09deR0cBsytjJdVWjxk9P5fd62PHNP9K6itdeV1mX7MTcGDdce8eJ8lya9edR56HvdnbMoYOPUXW5vX+PI0gdcqC1kdK+di21thxKibuzVu7M9Wwutb3djW93YgLSVJdI3ulkSxwgDFaOV3kaOV9DKRvcFhMxFkV1uSWIZH2W6VzN0fL7UMt2MGk5rLsFclBWoIo6aSV2rGx7znZjS4+AU0It6FevVhDttJd7sdd0Y6t6uch0zTTx7S/8AeEbmx5g/zW71ahhJzeeSOJidv4bDxfR9eXdp5v4uex6H0XFSxNihbqsb4k7XOO0ldKEFBbqPEYnE1MRUdSo7t/lkXVuQBAEAQBAEAQBAcZ066bNpAYobPnOZzbFfa7e62Te87AaWJxap9WOv0PQbG2I8W+lq5Q95eHdzfku7xirmfK90kji9zjcucbkrlubbu9T3lOjCEVGCslokRPfqjisJXN5S3UZ0rbZrE2YirRzNhTQl7uCrTkoIiqTUETVjcmjILSm+JpSf7mfBGMFm7Dkx6I3x8E3shvK2RBO+2G1bxVyWCvmVJJd2amUeZImRMh95y3cuCNd3O7Frm5wGwLGmRsk27s3OhejlVVYwwuc38R7LM8e26wPddSQoVKnZRUxe0cNhcqs0ny1fojrqPqrncPWzxx8GNMh8Tqj4q1DZ8v3M4dX9VUY/8cG/FpfJuKHqthjcHiqqGvHvRlsZHI2JHirMcHGPFnKrfqOrVunTi1yd2dxRQGNga6R8pHvv1dY89VoHkrcVZWvc4FWanNyUVHuV7e7f1J1kjCAIAgCAIAgKL9Js/aG04xeWGV35WAhoJ4lxAA4HvjdRb6hx1LKw0ugdd9m6S73r7LXyNN036S/skeow+ueMNuo3LXI37hv5KrjcV0Md2Paft3nQ2Rs3+qnvT7C93y+f5PE6yUvebkm9ySTckk43O8lceOSu9T6HTgoRskQlqzclIXR48fgt08jWyuWqaO5sopysYm7I28Lw1uGapyW9LMpTTlLMra11LaxLaxPDhz3qORHPMjlnAvZbRg2bxg3qaxwvirSyLaslY+MjAWWxfgiWlpnzSNjjaXvcbNaMyfkNt9lltCDk7LU0qVYUYOpUdktWes9FerqGEB9SBNLnqnGNnC3vnicOG1dahg4xznm/Y8NtL9RVqzcKHVjz/c/jy9TuWi2AwCunm27n1AEAQBAEAQBAEAQENZUtiY+R2DWNLjyaLlazmoRcnwJKVOVSahHVu3qeV9GukQjrJKmov60Oa4gX1b6pYBtsNQN8FwMPjEsQ6k+KZ7XaGznUwkcPR/ba3frf63Of01XyTyPlfi57sBuGTWjgBh3KrUqurUc5HVwmHhQpxpR0S/2/M1M0Bbz2nitoz3i9CakZxR2FzuWspXdjWUruxSbncqbhYnJ4DbFaSzyNJq+Rl6ckW3rG4lmY3Esy1ECAN5yUUtSCTTZK6MhuC0TTZopJsqSx2HNTRldk8ZXZFq2zW176G976EcjlukbxR7R1e9F20kIke318jbuJzY04iMbthPHkF28LQ6ON3qz55tzajxdXo4PqR073z+O7xZ1ytnCCAIAgCAIAgCAIAgCA5rp/U6tNqD/qPDTyHaPm0DvXM2tV3KFlxdvudjYlLexO8/2pvz0+55TIztW4rzyeVz28ZZXJzBt3ZKPf4EXScCnVx2Ftt1NTlcnpyu7lesbhbYpabzuTUnncohqnuWbkpZgtL5kd8zOjg1ncAsVJ2RirPdRsAP8ASrFRsxkdfAeKylbNm0VbNlarkAtbEqWnG5NSi2UXkqdWLCNz0HoRPXQMcLt19c8RGC+x4EtA71Zw0N6qkzn7YxDoYKpNa2svPL+T3xkgN7EGxsbG9juPFd258wcWtUZIYCAIAgCAIAgCAIAgCA4zp92nwt3NcfEgf4rzm3qlnCPj9j0GxerGcvD7/JwUjdZxIyvh3LkJ7sbM9RF7sbMvPjs3moFK7KyleRq5WXeBsALjzVqLtG5cjK0L8ylUC4PEqeGTLMHZlSKK5U0pWRPKVkTCK+Cj3rZke9bMsUzQL7lHN3IajbInzXcbLdQssyRQtHM+yPsMFhK7EVdmufJjcqyllZFpRsrIhc+63SsbI2OhNJvpXukjweY3Mafwl4trDiBdb06rpu6K2LwsMVBU56XTffbgdZ1ddMBTOMFQfVyPLhITfUe619cn3Tv2HPAki3hMSo9WWhw9vbHeISrUF1krW5pcu9cuK00s/XWuBFxiCuseDatkz6gCAIAgCAIAgCAIAgOB6xJSJWgZmIDldzrleZ2zG+IjfRR+7PT7CgnSbfCX2RzcFNYLiTndnXnUuzGeTtWGzBZjHq3NoR6t2UC0jWO//asXWRZunZGJpbMG9Z6S8zbpbzKepq35eZU194nvvEkUJI3LWUkmaymkyCd1hZSRV3ckgru5BTsOZW82tCWbWgqXbBnbw/2kFxFNcTXvarCZYM2RrDYbtoHFYQSPhWTJ2PQnptJSERzEvpzhvdFxZvb+Xw3G5h8W6b3ZafQ8/tfYkMWnUpZVPaXj39/r3eyU07ZGtexwc1wDmuBuCDkQuwmmro8BUhKnJwmrNcCRZNAgCAIAgCAIAgCA4rpzTXmid+Qjwdf/ACXmdvdWUXzT/Pc9FseralOPf9v4OfqHhoXnoJyZ1Kacma+nhJJcVYnJJWLdSaS3T7MzYMz81iL4sxGXFk0kIAA4YrRTu7kcZ3dzSzxXeeHx+/gr0ZWidGErRLcrA1uKhi96RXjJykap0JcQ3ebngFbUt1XLynuq5LNHYCw4NG871pF318yOMrvPzKk0WrtuTiT9FNGW8WIS3vAoHNTllH17kSCQZHhco3wQcuCDgiCMS9ZsZSO/6qukRjl/ZXm8clzHf3X5lo4OAPeOJXQwNaz3HoeX/UmzlUp/1MF1o6965+X08D1ldU8MEAQBAEAQBAEAQHOdNovVNk/A4jucPq0Lhbepb1GMlwf1/wBI62yJ/wBxw5r6f7OBaNdwvkvNvqRy1PTt7kctS3M4ZDKyhinxIYJ8SvB7QJ24BSz0sSz7Ni9PHbE5AX8FXg75IrQlfJGjiZdw53KvSdkdKUrIznj1nWOQFysQluq5rCW7G5hR0w7TjkcLcNyzUqaRRtVqvKKPs8QabnO2X4RuCRlfJaGISvktPr3mir33V+krHSoqyKThYXKnvcsbxJBTE9p2WwfMrSdS3VRHKpnZGLiScFlKyJEkkRSLdG6MGtWbmSxSVZiex7c2Pa8c2ODh8Ei92SZHVpKrBwlo0165H6Sabi69IfIWrH1AEAQBAEAQBAfCgOa03pqllgkje/Uc5pAa5puHtNwMBj2hsXIrY3DV6Eot2fJp3T/3yOxhMHiaVeNSMbpPVW0f8HFssAF5J3Z6F3bJ20pI5qN1EmRuqkyk52pKOH/CntvQLCW/TLWk5rtAHvYX+KhoR613wIcPC0rvgVowGNJHIH4lSu8nZk0rzlZkccJI4uOPJbSkk/A2lNJ+BYeQ0cB94cVEsyJJyNbVknDac/oFapq2ZcpJLM087ALk9yuRbeSLsZ5CjoS/tuFm7L/JKlZQ6sdTE6yjktTOpGsbDALEOrmzNPq5vUry2YLDNSRvLNksbyd2UHlTpFhM+sF0eRlslp6YySMjbm97WDm5waPitoLekkR1aqp05VHwTfpmfpICy9GfIj6gCAIAgCAIAgCA856XaMLaokDsvGuDxJ7Y8cf1BeR2tSVCs5cJZ+fE9ZszEqWGs3msvj2+hDSUgzOK4NSrwRJVqvRF/VVe5Wuc/pOK7xbMuAC6NCVo58jp0J2hnyJq+nBc0ZtHyWlKdovmaUalovmRTtu4DYtouyubwdotl30YAuoN5t2K+827GrdJrnDIZfVW1HdXeXVHcXeVqtwY0naVJBbzJYdZkdBowv8AWSZbGrarX3OpAzVxG71Y6k9U2+GQGwZYLSm7ZmtJ2zNTWO1efw5q3TW8XKeZp5Hkm6uJJFlS5GFiVtkjdSuTMFgtHmze51nVZogzVnpXDsQDW/W64YPi79IV/BU96d+Rwf1Fi+hwvRrWeXktfsvM9oXYPn4QBAEAQBAEAQBAa/Tej/TR2HtDFvPaO/6Ln7TwX9VRcV2lmvjzLWExHQ1LvR6nJtjthlZfPJ3Taep3HK+Zi4rCMo1YxffdcN+ZVvSNi7pGxNVt7PJaU31jSk+sUWuxO8mysNFhrIVr8NUfYSlHO7FKOe8yMtDGY8/oFtdzkb3c5FWGlMjwXZblLKooRyJZ1FTjkbWYe63vO5VI/wDZlOP/AGkUapgaPvzU9NuTLNNuTOdqWl5NsQPDvXRg1FZnQTsYSU7QN58llTbN1IqCGxxU2/ckjItUej5J5GxRNLnuNgPiSdgG0ralGU5bsRVxFOjTdSo7Jfnqe39FtAsooGxNxd7T3fieczyGAHABehoUlShuo+c7Rx0sZXdSWS0S5L8zfebhTFAIAgCAIAgCAICCStjadVz2tO5x1fC+ahliaUZ7jkk+TdmSxo1JK8U2u7Mma4EXBuN4UxG01kzVaX0T6TtMwftGx30K4O1djrE/3aWU/Z/z+Mu4XF9H1Z6fQ43SspjJZYh22+a8osNOE7VFZrgz0GGgqi39UQ0UJ2rWrJElaaLNWLNJ4KOnnIhpO8jXMj8VZci25Ecttbkto9k3jfdK8z9Y2Clit1EsVurMuwMsLDvPxVebvmytN3zZm6QNB2ALVJs1UXI1LmumduZ5lXE1Sj3l1NUo95O+jAGq0AclGqrbuyONV3uyk+nA7jZTqbLKqNk2iujs9W/1bOxtldgwb7fiPAd9l0cLhKtZZZLmQ4raNHCx/uPPktf48z07o30bho2nU7UjvbkI7TuA/C3h8TivQ4fDQoxsteZ4/H7Rq4yV55JaLgvl95ulYOeEAQBAEAQBAEAQFHS1F6VmHtDLjwK5e1NnrFU7x7S07+7z+pZw1fo5Z6fmZwk9KA4lpfE6+cbnRnDfqkLytHEVqOUW0elhVbSTtJd6T+pVqNM6Sg7UVQJWj3JmNdy7Qs7zXYw+16mkzb+gwdd2cN191/z2I5OsJ5AFXQskt70biLby0EE/3BXZYqjiI7tSKf5+cQthuHWw9Vruefrp9CWl6X6MeMHy0+OUsZeL82X81zK+x8PUd6c3Huauvz1IZ4PHRV5RUl3O31LUz2zD1EsUwz9XIHO72e15Kg9kV6WatL/F39tfYzSluZ1IuPiml66e5Qc+1xkdt8wqrg08+HAuqN8ypJicFKslmTLJZmbY9g7ysOXFmrlxZeBDWKvZymV7OUzXMaZSNystqmi02qaLkMPbDBmbADaSTgB3qOKlU7KbfJFec+q5s6Cn6LTOGJEd8ycT3ALp4fYmJqO9S0V6v0Xycue1aUXkrm10d0PpozrPBld+f2e5mXjdd+hsuhT7XWffp6f7KVfbGIqK0Xuru19fix0DWgCwFgMgF0jlttu7PqGAgCAIAgCAIAgCAIAgOd6S6N/6rR/OP8vqvObYwFv/ANEF/l8/PrzOts/E/wDil5fHwcjPbEHIrhxO7DmjRVdMRxG/6qzGR0qVRPxNTpKBjhbVGG1WKc5J3uW6actTVVOjQ0AA2PjmrUa13dksU920dCairZYDrOfdm0OJINtjRmCta1OFfhmQzoU1Ft5G+0dpyKVzRGSS4EkZFoF8Hcb/AF3X59bCTppufD3OcrTjdM6SmprNxzK5c6l2VKlS8jS6f01FDdl9Z34W5i2/d8VewmFnVtK1lzLeHoyl13kvr4HKy9K53WbHaJuAwF3EfzH5WXVWzqS60837ehLGjCdRcSPQVc8VcUj3E6s0biXG57LwczyVuCjBxsrZlqcHKjVprRxkvVM/TC7h8yCAIAgCAIAgCAIAgCAIAgCA+EXwKw0mrMJ2OE6S6K9C649h3s8N7SvIY7Bf01TLsvTu7vjuPTbPxXSxs9Vr8nN2N7Kqde6tc18lKASTjbJTKTLaqtpJGprmY371PBl6jLKxpdIMMliMWtJa7gTYi/MK5Sahe+rIakekqJLRa+xNoqpEDrsaC7VIucACSMTvyy4rSvB1Y2k8iSWHpyShFW5m+0h0gkbSsZrn0kms579oaXkANtkSBsyCoUsFB13K3VWi77cfD3KUsBTlWlJ5RVku92TZwU8pkmDW5A+W2670YqFNtlWtVlXxcacMlH6cS6ItU5HnZQ710dKNNQejJYuC0kTwlnken6P61Zm2E0LH8WOMZ52OsCfBWoY+X7kcCv8ApajLOlNrxV/j7nS6N6zKCXBxkhP52XHiy+HOytRxlN65HGrfpzGQ7CUvB/Njp6DSkE4vFLHJ/I8OI5gHBTxqRl2Xc5FbC1qLtVg4+KaLi3IAgCAIAgCAIAgCAIAgCAq6Sp2SRubJYNtck4atveucrKDE0YVabhPTny7ybD1J06ilDX69x5VW1bGFwb2yCQCMGkbxfevH9E7tX8+Z7alSnNJvLu4mmnriQch5lTRgkdCFFIoz0zpCBc4fPyHepozUMybpIwRZptElvaY9msG+z7TXWHsvuMeeGajlXTyadvfyK1StvdpM5uvlY15D2OjdfJpw8Cr9OMnG8XcklWjHV+ZJGAW3LJXNt71gLDcfotXk9VckjWi47qKcVBd9xg297Wsf1HapZVrRs9TSGEXSbydo62Ss2+98S+IioN5F8lMIaLnH4LXeua2T1KpeDlkpLPiFKOiMm4BYebN00kRmQ5jA3vcYHgt0rMjlK6sbnR/TOug9ipkI3PIkHKz72HJTwr1I6M5lfZuDq9qmvLL6WOl0f1vVDcJoI5BvYTGbcb6wJ8FajjHxRxK36epP/jk145/B1WjutTR8mDzJCfzs1m9zma2HOynjiYPXI5VXYmJh2bS8H82Or0dpmmqP3M0cnBjw4jmAbjvUylGWjObUoVaXbi14ovLYiCAIAgCAIAgKmkdIxwtu88gMzyCrYnFU8PHem/Liyehh51pWivPgcJp7S8lRgeyzYwZc3HaV5rE4+piHnlHl88z0mDwlPD5rN8/jkc5NTEmwFzuGf3xyUClxOrGqkrs+N0Qc3YcBn3u+nisOtyDxTeUST9ltg0W4Bab982aqpxZKKcMHxP3sWu9cdI5s++gs0XAJOOW9Z3rs13lKRQ0jDdp22x+o8CR3qanKzLEJWOcfFqgjbl/vvVxSuzpxndXIKZjy7VG0/wDK3m42ua77jqS1jxi1a009TZyVvEotaMgD9VM2+JHFx0R9qBYXSHI2qSsrkDHKRojjPmRuzWUat5mJKyaNmJK2I2bTR/RysmIMVPM7aHBjmt4ds2HmpIwm9EVKuKw9PtzS8/seg9HejvSCO1qj0LfwzSibDg2zwPEKzCFZcTi4nFbNl+2/grfB6ZoiKpay1TJFI7CxjjMfO93uv3AK1G/E4NV02/7aaXe7/YvrYiCAIAgNPpXTYju2Oznb/dH1PBcbG7XhSvClnL2Xy+71L+GwTqdaeS92clVyue7WcS5x7yeQ+QXm51Z1JOc3d8zu04xhG0VZETaMn2uyN2Z+g8+5aOoloZdZLQmbAGjAW+fM7Vq5N6kbm3qRvjWUzeMyAxWxWbkqlc+MptZwBy28llysjZ1d2LaJaqMblrBs0pyZrJ4zu2KeLLkJI5bSEeq63d4Wt/aWjuKvQd0XqVTKxSkm1TYZqVRuSuqiN7w431bnetknFWua7yZ8keAMbX+CRXI23mzOHQ1TOR6KCWQbC2Nxb/Vaw8VZpUpNZIqYjF0oPrzS8/sb2g6sdIyZsZEP4kg+DNYqzHC1Hqc6e2sLDRt+C+bHSUPU9tmqebY47f3OP+Kljg+bKNX9Qv8AZD1f2XydDQdWGjo7azHzEbZJD8Gao8lPHDU0c+ptnFT0aXgvm50lBoSmg/cwRRne2NoPeQLlSqEVoihUxFWp25N+LNgtiEIAgCAIDCaVrRdxsFHVrQpRc5uyNoxcnaJz+ktLF9w3st8z97l5THbXqV+pS6sfd/C/HyOpQwihnLN/Q1HoyeA8/DZ3+C5KaRf3rEjIQMh37fFYbbNXJvU+OagTI3NWTa5G5qzc2I3MWUzZSJqWLM9yxJmk5cDCeNEzeEjXzsUsWWoM0Gm4MLj71bn/ANS/yVuhLO35+aFqE7M56anxV1Mm3jBzDsWRvnpvVFRxmKZ7mMc8SgBxaC4D0bcA61wL3NuK62AScHlxPObdqz6SKTdraebPRl0Dz4QBAEAQBAEAQBAU6/SLYhvdu+p2LnY7aVLCq2suXzyLFHDyq+HM52qqnyG5PLcOQXksTiquInvVH4LgvD8udanShTVkQhqrElz6hgBFm7IEzKSR2THeFvMqzDB4ifZhL0t9SN1qcdZImZoaU7AOZ+l1chsbFy1SXi/i5G8bSXG5Ozo8feeByF/PBXIbAn++a8lf7r6ET2iuESxH0ei2lzu8AeQVyGw6C7Tk/b6IiltCo9EkVNJ6O9Fi32Mt9jx4Lk7U2d/TPfh2H7P4fD05E+HxPSZS1+pp5wuUi/AoTBSotRZrK2K4I25jmMR5hTQdmTpnOGIZbsuWbfIhdBO5IpETo1smbXPR+qX93OP4jT4t/wBLr7OfVl4nnttduHg/qd8uicQIAgCAIAgCAIDV1tZI7sxMdxeRYfpv8VxcZjMTO9PCwf8Ala3pf6/7LlKjTj1qsl4fJr2aHlOJsDvc6/wuuRHY+MnnJJeL+Llt4ylHJeyLLNBHa8dwv81bh+n5fvn6L+fsQvHLhEsR6EjGZce+3wCt09hYePacn52+iIpY2o9LIsM0bEPcB54/FXIbLwkP/Gn45/W5E8TVf7iyyMDIAchZXIU4QyikvAhcm9WZLcwEAQBAYvYCCCLg4ELWcIzi4yV0zKbTujlNMUBidvacj8jxXi9oYF4Wpl2Xo/s+/wCvqdzC11VXeaSZVEdGJQnUqJ4mjrIrO5/O5H+Xc0K5SleP5+cjZFZzVLc2TO+6qcqgcYz5P+i6+zHlLyOFtrWHn9jvl1DhhAEAQBAEAQBAEAQBAEAQBAEAQBAEAQEVTA2Rpa4XB+7jioq1GFaDhNXTN6c5QlvR1OH0vQuhfqnEZtO8fVeNxWFnhqm5LyfNfmp6TC141o7y80aadQouxNbXx3F932PMW/UVYpOzsblEtVhMHcdVudQOEX/0XW2W85+X3OLtnSHn9jvl1zhBAEAQBAEAQBAEAQBAEAQBAEAQBAEAQBAVdI0LZmFju47Qd4VfFYaGIp7kvJ8mTUK8qM96P+zzvSdI6J5Y8WI8CNhHBePq0Z0ZuE9V7956mhVjVhvxNc9twQtU7O5YNbq7N33buy7lauYZ2fVlg+f+WP4v+q6+yn1p+X3ONtjsw8/sd8uycIIAgCAIAgCAIAgCAIAgCAIAgCAIAgCAIAgNbp3RLahlsnj2XbjuPAqnjcHHEwtxWj/OBbwmKlh534PVfnE83qIXMcWuGq5psQV5OcJQk4yVmj1UJxnFSi7pmvqWWdff9/f8ylpu6/Pz/RtwOr6tj62b+Rvk4/VdfZPbl4I422OxHxZ367hwQgCAIAgCAIAgCAIAgCAIAgCAIAgCAIAgCAIDR9JtBiduszCVow/MPwn5Fc7aGBVeO9HtL37vg6GAxroS3Zdl+3f8nnNVEbEEWIORwIIzB5H4LzMHuysz1EWmdB1bn18n/i/yH1Xa2V/yS8Pucfa6/tx8fsehLunnwgCAIAgCAIAgCAIAgCAIAgCAIAgCAIAgCAIAgOY6WaA9IDLGO2B2mj3wNo/MPNcfaWB310tNdZarn/P1Ovs7HdG+jm8uD5fx9DR9XwtVPH8Fx/vYoNlSvVf+P3Rd2yv7Kff9mehrvnmwgCAIAgCAIAgCAIAgCAIAgCAIAgCAIAgCAIAgCA00OiWR1npWYekieHNthfWYS4c9ypxw0aeI348U8vNF6WKlUwvRy4NWfdZ5G5VwohAEAQBAEAQB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0" name="Picture 20" descr="http://www.ddt-chkalov.ru/?q=system/files/styles/thumbnail/private/%D1%8D%D0%BC%D0%B1%D0%BB%D0%B5%D0%BC%D0%B0%20%D0%BF%D0%BE%D1%81%D1%82%20%D0%BC%D0%B0%D0%BB.jpg&amp;itok=qwKdh-VK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5793431"/>
            <a:ext cx="659905" cy="659905"/>
          </a:xfrm>
          <a:prstGeom prst="rect">
            <a:avLst/>
          </a:prstGeom>
          <a:noFill/>
        </p:spPr>
      </p:pic>
      <p:sp>
        <p:nvSpPr>
          <p:cNvPr id="54" name="TextBox 53"/>
          <p:cNvSpPr txBox="1"/>
          <p:nvPr/>
        </p:nvSpPr>
        <p:spPr>
          <a:xfrm>
            <a:off x="1619672" y="5949280"/>
            <a:ext cx="504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Georgia" pitchFamily="18" charset="0"/>
                <a:hlinkClick r:id="rId13"/>
              </a:rPr>
              <a:t>Читай о городе – герое в интернете</a:t>
            </a:r>
            <a:endParaRPr lang="ru-RU" sz="1600" b="1" dirty="0">
              <a:latin typeface="Georgia" pitchFamily="18" charset="0"/>
            </a:endParaRPr>
          </a:p>
        </p:txBody>
      </p:sp>
      <p:sp>
        <p:nvSpPr>
          <p:cNvPr id="27" name="Управляющая кнопка: далее 26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360040" cy="216024"/>
          </a:xfrm>
          <a:prstGeom prst="actionButtonForwardNext">
            <a:avLst/>
          </a:prstGeom>
          <a:solidFill>
            <a:schemeClr val="accent6">
              <a:lumMod val="75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мка 20"/>
          <p:cNvSpPr/>
          <p:nvPr/>
        </p:nvSpPr>
        <p:spPr>
          <a:xfrm>
            <a:off x="467544" y="1628800"/>
            <a:ext cx="8064896" cy="4032448"/>
          </a:xfrm>
          <a:prstGeom prst="frame">
            <a:avLst>
              <a:gd name="adj1" fmla="val 326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39552" y="260648"/>
            <a:ext cx="748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349"/>
              </a:spcBef>
            </a:pPr>
            <a:r>
              <a:rPr lang="en-US" altLang="zh-CN" sz="1600" b="1" dirty="0">
                <a:latin typeface="Georgia" pitchFamily="18" charset="0"/>
              </a:rPr>
              <a:t>С </a:t>
            </a:r>
            <a:r>
              <a:rPr lang="en-US" altLang="zh-CN" sz="1600" b="1" dirty="0" err="1">
                <a:latin typeface="Georgia" pitchFamily="18" charset="0"/>
              </a:rPr>
              <a:t>начала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Великой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отечественной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войны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Смоленск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оказался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на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направлении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главного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удара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немецко-фашистских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войск</a:t>
            </a:r>
            <a:r>
              <a:rPr lang="en-US" altLang="zh-CN" sz="1600" b="1" dirty="0">
                <a:latin typeface="Georgia" pitchFamily="18" charset="0"/>
              </a:rPr>
              <a:t> к </a:t>
            </a:r>
            <a:r>
              <a:rPr lang="en-US" altLang="zh-CN" sz="1600" b="1" dirty="0" err="1">
                <a:latin typeface="Georgia" pitchFamily="18" charset="0"/>
              </a:rPr>
              <a:t>Москве</a:t>
            </a:r>
            <a:r>
              <a:rPr lang="en-US" altLang="zh-CN" sz="1600" b="1" dirty="0">
                <a:latin typeface="Georgia" pitchFamily="18" charset="0"/>
              </a:rPr>
              <a:t>. </a:t>
            </a:r>
            <a:r>
              <a:rPr lang="en-US" altLang="zh-CN" sz="1600" b="1" dirty="0" err="1">
                <a:latin typeface="Georgia" pitchFamily="18" charset="0"/>
              </a:rPr>
              <a:t>После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ожесточенных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боев</a:t>
            </a:r>
            <a:r>
              <a:rPr lang="en-US" altLang="zh-CN" sz="1600" b="1" dirty="0">
                <a:latin typeface="Georgia" pitchFamily="18" charset="0"/>
              </a:rPr>
              <a:t> в </a:t>
            </a:r>
            <a:r>
              <a:rPr lang="en-US" altLang="zh-CN" sz="1600" b="1" dirty="0" err="1">
                <a:latin typeface="Georgia" pitchFamily="18" charset="0"/>
              </a:rPr>
              <a:t>ночь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на</a:t>
            </a:r>
            <a:r>
              <a:rPr lang="en-US" altLang="zh-CN" sz="1600" b="1" dirty="0">
                <a:latin typeface="Georgia" pitchFamily="18" charset="0"/>
              </a:rPr>
              <a:t> 29 </a:t>
            </a:r>
            <a:r>
              <a:rPr lang="en-US" altLang="zh-CN" sz="1600" b="1" dirty="0" err="1">
                <a:latin typeface="Georgia" pitchFamily="18" charset="0"/>
              </a:rPr>
              <a:t>июля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советские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войска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оставили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город</a:t>
            </a:r>
            <a:r>
              <a:rPr lang="en-US" altLang="zh-CN" sz="1600" b="1" dirty="0">
                <a:latin typeface="Georgia" pitchFamily="18" charset="0"/>
              </a:rPr>
              <a:t>. 2 </a:t>
            </a:r>
            <a:r>
              <a:rPr lang="en-US" altLang="zh-CN" sz="1600" b="1" dirty="0" err="1">
                <a:latin typeface="Georgia" pitchFamily="18" charset="0"/>
              </a:rPr>
              <a:t>года</a:t>
            </a:r>
            <a:r>
              <a:rPr lang="en-US" altLang="zh-CN" sz="1600" b="1" dirty="0">
                <a:latin typeface="Georgia" pitchFamily="18" charset="0"/>
              </a:rPr>
              <a:t> и 3 </a:t>
            </a:r>
            <a:r>
              <a:rPr lang="en-US" altLang="zh-CN" sz="1600" b="1" dirty="0" err="1">
                <a:latin typeface="Georgia" pitchFamily="18" charset="0"/>
              </a:rPr>
              <a:t>месяца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на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Смоленской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земле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полыхал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огонь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войны</a:t>
            </a:r>
            <a:r>
              <a:rPr lang="en-US" altLang="zh-CN" sz="1600" b="1" dirty="0">
                <a:latin typeface="Georgia" pitchFamily="18" charset="0"/>
              </a:rPr>
              <a:t>. 25 </a:t>
            </a:r>
            <a:r>
              <a:rPr lang="en-US" altLang="zh-CN" sz="1600" b="1" dirty="0" err="1">
                <a:latin typeface="Georgia" pitchFamily="18" charset="0"/>
              </a:rPr>
              <a:t>сентября</a:t>
            </a:r>
            <a:r>
              <a:rPr lang="en-US" altLang="zh-CN" sz="1600" b="1" dirty="0">
                <a:latin typeface="Georgia" pitchFamily="18" charset="0"/>
              </a:rPr>
              <a:t> 1943 г. </a:t>
            </a:r>
            <a:r>
              <a:rPr lang="en-US" altLang="zh-CN" sz="1600" b="1" dirty="0" err="1">
                <a:latin typeface="Georgia" pitchFamily="18" charset="0"/>
              </a:rPr>
              <a:t>советские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войска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освободили</a:t>
            </a:r>
            <a:r>
              <a:rPr lang="en-US" altLang="zh-CN" sz="1600" b="1" dirty="0">
                <a:latin typeface="Georgia" pitchFamily="18" charset="0"/>
              </a:rPr>
              <a:t> </a:t>
            </a:r>
            <a:r>
              <a:rPr lang="en-US" altLang="zh-CN" sz="1600" b="1" dirty="0" err="1">
                <a:latin typeface="Georgia" pitchFamily="18" charset="0"/>
              </a:rPr>
              <a:t>Смоленск</a:t>
            </a:r>
            <a:r>
              <a:rPr lang="en-US" altLang="zh-CN" sz="1600" dirty="0"/>
              <a:t>.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626" y="-32151"/>
            <a:ext cx="963613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Знаки Победы: 10 памятников Москвы, посвященных Великой Отечественной войне">
            <a:hlinkClick r:id="rId2" action="ppaction://hlinksldjump" tooltip="Аллея городов-героев"/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372441" y="4869160"/>
            <a:ext cx="1982570" cy="144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2" name="Picture 6" descr="http://ordenrf.ru/upload/novosty-info/moskva-5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3807" y="1628800"/>
            <a:ext cx="2160001" cy="144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6" name="Picture 10" descr="http://img-fotki.yandex.ru/get/6205/14576209.8/0_92aeb_8e3a4e1a_orig.jpg">
            <a:hlinkClick r:id="rId2" action="ppaction://hlinksldjump" tooltip="Курган бессмертия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300193" y="3212976"/>
            <a:ext cx="1920001" cy="144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8" name="Picture 12" descr="http://ordenrf.ru/upload/novosty-info/moskva-6.jpg">
            <a:hlinkClick r:id="rId2" action="ppaction://hlinksldjump" tooltip="Памятник «Опаленный цветок»"/>
          </p:cNvPr>
          <p:cNvPicPr>
            <a:picLocks noChangeAspect="1" noChangeArrowheads="1"/>
          </p:cNvPicPr>
          <p:nvPr/>
        </p:nvPicPr>
        <p:blipFill>
          <a:blip r:embed="rId6" cstate="print"/>
          <a:srcRect r="14224" b="-1551"/>
          <a:stretch>
            <a:fillRect/>
          </a:stretch>
        </p:blipFill>
        <p:spPr bwMode="auto">
          <a:xfrm>
            <a:off x="755576" y="4797152"/>
            <a:ext cx="2198143" cy="144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70" name="Picture 14" descr="http://922polk.ucoz.ru/_ph/1/21347712.jpg">
            <a:hlinkClick r:id="rId2" action="ppaction://hlinksldjump" tooltip="Памятный знак в честь освободителей Смоленска от немецко-фашистских захватчиков"/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300192" y="1628800"/>
            <a:ext cx="2016223" cy="144016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74" name="Picture 18" descr="http://www.esosedi.ru/fiber/23086/fit/1400x1000/n_4.png">
            <a:hlinkClick r:id="rId2" action="ppaction://hlinksldjump" tooltip="Стелла Смоленск - город-герой"/>
          </p:cNvPr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707904" y="2636912"/>
            <a:ext cx="1647000" cy="2196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7" name="Прямоугольник 16"/>
          <p:cNvSpPr/>
          <p:nvPr/>
        </p:nvSpPr>
        <p:spPr>
          <a:xfrm>
            <a:off x="467544" y="188640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Смоленск. </a:t>
            </a:r>
          </a:p>
          <a:p>
            <a:pPr algn="ctr"/>
            <a:r>
              <a:rPr lang="ru-RU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Памятники Победы</a:t>
            </a:r>
          </a:p>
        </p:txBody>
      </p:sp>
      <p:sp>
        <p:nvSpPr>
          <p:cNvPr id="27" name="Управляющая кнопка: назад 26">
            <a:hlinkClick r:id="rId9" action="ppaction://hlinksldjump" highlightClick="1"/>
          </p:cNvPr>
          <p:cNvSpPr/>
          <p:nvPr/>
        </p:nvSpPr>
        <p:spPr>
          <a:xfrm>
            <a:off x="107504" y="5877272"/>
            <a:ext cx="360040" cy="216024"/>
          </a:xfrm>
          <a:prstGeom prst="actionButtonBackPrevious">
            <a:avLst/>
          </a:prstGeom>
          <a:solidFill>
            <a:schemeClr val="accent6">
              <a:lumMod val="75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58" name="Picture 2" descr="Знаки Победы: 10 памятников Москвы, посвященных Великой Отечественной войне">
            <a:hlinkClick r:id="rId2" action="ppaction://hlinksldjump" tooltip="Вечный огонь в Сквере Памяти Героев"/>
          </p:cNvPr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755576" y="3212976"/>
            <a:ext cx="2075675" cy="144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" name="Picture 18" descr="http://www.esosedi.ru/fiber/23086/fit/1400x1000/n_4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807804" y="1628800"/>
            <a:ext cx="3564396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2" name="Picture 6" descr="http://ordenrf.ru/upload/novosty-info/moskva-5.jp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1763688" y="1700808"/>
            <a:ext cx="6168684" cy="4112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4" name="Picture 10" descr="http://img-fotki.yandex.ru/get/6205/14576209.8/0_92aeb_8e3a4e1a_orig.jp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1907704" y="1628800"/>
            <a:ext cx="6304564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5" name="Picture 12" descr="http://ordenrf.ru/upload/novosty-info/moskva-6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123728" y="1700808"/>
            <a:ext cx="5725938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6" name="Picture 14" descr="http://922polk.ucoz.ru/_ph/1/21347712.jp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2325351" y="1700808"/>
            <a:ext cx="5415001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9" name="Picture 4" descr="Знаки Победы: 10 памятников Москвы, посвященных Великой Отечественной войне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1619672" y="1700808"/>
            <a:ext cx="6186998" cy="3477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3" name="Picture 2" descr="Знаки Победы: 10 памятников Москвы, посвященных Великой Отечественной войне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1547664" y="1556792"/>
            <a:ext cx="6696744" cy="4645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565" y="14721"/>
            <a:ext cx="889063" cy="161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5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17.dreamies.de/img/922/b/qmud0am3ly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4176464" cy="515649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4258816" cy="49251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/>
              <a:t>     </a:t>
            </a:r>
          </a:p>
          <a:p>
            <a:pPr algn="ctr">
              <a:buNone/>
            </a:pPr>
            <a:r>
              <a:rPr lang="ru-RU" dirty="0"/>
              <a:t>      </a:t>
            </a:r>
          </a:p>
          <a:p>
            <a:pPr algn="ctr">
              <a:buNone/>
            </a:pPr>
            <a:r>
              <a:rPr lang="ru-RU" dirty="0"/>
              <a:t>      </a:t>
            </a:r>
          </a:p>
          <a:p>
            <a:pPr algn="ctr">
              <a:buNone/>
            </a:pPr>
            <a:r>
              <a:rPr lang="ru-RU" dirty="0"/>
              <a:t> 	</a:t>
            </a:r>
            <a:endParaRPr lang="ru-RU" sz="4300" dirty="0"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8675" y="260648"/>
            <a:ext cx="463139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Ленинград  </a:t>
            </a: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360040" cy="216024"/>
          </a:xfrm>
          <a:prstGeom prst="actionButtonForwardNext">
            <a:avLst/>
          </a:prstGeom>
          <a:solidFill>
            <a:schemeClr val="accent6">
              <a:lumMod val="75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971600" y="2060848"/>
            <a:ext cx="352839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>
              <a:buNone/>
            </a:pPr>
            <a:r>
              <a:rPr lang="ru-RU" dirty="0">
                <a:latin typeface="Monotype Corsiva" pitchFamily="66" charset="0"/>
              </a:rPr>
              <a:t>Друг, товарищ, там, за Ленинградом,</a:t>
            </a:r>
            <a:br>
              <a:rPr lang="ru-RU" dirty="0">
                <a:latin typeface="Monotype Corsiva" pitchFamily="66" charset="0"/>
              </a:rPr>
            </a:br>
            <a:r>
              <a:rPr lang="ru-RU" dirty="0">
                <a:latin typeface="Monotype Corsiva" pitchFamily="66" charset="0"/>
              </a:rPr>
              <a:t>Ты мой голос слышал, за кольцом,</a:t>
            </a:r>
            <a:br>
              <a:rPr lang="ru-RU" dirty="0">
                <a:latin typeface="Monotype Corsiva" pitchFamily="66" charset="0"/>
              </a:rPr>
            </a:br>
            <a:r>
              <a:rPr lang="ru-RU" dirty="0">
                <a:latin typeface="Monotype Corsiva" pitchFamily="66" charset="0"/>
              </a:rPr>
              <a:t>Дай мне руку! Прорвана блокада.</a:t>
            </a:r>
            <a:br>
              <a:rPr lang="ru-RU" dirty="0">
                <a:latin typeface="Monotype Corsiva" pitchFamily="66" charset="0"/>
              </a:rPr>
            </a:br>
            <a:r>
              <a:rPr lang="ru-RU" dirty="0">
                <a:latin typeface="Monotype Corsiva" pitchFamily="66" charset="0"/>
              </a:rPr>
              <a:t>Сердце к сердцу – посмотри в лицо.</a:t>
            </a:r>
          </a:p>
          <a:p>
            <a:pPr algn="ctr" fontAlgn="t">
              <a:buNone/>
            </a:pPr>
            <a:r>
              <a:rPr lang="ru-RU" dirty="0">
                <a:latin typeface="Monotype Corsiva" pitchFamily="66" charset="0"/>
              </a:rPr>
              <a:t>Кровь друзей, взывавшая к отмщенью,</a:t>
            </a:r>
            <a:br>
              <a:rPr lang="ru-RU" dirty="0">
                <a:latin typeface="Monotype Corsiva" pitchFamily="66" charset="0"/>
              </a:rPr>
            </a:br>
            <a:r>
              <a:rPr lang="ru-RU" dirty="0">
                <a:latin typeface="Monotype Corsiva" pitchFamily="66" charset="0"/>
              </a:rPr>
              <a:t>На полотнах полковых знамен.</a:t>
            </a:r>
            <a:br>
              <a:rPr lang="ru-RU" dirty="0">
                <a:latin typeface="Monotype Corsiva" pitchFamily="66" charset="0"/>
              </a:rPr>
            </a:br>
            <a:r>
              <a:rPr lang="ru-RU" dirty="0">
                <a:latin typeface="Monotype Corsiva" pitchFamily="66" charset="0"/>
              </a:rPr>
              <a:t>На века убийцам нет прощенья.</a:t>
            </a:r>
            <a:br>
              <a:rPr lang="ru-RU" dirty="0">
                <a:latin typeface="Monotype Corsiva" pitchFamily="66" charset="0"/>
              </a:rPr>
            </a:br>
            <a:r>
              <a:rPr lang="ru-RU" dirty="0">
                <a:latin typeface="Monotype Corsiva" pitchFamily="66" charset="0"/>
              </a:rPr>
              <a:t>Прорвана блокада. Мы идем!</a:t>
            </a:r>
          </a:p>
          <a:p>
            <a:pPr algn="ctr" fontAlgn="t">
              <a:buNone/>
            </a:pPr>
            <a:r>
              <a:rPr lang="ru-RU" dirty="0">
                <a:latin typeface="Monotype Corsiva" pitchFamily="66" charset="0"/>
              </a:rPr>
              <a:t>Мы сегодня снова наступаем,</a:t>
            </a:r>
            <a:br>
              <a:rPr lang="ru-RU" dirty="0">
                <a:latin typeface="Monotype Corsiva" pitchFamily="66" charset="0"/>
              </a:rPr>
            </a:br>
            <a:r>
              <a:rPr lang="ru-RU" dirty="0">
                <a:latin typeface="Monotype Corsiva" pitchFamily="66" charset="0"/>
              </a:rPr>
              <a:t>Никогда не повернем назад…</a:t>
            </a:r>
            <a:br>
              <a:rPr lang="ru-RU" dirty="0">
                <a:latin typeface="Monotype Corsiva" pitchFamily="66" charset="0"/>
              </a:rPr>
            </a:br>
            <a:r>
              <a:rPr lang="ru-RU" dirty="0">
                <a:latin typeface="Monotype Corsiva" pitchFamily="66" charset="0"/>
              </a:rPr>
              <a:t>Мой малыш-сынишка – спит, не зная,</a:t>
            </a:r>
            <a:br>
              <a:rPr lang="ru-RU" dirty="0">
                <a:latin typeface="Monotype Corsiva" pitchFamily="66" charset="0"/>
              </a:rPr>
            </a:br>
            <a:r>
              <a:rPr lang="ru-RU" dirty="0">
                <a:latin typeface="Monotype Corsiva" pitchFamily="66" charset="0"/>
              </a:rPr>
              <a:t>Как сегодня счастлив Ленинград.</a:t>
            </a:r>
          </a:p>
          <a:p>
            <a:pPr algn="ctr">
              <a:buNone/>
            </a:pPr>
            <a:endParaRPr lang="ru-RU" sz="1400" b="1" dirty="0">
              <a:latin typeface="Georgia" pitchFamily="18" charset="0"/>
            </a:endParaRPr>
          </a:p>
          <a:p>
            <a:pPr algn="ctr">
              <a:buNone/>
            </a:pPr>
            <a:endParaRPr lang="ru-RU" sz="1400" b="1" dirty="0">
              <a:latin typeface="Georgia" pitchFamily="18" charset="0"/>
            </a:endParaRPr>
          </a:p>
          <a:p>
            <a:pPr algn="ctr">
              <a:buNone/>
            </a:pPr>
            <a:endParaRPr lang="ru-RU" sz="1400" b="1" dirty="0">
              <a:latin typeface="Georgia" pitchFamily="18" charset="0"/>
            </a:endParaRPr>
          </a:p>
          <a:p>
            <a:pPr algn="ctr">
              <a:buNone/>
            </a:pPr>
            <a:r>
              <a:rPr lang="ru-RU" sz="1400" b="1" dirty="0">
                <a:latin typeface="Georgia" pitchFamily="18" charset="0"/>
              </a:rPr>
              <a:t>Елена </a:t>
            </a:r>
            <a:r>
              <a:rPr lang="ru-RU" sz="1400" b="1" dirty="0" err="1">
                <a:latin typeface="Georgia" pitchFamily="18" charset="0"/>
              </a:rPr>
              <a:t>Вечтомова</a:t>
            </a:r>
            <a:endParaRPr lang="ru-RU" sz="1400" b="1" dirty="0">
              <a:latin typeface="Georgia" pitchFamily="18" charset="0"/>
            </a:endParaRPr>
          </a:p>
          <a:p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6156176" y="354846"/>
            <a:ext cx="1351767" cy="1201946"/>
            <a:chOff x="7524328" y="260648"/>
            <a:chExt cx="1351767" cy="1201946"/>
          </a:xfrm>
        </p:grpSpPr>
        <p:pic>
          <p:nvPicPr>
            <p:cNvPr id="12" name="Рисунок 11" descr="0_100cae_a74fd9b4_xl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8244408" y="260648"/>
              <a:ext cx="631687" cy="11844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Рисунок 12" descr="0_9943c_dd0d69f1_XL.png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524328" y="260648"/>
              <a:ext cx="582944" cy="1201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4" name="TextBox 13"/>
          <p:cNvSpPr txBox="1"/>
          <p:nvPr/>
        </p:nvSpPr>
        <p:spPr>
          <a:xfrm>
            <a:off x="4798368" y="1773971"/>
            <a:ext cx="3878088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>
                <a:latin typeface="Georgia" pitchFamily="18" charset="0"/>
              </a:rPr>
              <a:t>УКАЗ ПРЕЗИДИУМА ВЕРХОВНОГО СОВЕТА СССР</a:t>
            </a:r>
            <a:endParaRPr lang="ru-RU" sz="1200" dirty="0">
              <a:latin typeface="Georgia" pitchFamily="18" charset="0"/>
            </a:endParaRPr>
          </a:p>
          <a:p>
            <a:pPr algn="r"/>
            <a:r>
              <a:rPr lang="ru-RU" sz="1200" b="1" dirty="0">
                <a:latin typeface="Georgia" pitchFamily="18" charset="0"/>
              </a:rPr>
              <a:t>О ВРУЧЕНИИ ГОРОДУ- ГЕРОЮ ЛЕНИНГРАДУ </a:t>
            </a:r>
            <a:endParaRPr lang="ru-RU" sz="1200" dirty="0">
              <a:latin typeface="Georgia" pitchFamily="18" charset="0"/>
            </a:endParaRPr>
          </a:p>
          <a:p>
            <a:pPr algn="r"/>
            <a:r>
              <a:rPr lang="ru-RU" sz="1200" b="1" dirty="0">
                <a:latin typeface="Georgia" pitchFamily="18" charset="0"/>
              </a:rPr>
              <a:t>МЕДАЛИ «ЗОЛОТАЯ ЗВЕЗДА»</a:t>
            </a:r>
          </a:p>
          <a:p>
            <a:pPr algn="r"/>
            <a:r>
              <a:rPr lang="ru-RU" sz="1400" dirty="0">
                <a:latin typeface="Georgia" pitchFamily="18" charset="0"/>
              </a:rPr>
              <a:t>          За выдающиеся заслуги перед Родиной, мужество и героизм, проявленные трудящимися города Ленинграда в борьбе с немецко-фашистскими захватчиками в тяжелых условиях длительной вражеской блокады, и в ознаменование 20-летия победы советского народа в Великой Отечественной войне 1941-1945 гг. вручить городу-герою Ленинграду, ранее награжденному за эти заслуги  орденом Ленина, медаль «Золотая Звезда».</a:t>
            </a:r>
          </a:p>
          <a:p>
            <a:pPr algn="r"/>
            <a:r>
              <a:rPr lang="ru-RU" sz="1100" dirty="0">
                <a:latin typeface="Georgia" pitchFamily="18" charset="0"/>
              </a:rPr>
              <a:t>Москва, Кремль.</a:t>
            </a:r>
          </a:p>
          <a:p>
            <a:pPr algn="r"/>
            <a:r>
              <a:rPr lang="ru-RU" sz="1100" b="1" dirty="0">
                <a:latin typeface="Georgia" pitchFamily="18" charset="0"/>
              </a:rPr>
              <a:t>8 мая 1965 г</a:t>
            </a:r>
            <a:r>
              <a:rPr lang="ru-RU" sz="1050" b="1" dirty="0">
                <a:latin typeface="Georgia" pitchFamily="18" charset="0"/>
              </a:rPr>
              <a:t>.</a:t>
            </a:r>
            <a:endParaRPr lang="ru-RU" sz="1050" dirty="0">
              <a:latin typeface="Georgia" pitchFamily="18" charset="0"/>
            </a:endParaRPr>
          </a:p>
          <a:p>
            <a:pPr algn="r"/>
            <a:r>
              <a:rPr lang="ru-RU" sz="1050" dirty="0">
                <a:latin typeface="Georgia" pitchFamily="18" charset="0"/>
              </a:rPr>
              <a:t>Председатель Президиума Верховного Совета СССР </a:t>
            </a:r>
          </a:p>
          <a:p>
            <a:pPr algn="r"/>
            <a:r>
              <a:rPr lang="ru-RU" sz="1050" dirty="0">
                <a:latin typeface="Georgia" pitchFamily="18" charset="0"/>
              </a:rPr>
              <a:t>А. МИКОЯН</a:t>
            </a:r>
          </a:p>
          <a:p>
            <a:pPr algn="r"/>
            <a:r>
              <a:rPr lang="ru-RU" sz="1050" dirty="0">
                <a:latin typeface="Georgia" pitchFamily="18" charset="0"/>
              </a:rPr>
              <a:t>Секретарь Президиума Верховного Совета СССР  </a:t>
            </a:r>
          </a:p>
          <a:p>
            <a:pPr algn="r"/>
            <a:r>
              <a:rPr lang="ru-RU" sz="1050" dirty="0">
                <a:latin typeface="Georgia" pitchFamily="18" charset="0"/>
              </a:rPr>
              <a:t>М. ГЕОРГАДЗЕ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007" y="-12576"/>
            <a:ext cx="963613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О, память! Верным ты верна.</a:t>
            </a:r>
          </a:p>
        </p:txBody>
      </p:sp>
      <p:sp>
        <p:nvSpPr>
          <p:cNvPr id="6" name="Управляющая кнопка: назад 5">
            <a:hlinkClick r:id="rId2" action="ppaction://hlinksldjump" highlightClick="1"/>
          </p:cNvPr>
          <p:cNvSpPr/>
          <p:nvPr/>
        </p:nvSpPr>
        <p:spPr>
          <a:xfrm>
            <a:off x="107504" y="5877272"/>
            <a:ext cx="360040" cy="216024"/>
          </a:xfrm>
          <a:prstGeom prst="actionButtonBackPrevious">
            <a:avLst/>
          </a:prstGeom>
          <a:solidFill>
            <a:schemeClr val="accent6">
              <a:lumMod val="75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0" descr="http://www.ddt-chkalov.ru/?q=system/files/styles/thumbnail/private/%D1%8D%D0%BC%D0%B1%D0%BB%D0%B5%D0%BC%D0%B0%20%D0%BF%D0%BE%D1%81%D1%82%20%D0%BC%D0%B0%D0%BB.jpg&amp;itok=qwKdh-VK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9632" y="4941168"/>
            <a:ext cx="659905" cy="659905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123728" y="5229200"/>
            <a:ext cx="4824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Georgia" pitchFamily="18" charset="0"/>
                <a:hlinkClick r:id="rId4"/>
              </a:rPr>
              <a:t>Читай о городе – герое в интернете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490" y="1"/>
            <a:ext cx="85750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3"/>
            <a:ext cx="3651821" cy="212110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5" y="1556793"/>
            <a:ext cx="3249655" cy="21204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108800"/>
            <a:ext cx="3202618" cy="21204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3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Санкт-Петербург (Ленинград)</a:t>
            </a:r>
            <a:br>
              <a:rPr lang="ru-RU" sz="43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Памятники победы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20168"/>
            <a:ext cx="1944000" cy="2592000"/>
          </a:xfrm>
        </p:spPr>
      </p:pic>
      <p:sp>
        <p:nvSpPr>
          <p:cNvPr id="4" name="Управляющая кнопка: назад 3">
            <a:hlinkClick r:id="rId3" action="ppaction://hlinksldjump" highlightClick="1"/>
          </p:cNvPr>
          <p:cNvSpPr/>
          <p:nvPr/>
        </p:nvSpPr>
        <p:spPr>
          <a:xfrm>
            <a:off x="611560" y="6237312"/>
            <a:ext cx="360040" cy="216024"/>
          </a:xfrm>
          <a:prstGeom prst="actionButtonBackPrevious">
            <a:avLst/>
          </a:prstGeom>
          <a:solidFill>
            <a:schemeClr val="accent6">
              <a:lumMod val="75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484784"/>
            <a:ext cx="1821082" cy="2592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77072"/>
            <a:ext cx="3144033" cy="20247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361" y="4107112"/>
            <a:ext cx="3596800" cy="2023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700808"/>
            <a:ext cx="2875477" cy="183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5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17.dreamies.de/img/922/b/qmud0am3ly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4176464" cy="5300506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4258816" cy="53571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/>
              <a:t>     </a:t>
            </a:r>
          </a:p>
          <a:p>
            <a:pPr algn="ctr">
              <a:buNone/>
            </a:pPr>
            <a:r>
              <a:rPr lang="ru-RU" dirty="0"/>
              <a:t>      </a:t>
            </a:r>
          </a:p>
          <a:p>
            <a:pPr algn="ctr">
              <a:buNone/>
            </a:pPr>
            <a:r>
              <a:rPr lang="ru-RU" dirty="0"/>
              <a:t>      </a:t>
            </a:r>
          </a:p>
          <a:p>
            <a:pPr algn="ctr">
              <a:buNone/>
            </a:pPr>
            <a:r>
              <a:rPr lang="ru-RU" dirty="0"/>
              <a:t> 	</a:t>
            </a:r>
            <a:endParaRPr lang="ru-RU" sz="4300" dirty="0"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201414"/>
            <a:ext cx="43636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Мурманск  </a:t>
            </a: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360040" cy="216024"/>
          </a:xfrm>
          <a:prstGeom prst="actionButtonForwardNext">
            <a:avLst/>
          </a:prstGeom>
          <a:solidFill>
            <a:schemeClr val="accent6">
              <a:lumMod val="75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27584" y="1743774"/>
            <a:ext cx="403244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latin typeface="Monotype Corsiva" pitchFamily="66" charset="0"/>
              </a:rPr>
              <a:t>Однообразны сопок склоны.</a:t>
            </a:r>
          </a:p>
          <a:p>
            <a:pPr algn="ctr"/>
            <a:r>
              <a:rPr lang="ru-RU" sz="1400" i="1" dirty="0">
                <a:latin typeface="Monotype Corsiva" pitchFamily="66" charset="0"/>
              </a:rPr>
              <a:t>Болота. Ветер. Скудный мох.</a:t>
            </a:r>
            <a:endParaRPr lang="ru-RU" sz="1400" dirty="0">
              <a:latin typeface="Monotype Corsiva" pitchFamily="66" charset="0"/>
            </a:endParaRPr>
          </a:p>
          <a:p>
            <a:pPr algn="ctr"/>
            <a:r>
              <a:rPr lang="ru-RU" sz="1400" i="1" dirty="0">
                <a:latin typeface="Monotype Corsiva" pitchFamily="66" charset="0"/>
              </a:rPr>
              <a:t>Три года трудной обороны!</a:t>
            </a:r>
            <a:endParaRPr lang="ru-RU" sz="1400" dirty="0">
              <a:latin typeface="Monotype Corsiva" pitchFamily="66" charset="0"/>
            </a:endParaRPr>
          </a:p>
          <a:p>
            <a:pPr algn="ctr"/>
            <a:r>
              <a:rPr lang="ru-RU" sz="1400" i="1" dirty="0">
                <a:latin typeface="Monotype Corsiva" pitchFamily="66" charset="0"/>
              </a:rPr>
              <a:t>Другой бы выдержать не смог.</a:t>
            </a:r>
            <a:endParaRPr lang="ru-RU" sz="1400" dirty="0">
              <a:latin typeface="Monotype Corsiva" pitchFamily="66" charset="0"/>
            </a:endParaRPr>
          </a:p>
          <a:p>
            <a:pPr algn="ctr"/>
            <a:r>
              <a:rPr lang="ru-RU" sz="1400" i="1" dirty="0">
                <a:latin typeface="Monotype Corsiva" pitchFamily="66" charset="0"/>
              </a:rPr>
              <a:t>А ты стоял. Ты все невзгоды</a:t>
            </a:r>
            <a:r>
              <a:rPr lang="ru-RU" sz="1400" dirty="0">
                <a:latin typeface="Monotype Corsiva" pitchFamily="66" charset="0"/>
              </a:rPr>
              <a:t> </a:t>
            </a:r>
            <a:r>
              <a:rPr lang="ru-RU" sz="1400" i="1" dirty="0">
                <a:latin typeface="Monotype Corsiva" pitchFamily="66" charset="0"/>
              </a:rPr>
              <a:t>ночей полярных испытал,</a:t>
            </a:r>
            <a:endParaRPr lang="ru-RU" sz="1400" dirty="0">
              <a:latin typeface="Monotype Corsiva" pitchFamily="66" charset="0"/>
            </a:endParaRPr>
          </a:p>
          <a:p>
            <a:pPr algn="ctr"/>
            <a:r>
              <a:rPr lang="ru-RU" sz="1400" i="1" dirty="0">
                <a:latin typeface="Monotype Corsiva" pitchFamily="66" charset="0"/>
              </a:rPr>
              <a:t>Но на безумства непогоды</a:t>
            </a:r>
            <a:r>
              <a:rPr lang="ru-RU" sz="1400" dirty="0">
                <a:latin typeface="Monotype Corsiva" pitchFamily="66" charset="0"/>
              </a:rPr>
              <a:t> </a:t>
            </a:r>
            <a:r>
              <a:rPr lang="ru-RU" sz="1400" i="1" dirty="0">
                <a:latin typeface="Monotype Corsiva" pitchFamily="66" charset="0"/>
              </a:rPr>
              <a:t>и на удел свой не роптал.</a:t>
            </a:r>
            <a:endParaRPr lang="ru-RU" sz="1400" dirty="0">
              <a:latin typeface="Monotype Corsiva" pitchFamily="66" charset="0"/>
            </a:endParaRPr>
          </a:p>
          <a:p>
            <a:pPr algn="ctr"/>
            <a:r>
              <a:rPr lang="ru-RU" sz="1400" i="1" dirty="0">
                <a:latin typeface="Monotype Corsiva" pitchFamily="66" charset="0"/>
              </a:rPr>
              <a:t>Ты в камни врос, и враг твой тоже</a:t>
            </a:r>
            <a:endParaRPr lang="ru-RU" sz="1400" dirty="0">
              <a:latin typeface="Monotype Corsiva" pitchFamily="66" charset="0"/>
            </a:endParaRPr>
          </a:p>
          <a:p>
            <a:pPr algn="ctr"/>
            <a:r>
              <a:rPr lang="ru-RU" sz="1400" i="1" dirty="0">
                <a:latin typeface="Monotype Corsiva" pitchFamily="66" charset="0"/>
              </a:rPr>
              <a:t>Зарылся в камень от свинца;</a:t>
            </a:r>
          </a:p>
          <a:p>
            <a:pPr algn="ctr"/>
            <a:r>
              <a:rPr lang="ru-RU" sz="1400" dirty="0">
                <a:latin typeface="Monotype Corsiva" pitchFamily="66" charset="0"/>
              </a:rPr>
              <a:t> </a:t>
            </a:r>
            <a:r>
              <a:rPr lang="ru-RU" sz="1400" i="1" dirty="0">
                <a:latin typeface="Monotype Corsiva" pitchFamily="66" charset="0"/>
              </a:rPr>
              <a:t>и – бездорожье, бездорожье,</a:t>
            </a:r>
            <a:endParaRPr lang="ru-RU" sz="1400" dirty="0">
              <a:latin typeface="Monotype Corsiva" pitchFamily="66" charset="0"/>
            </a:endParaRPr>
          </a:p>
          <a:p>
            <a:pPr algn="ctr"/>
            <a:r>
              <a:rPr lang="ru-RU" sz="1400" i="1" dirty="0">
                <a:latin typeface="Monotype Corsiva" pitchFamily="66" charset="0"/>
              </a:rPr>
              <a:t>И валуны, им нет конца.</a:t>
            </a:r>
            <a:r>
              <a:rPr lang="ru-RU" sz="1400" i="1" dirty="0"/>
              <a:t> </a:t>
            </a:r>
          </a:p>
          <a:p>
            <a:pPr algn="ctr"/>
            <a:r>
              <a:rPr lang="ru-RU" sz="1400" i="1" dirty="0">
                <a:latin typeface="Monotype Corsiva" pitchFamily="66" charset="0"/>
              </a:rPr>
              <a:t>И вот он грянул, день счастливый:</a:t>
            </a:r>
            <a:endParaRPr lang="ru-RU" sz="1400" dirty="0">
              <a:latin typeface="Monotype Corsiva" pitchFamily="66" charset="0"/>
            </a:endParaRPr>
          </a:p>
          <a:p>
            <a:pPr algn="ctr"/>
            <a:r>
              <a:rPr lang="ru-RU" sz="1400" i="1" dirty="0">
                <a:latin typeface="Monotype Corsiva" pitchFamily="66" charset="0"/>
              </a:rPr>
              <a:t>Всесильна, яростна и зла,</a:t>
            </a:r>
            <a:endParaRPr lang="ru-RU" sz="1400" dirty="0">
              <a:latin typeface="Monotype Corsiva" pitchFamily="66" charset="0"/>
            </a:endParaRPr>
          </a:p>
          <a:p>
            <a:pPr algn="ctr"/>
            <a:r>
              <a:rPr lang="ru-RU" sz="1400" i="1" dirty="0">
                <a:latin typeface="Monotype Corsiva" pitchFamily="66" charset="0"/>
              </a:rPr>
              <a:t>Волной от Кольского залива</a:t>
            </a:r>
            <a:endParaRPr lang="ru-RU" sz="1400" dirty="0">
              <a:latin typeface="Monotype Corsiva" pitchFamily="66" charset="0"/>
            </a:endParaRPr>
          </a:p>
          <a:p>
            <a:pPr algn="ctr"/>
            <a:r>
              <a:rPr lang="ru-RU" sz="1400" i="1" dirty="0">
                <a:latin typeface="Monotype Corsiva" pitchFamily="66" charset="0"/>
              </a:rPr>
              <a:t>Пехота хлынула, пошла.</a:t>
            </a:r>
            <a:endParaRPr lang="ru-RU" sz="1400" dirty="0">
              <a:latin typeface="Monotype Corsiva" pitchFamily="66" charset="0"/>
            </a:endParaRPr>
          </a:p>
          <a:p>
            <a:pPr algn="ctr"/>
            <a:r>
              <a:rPr lang="ru-RU" sz="1400" i="1" dirty="0">
                <a:latin typeface="Monotype Corsiva" pitchFamily="66" charset="0"/>
              </a:rPr>
              <a:t>И в пулеметном перестуке,</a:t>
            </a:r>
            <a:endParaRPr lang="ru-RU" sz="1400" dirty="0">
              <a:latin typeface="Monotype Corsiva" pitchFamily="66" charset="0"/>
            </a:endParaRPr>
          </a:p>
          <a:p>
            <a:pPr algn="ctr"/>
            <a:r>
              <a:rPr lang="ru-RU" sz="1400" i="1" dirty="0">
                <a:latin typeface="Monotype Corsiva" pitchFamily="66" charset="0"/>
              </a:rPr>
              <a:t>Кочуя, двинулись – легки –</a:t>
            </a:r>
            <a:endParaRPr lang="ru-RU" sz="1400" dirty="0">
              <a:latin typeface="Monotype Corsiva" pitchFamily="66" charset="0"/>
            </a:endParaRPr>
          </a:p>
          <a:p>
            <a:pPr algn="ctr"/>
            <a:r>
              <a:rPr lang="ru-RU" sz="1400" i="1" dirty="0">
                <a:latin typeface="Monotype Corsiva" pitchFamily="66" charset="0"/>
              </a:rPr>
              <a:t>Из мертвых рук в живые руки</a:t>
            </a:r>
            <a:endParaRPr lang="ru-RU" sz="1400" dirty="0">
              <a:latin typeface="Monotype Corsiva" pitchFamily="66" charset="0"/>
            </a:endParaRPr>
          </a:p>
          <a:p>
            <a:pPr algn="ctr"/>
            <a:r>
              <a:rPr lang="ru-RU" sz="1400" i="1" dirty="0">
                <a:latin typeface="Monotype Corsiva" pitchFamily="66" charset="0"/>
              </a:rPr>
              <a:t>Передней линии флажки...</a:t>
            </a:r>
            <a:endParaRPr lang="ru-RU" sz="1400" dirty="0">
              <a:latin typeface="Monotype Corsiva" pitchFamily="66" charset="0"/>
            </a:endParaRPr>
          </a:p>
          <a:p>
            <a:pPr algn="ctr"/>
            <a:endParaRPr lang="ru-RU" sz="1600" dirty="0">
              <a:latin typeface="Monotype Corsiva" pitchFamily="66" charset="0"/>
            </a:endParaRPr>
          </a:p>
          <a:p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5884529" y="332656"/>
            <a:ext cx="1351767" cy="1201946"/>
            <a:chOff x="7524328" y="260648"/>
            <a:chExt cx="1351767" cy="1201946"/>
          </a:xfrm>
        </p:grpSpPr>
        <p:pic>
          <p:nvPicPr>
            <p:cNvPr id="12" name="Рисунок 11" descr="0_100cae_a74fd9b4_xl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8244408" y="260648"/>
              <a:ext cx="631687" cy="11844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Рисунок 12" descr="0_9943c_dd0d69f1_XL.png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524328" y="260648"/>
              <a:ext cx="582944" cy="1201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5" name="Прямоугольник 14"/>
          <p:cNvSpPr/>
          <p:nvPr/>
        </p:nvSpPr>
        <p:spPr>
          <a:xfrm>
            <a:off x="4860032" y="1988840"/>
            <a:ext cx="3851920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b="1" dirty="0">
                <a:latin typeface="Georgia" pitchFamily="18" charset="0"/>
              </a:rPr>
              <a:t>УКАЗ ПРЕЗИДИУМА ВЕРХОВНОГО СОВЕТА СССР</a:t>
            </a:r>
            <a:endParaRPr lang="ru-RU" sz="1200" dirty="0">
              <a:latin typeface="Georgia" pitchFamily="18" charset="0"/>
            </a:endParaRPr>
          </a:p>
          <a:p>
            <a:pPr algn="r"/>
            <a:r>
              <a:rPr lang="ru-RU" sz="1200" b="1" dirty="0">
                <a:latin typeface="Georgia" pitchFamily="18" charset="0"/>
              </a:rPr>
              <a:t>О ПРИСВОЕНИИ ГОРОДУ МУРМАНСКУ </a:t>
            </a:r>
            <a:endParaRPr lang="ru-RU" sz="1200" dirty="0">
              <a:latin typeface="Georgia" pitchFamily="18" charset="0"/>
            </a:endParaRPr>
          </a:p>
          <a:p>
            <a:pPr algn="r"/>
            <a:r>
              <a:rPr lang="ru-RU" sz="1200" b="1" dirty="0">
                <a:latin typeface="Georgia" pitchFamily="18" charset="0"/>
              </a:rPr>
              <a:t>ПОЧЕТНОГО ЗВАНИЯ «ГОРОД - ГЕРОЙ»</a:t>
            </a:r>
          </a:p>
          <a:p>
            <a:pPr algn="r"/>
            <a:endParaRPr lang="ru-RU" sz="1200" dirty="0">
              <a:latin typeface="Georgia" pitchFamily="18" charset="0"/>
            </a:endParaRPr>
          </a:p>
          <a:p>
            <a:pPr algn="r"/>
            <a:r>
              <a:rPr lang="ru-RU" sz="1200" dirty="0">
                <a:latin typeface="Georgia" pitchFamily="18" charset="0"/>
              </a:rPr>
              <a:t>         </a:t>
            </a:r>
            <a:r>
              <a:rPr lang="ru-RU" sz="1400" dirty="0">
                <a:latin typeface="Georgia" pitchFamily="18" charset="0"/>
              </a:rPr>
              <a:t>За мужество и стойкость, проявленные при защите Мурманска трудящимися города, воинами Советской Армии, Военно-Морского Флота в годы Великой Отечественной войны, присвоить городу Мурманску почетное звание «Город - герой», с вручением ордена Ленина и медали «Золотая Звезда»</a:t>
            </a:r>
          </a:p>
          <a:p>
            <a:pPr algn="r"/>
            <a:r>
              <a:rPr lang="ru-RU" sz="1100" dirty="0">
                <a:latin typeface="Georgia" pitchFamily="18" charset="0"/>
              </a:rPr>
              <a:t>Москва, Кремль.</a:t>
            </a:r>
          </a:p>
          <a:p>
            <a:pPr algn="r"/>
            <a:r>
              <a:rPr lang="ru-RU" sz="1100" b="1" dirty="0">
                <a:latin typeface="Georgia" pitchFamily="18" charset="0"/>
              </a:rPr>
              <a:t>6 мая 1985 г.</a:t>
            </a:r>
            <a:endParaRPr lang="ru-RU" sz="1100" dirty="0">
              <a:latin typeface="Georgia" pitchFamily="18" charset="0"/>
            </a:endParaRPr>
          </a:p>
          <a:p>
            <a:pPr algn="r"/>
            <a:r>
              <a:rPr lang="ru-RU" sz="1050" dirty="0">
                <a:latin typeface="Georgia" pitchFamily="18" charset="0"/>
              </a:rPr>
              <a:t>Председатель Президиума Верховного Совета СССР  </a:t>
            </a:r>
          </a:p>
          <a:p>
            <a:pPr algn="r"/>
            <a:r>
              <a:rPr lang="ru-RU" sz="1050" dirty="0">
                <a:latin typeface="Georgia" pitchFamily="18" charset="0"/>
              </a:rPr>
              <a:t>Н. ПОДГОРНЫЙ</a:t>
            </a:r>
          </a:p>
          <a:p>
            <a:pPr algn="r"/>
            <a:r>
              <a:rPr lang="ru-RU" sz="1050" dirty="0">
                <a:latin typeface="Georgia" pitchFamily="18" charset="0"/>
              </a:rPr>
              <a:t>Секретарь Президиума Верховного Совета СССР   </a:t>
            </a:r>
          </a:p>
          <a:p>
            <a:pPr algn="r"/>
            <a:r>
              <a:rPr lang="ru-RU" sz="1050" dirty="0">
                <a:latin typeface="Georgia" pitchFamily="18" charset="0"/>
              </a:rPr>
              <a:t>М. ГЕОРГАДЗЕ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625" y="177763"/>
            <a:ext cx="963613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46"/>
          <p:cNvGrpSpPr/>
          <p:nvPr/>
        </p:nvGrpSpPr>
        <p:grpSpPr>
          <a:xfrm>
            <a:off x="539552" y="1700808"/>
            <a:ext cx="7848872" cy="3888432"/>
            <a:chOff x="395536" y="1412776"/>
            <a:chExt cx="7848872" cy="3888432"/>
          </a:xfrm>
        </p:grpSpPr>
        <p:pic>
          <p:nvPicPr>
            <p:cNvPr id="40966" name="Picture 6" descr="Ретро фотографии 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395536" y="1412776"/>
              <a:ext cx="3924000" cy="3888432"/>
            </a:xfrm>
            <a:prstGeom prst="rect">
              <a:avLst/>
            </a:prstGeom>
            <a:noFill/>
          </p:spPr>
        </p:pic>
        <p:pic>
          <p:nvPicPr>
            <p:cNvPr id="40968" name="Picture 8" descr="Ретро фотографии 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355976" y="1412776"/>
              <a:ext cx="3888432" cy="3888432"/>
            </a:xfrm>
            <a:prstGeom prst="rect">
              <a:avLst/>
            </a:prstGeom>
            <a:noFill/>
          </p:spPr>
        </p:pic>
      </p:grpSp>
      <p:grpSp>
        <p:nvGrpSpPr>
          <p:cNvPr id="4" name="Группа 39"/>
          <p:cNvGrpSpPr/>
          <p:nvPr/>
        </p:nvGrpSpPr>
        <p:grpSpPr>
          <a:xfrm>
            <a:off x="539553" y="1772816"/>
            <a:ext cx="7848871" cy="3744416"/>
            <a:chOff x="207552" y="720690"/>
            <a:chExt cx="8612922" cy="4035542"/>
          </a:xfrm>
        </p:grpSpPr>
        <p:pic>
          <p:nvPicPr>
            <p:cNvPr id="41" name="Picture 2" descr="C:\Users\Мила\Desktop\цветы\1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207552" y="720690"/>
              <a:ext cx="4187933" cy="40355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Picture 4" descr="C:\Users\Мила\Desktop\цветы\11.JP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4553521" y="720690"/>
              <a:ext cx="4266953" cy="40355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5" name="Группа 6"/>
          <p:cNvGrpSpPr>
            <a:grpSpLocks/>
          </p:cNvGrpSpPr>
          <p:nvPr/>
        </p:nvGrpSpPr>
        <p:grpSpPr bwMode="auto">
          <a:xfrm>
            <a:off x="539553" y="1700808"/>
            <a:ext cx="7920880" cy="3816424"/>
            <a:chOff x="159327" y="3389426"/>
            <a:chExt cx="5627366" cy="2352085"/>
          </a:xfrm>
        </p:grpSpPr>
        <p:pic>
          <p:nvPicPr>
            <p:cNvPr id="38" name="Picture 5" descr="C:\Users\Мила\Desktop\цветы\10.JPG"/>
            <p:cNvPicPr>
              <a:picLocks noChangeAspect="1" noChangeArrowheads="1"/>
            </p:cNvPicPr>
            <p:nvPr/>
          </p:nvPicPr>
          <p:blipFill>
            <a:blip r:embed="rId6" cstate="print"/>
            <a:srcRect b="5660"/>
            <a:stretch>
              <a:fillRect/>
            </a:stretch>
          </p:blipFill>
          <p:spPr bwMode="auto">
            <a:xfrm>
              <a:off x="159327" y="3389426"/>
              <a:ext cx="2864840" cy="2352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6" descr="C:\Users\Мила\Desktop\цветы\Копия DSC02924.JP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3075325" y="3433805"/>
              <a:ext cx="2711368" cy="23077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Группа 2"/>
          <p:cNvGrpSpPr>
            <a:grpSpLocks/>
          </p:cNvGrpSpPr>
          <p:nvPr/>
        </p:nvGrpSpPr>
        <p:grpSpPr bwMode="auto">
          <a:xfrm>
            <a:off x="539552" y="1685056"/>
            <a:ext cx="7848872" cy="3832176"/>
            <a:chOff x="677699" y="1798086"/>
            <a:chExt cx="4739948" cy="2159409"/>
          </a:xfrm>
        </p:grpSpPr>
        <p:pic>
          <p:nvPicPr>
            <p:cNvPr id="23" name="Picture 2" descr="C:\Users\Мила\Desktop\цветы\1.JPG"/>
            <p:cNvPicPr>
              <a:picLocks noChangeAspect="1" noChangeArrowheads="1"/>
            </p:cNvPicPr>
            <p:nvPr/>
          </p:nvPicPr>
          <p:blipFill>
            <a:blip r:embed="rId8" cstate="print"/>
            <a:stretch>
              <a:fillRect/>
            </a:stretch>
          </p:blipFill>
          <p:spPr bwMode="auto">
            <a:xfrm>
              <a:off x="677699" y="1798086"/>
              <a:ext cx="2304745" cy="21594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Picture 4" descr="C:\Users\Мила\Desktop\цветы\11.JPG"/>
            <p:cNvPicPr>
              <a:picLocks noChangeAspect="1" noChangeArrowheads="1"/>
            </p:cNvPicPr>
            <p:nvPr/>
          </p:nvPicPr>
          <p:blipFill>
            <a:blip r:embed="rId9" cstate="print"/>
            <a:stretch>
              <a:fillRect/>
            </a:stretch>
          </p:blipFill>
          <p:spPr bwMode="auto">
            <a:xfrm>
              <a:off x="2982444" y="1847538"/>
              <a:ext cx="2435203" cy="21099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539552" y="1772816"/>
            <a:ext cx="7957834" cy="3816423"/>
            <a:chOff x="367715" y="3840176"/>
            <a:chExt cx="5652082" cy="2150285"/>
          </a:xfrm>
        </p:grpSpPr>
        <p:pic>
          <p:nvPicPr>
            <p:cNvPr id="35" name="Picture 8" descr="C:\Users\Мила\Desktop\цветы\4.JPG"/>
            <p:cNvPicPr>
              <a:picLocks noChangeAspect="1" noChangeArrowheads="1"/>
            </p:cNvPicPr>
            <p:nvPr/>
          </p:nvPicPr>
          <p:blipFill>
            <a:blip r:embed="rId10" cstate="print"/>
            <a:stretch>
              <a:fillRect/>
            </a:stretch>
          </p:blipFill>
          <p:spPr bwMode="auto">
            <a:xfrm>
              <a:off x="367715" y="3840176"/>
              <a:ext cx="2812918" cy="2109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10" descr="C:\Users\Мила\Desktop\цветы\5.JPG"/>
            <p:cNvPicPr>
              <a:picLocks noChangeAspect="1" noChangeArrowheads="1"/>
            </p:cNvPicPr>
            <p:nvPr/>
          </p:nvPicPr>
          <p:blipFill>
            <a:blip r:embed="rId11" cstate="print"/>
            <a:stretch>
              <a:fillRect/>
            </a:stretch>
          </p:blipFill>
          <p:spPr bwMode="auto">
            <a:xfrm>
              <a:off x="3231777" y="3840176"/>
              <a:ext cx="2788020" cy="2150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Равнобедренный треугольник 14"/>
          <p:cNvSpPr/>
          <p:nvPr/>
        </p:nvSpPr>
        <p:spPr>
          <a:xfrm rot="5400000">
            <a:off x="7589480" y="3458656"/>
            <a:ext cx="2281456" cy="251520"/>
          </a:xfrm>
          <a:prstGeom prst="triangle">
            <a:avLst/>
          </a:prstGeom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972" name="AutoShape 12" descr="data:image/jpeg;base64,/9j/4AAQSkZJRgABAQAAAQABAAD/2wCEAAkGBxISEhUUExQVFBUXFBcUFxcWFRwVFxcXFRQYFhQXFRUaHCggGholHBQYITEhJSkrLi4uFx8zODMsNygtLisBCgoKDg0OGxAQGywkICYsLCwyLCwsLCwsLCwsLCwsLCwsLCwsLC8sLCwsLCwsLCwsLCwsLCwsLCwsLCwsLCwsLP/AABEIAP0AxwMBEQACEQEDEQH/xAAcAAEAAgMBAQEAAAAAAAAAAAAAAwQCBQYHAQj/xABAEAABAwICBgYIAwgBBQAAAAABAAIDBBEhMQUSQVFhcQYHIoGRoRMjMkKxwdHwUmKCFDNjcpKiwuHxQ1NzssP/xAAbAQEAAgMBAQAAAAAAAAAAAAAAAwQBAgUGB//EADgRAAIBAgMECQMDBAIDAQAAAAABAgMRBCExBRJBURMiMmFxgZGh0bHB8AZC4RQjcvEzUkNikiT/2gAMAwEAAhEDEQA/APcUAQBAEAQBAEAQBAEAQBAEAQBAEAQBAEAQBAEAQHH9YmkZaNkVVC6xbII3sPsSMcCbOG8FuBzGsVWxEnBKaO1sehTxUpYeosmrp8U1y9c13G96OabjrYGzR5HBzTmxw9pp8e8EFS06iqR3kUMbg6mEqulPyfNczZqQqBAEAQBAEAQBAEAQBAEAQBAEAQBAEAQBAEBG6ZocGEjWcCQ3aQ22sbbhcY8RvCxdXsbKEnFytkuPjp+dzJFk1PLuufSwIhpWm7r+mf8AlABawd93HuG9c/HVFZR8z1v6Ywst6Vd6dlfV/Y1PVNpcxVRiJ9XM08g+MFwPgHDvChwVTdnuvidL9SYRVcL0qWcX7PL62PZ11jwAQBAEAQBAEAQBAEAQBAfCUBXpq+KRzmxyNeW+1qkO1eDiMAeBWqnFuyZNUw9WmlKcWr6Xyv4FlbEIQBAEBi94GZA5myXMpN6Gqr+k9FDf0lRELZgODnf0tufJRSrU46tF2jszF1uxTl42svV2Rxum+tNmLKSIvdl6SQWb+lg7Tu+yq1MallBHcwf6ZqSe9iJWXJa+ui9zpOhWipmMdPVOL6maxdre4wexGAMG5kkC2J4KfDwklvT1ZzNrYqjOao4ZWpw0txfF9/JX+5h0x6aQ0LS24knI7MYOW50hHsjhmdm8K2IjTVuJjZuyauMlvPKHF/Zc37L2PDK2tklkfLK4ukkdck7zs4AbtlrLkTbm7s+hUKUKFNQgrJZJfnv3lrQ7pBMz0Xt46v8ASb+V1invb10ZxXR9E1U0y+p+kV6A+TBAEAQBAEAQBAEAQGE0rWNLnENaBclxsABmSTkFhtJXZtGMptRirt8EcF0i6zYo7spW+mdlruuIxyGb/IcSqNXHRjlDM9Pgf0zVqWliHurku18L3fcee6U0/VVf76Vzmn3B2WDH8AwPM3K5tXETn2meqw2Aw2F/4oJPnq/Vm30D0zlo6f0EMcd9dztd1zfWtm0WuRa175AYYKSljJU4bsUUMbsani6/TVZPRKy7u/P0t5lSu6XV0hOtUyAbmER8hdgB81o8XWktSejsjBU1lST8c/rc1EmlqhxxnmPOV5+a16WfFsvRwlCOkI//ACvg+ftUv/ck/rd9Vo6kuZt0VP8A6r0Rj6d5995/UfqjnLmZ3IL9q9EQSY8eeKXbJYkZCyZNjoLSxpZRIyOKRw9kytc4NP4mgOGPHGykp1Oje9ZPxKmMwixVPo5Sklx3bK/c7p5G50n0/r5hq+kEQOYibqn+okuHcQpZ4yrLjbwKGH2BgaLvu7z/APZ39sl6o5Cckkkkkk3JOJJ2klRJnVlFLJEIdis2yI73Z3vVJoUzVRncPVwtPIve0tDeNmknhhvVvB07z3uCOD+osYqeH6JPrSfolnf1t7ntK6h4QIAgCAIAgCAIAgNB0r6W09Ay8h1pCLtiae07cT+FvE7ja6hq1o09deR0cBsytjJdVWjxk9P5fd62PHNP9K6itdeV1mX7MTcGDdce8eJ8lya9edR56HvdnbMoYOPUXW5vX+PI0gdcqC1kdK+di21thxKibuzVu7M9Wwutb3djW93YgLSVJdI3ulkSxwgDFaOV3kaOV9DKRvcFhMxFkV1uSWIZH2W6VzN0fL7UMt2MGk5rLsFclBWoIo6aSV2rGx7znZjS4+AU0It6FevVhDttJd7sdd0Y6t6uch0zTTx7S/8AeEbmx5g/zW71ahhJzeeSOJidv4bDxfR9eXdp5v4uex6H0XFSxNihbqsb4k7XOO0ldKEFBbqPEYnE1MRUdSo7t/lkXVuQBAEAQBAEAQBAcZ066bNpAYobPnOZzbFfa7e62Te87AaWJxap9WOv0PQbG2I8W+lq5Q95eHdzfku7xirmfK90kji9zjcucbkrlubbu9T3lOjCEVGCslokRPfqjisJXN5S3UZ0rbZrE2YirRzNhTQl7uCrTkoIiqTUETVjcmjILSm+JpSf7mfBGMFm7Dkx6I3x8E3shvK2RBO+2G1bxVyWCvmVJJd2amUeZImRMh95y3cuCNd3O7Frm5wGwLGmRsk27s3OhejlVVYwwuc38R7LM8e26wPddSQoVKnZRUxe0cNhcqs0ny1fojrqPqrncPWzxx8GNMh8Tqj4q1DZ8v3M4dX9VUY/8cG/FpfJuKHqthjcHiqqGvHvRlsZHI2JHirMcHGPFnKrfqOrVunTi1yd2dxRQGNga6R8pHvv1dY89VoHkrcVZWvc4FWanNyUVHuV7e7f1J1kjCAIAgCAIAgKL9Js/aG04xeWGV35WAhoJ4lxAA4HvjdRb6hx1LKw0ugdd9m6S73r7LXyNN036S/skeow+ueMNuo3LXI37hv5KrjcV0Md2Paft3nQ2Rs3+qnvT7C93y+f5PE6yUvebkm9ySTckk43O8lceOSu9T6HTgoRskQlqzclIXR48fgt08jWyuWqaO5sopysYm7I28Lw1uGapyW9LMpTTlLMra11LaxLaxPDhz3qORHPMjlnAvZbRg2bxg3qaxwvirSyLaslY+MjAWWxfgiWlpnzSNjjaXvcbNaMyfkNt9lltCDk7LU0qVYUYOpUdktWes9FerqGEB9SBNLnqnGNnC3vnicOG1dahg4xznm/Y8NtL9RVqzcKHVjz/c/jy9TuWi2AwCunm27n1AEAQBAEAQBAEAQENZUtiY+R2DWNLjyaLlazmoRcnwJKVOVSahHVu3qeV9GukQjrJKmov60Oa4gX1b6pYBtsNQN8FwMPjEsQ6k+KZ7XaGznUwkcPR/ba3frf63Of01XyTyPlfi57sBuGTWjgBh3KrUqurUc5HVwmHhQpxpR0S/2/M1M0Bbz2nitoz3i9CakZxR2FzuWspXdjWUruxSbncqbhYnJ4DbFaSzyNJq+Rl6ckW3rG4lmY3Esy1ECAN5yUUtSCTTZK6MhuC0TTZopJsqSx2HNTRldk8ZXZFq2zW176G976EcjlukbxR7R1e9F20kIke318jbuJzY04iMbthPHkF28LQ6ON3qz55tzajxdXo4PqR073z+O7xZ1ytnCCAIAgCAIAgCAIAgCA5rp/U6tNqD/qPDTyHaPm0DvXM2tV3KFlxdvudjYlLexO8/2pvz0+55TIztW4rzyeVz28ZZXJzBt3ZKPf4EXScCnVx2Ftt1NTlcnpyu7lesbhbYpabzuTUnncohqnuWbkpZgtL5kd8zOjg1ncAsVJ2RirPdRsAP8ASrFRsxkdfAeKylbNm0VbNlarkAtbEqWnG5NSi2UXkqdWLCNz0HoRPXQMcLt19c8RGC+x4EtA71Zw0N6qkzn7YxDoYKpNa2svPL+T3xkgN7EGxsbG9juPFd258wcWtUZIYCAIAgCAIAgCAIAgCA4zp92nwt3NcfEgf4rzm3qlnCPj9j0GxerGcvD7/JwUjdZxIyvh3LkJ7sbM9RF7sbMvPjs3moFK7KyleRq5WXeBsALjzVqLtG5cjK0L8ylUC4PEqeGTLMHZlSKK5U0pWRPKVkTCK+Cj3rZke9bMsUzQL7lHN3IajbInzXcbLdQssyRQtHM+yPsMFhK7EVdmufJjcqyllZFpRsrIhc+63SsbI2OhNJvpXukjweY3Mafwl4trDiBdb06rpu6K2LwsMVBU56XTffbgdZ1ddMBTOMFQfVyPLhITfUe619cn3Tv2HPAki3hMSo9WWhw9vbHeISrUF1krW5pcu9cuK00s/XWuBFxiCuseDatkz6gCAIAgCAIAgCAIAgOB6xJSJWgZmIDldzrleZ2zG+IjfRR+7PT7CgnSbfCX2RzcFNYLiTndnXnUuzGeTtWGzBZjHq3NoR6t2UC0jWO//asXWRZunZGJpbMG9Z6S8zbpbzKepq35eZU194nvvEkUJI3LWUkmaymkyCd1hZSRV3ckgru5BTsOZW82tCWbWgqXbBnbw/2kFxFNcTXvarCZYM2RrDYbtoHFYQSPhWTJ2PQnptJSERzEvpzhvdFxZvb+Xw3G5h8W6b3ZafQ8/tfYkMWnUpZVPaXj39/r3eyU07ZGtexwc1wDmuBuCDkQuwmmro8BUhKnJwmrNcCRZNAgCAIAgCAIAgCA4rpzTXmid+Qjwdf/ACXmdvdWUXzT/Pc9FseralOPf9v4OfqHhoXnoJyZ1Kacma+nhJJcVYnJJWLdSaS3T7MzYMz81iL4sxGXFk0kIAA4YrRTu7kcZ3dzSzxXeeHx+/gr0ZWidGErRLcrA1uKhi96RXjJykap0JcQ3ebngFbUt1XLynuq5LNHYCw4NG871pF318yOMrvPzKk0WrtuTiT9FNGW8WIS3vAoHNTllH17kSCQZHhco3wQcuCDgiCMS9ZsZSO/6qukRjl/ZXm8clzHf3X5lo4OAPeOJXQwNaz3HoeX/UmzlUp/1MF1o6965+X08D1ldU8MEAQBAEAQBAEAQHOdNovVNk/A4jucPq0Lhbepb1GMlwf1/wBI62yJ/wBxw5r6f7OBaNdwvkvNvqRy1PTt7kctS3M4ZDKyhinxIYJ8SvB7QJ24BSz0sSz7Ni9PHbE5AX8FXg75IrQlfJGjiZdw53KvSdkdKUrIznj1nWOQFysQluq5rCW7G5hR0w7TjkcLcNyzUqaRRtVqvKKPs8QabnO2X4RuCRlfJaGISvktPr3mir33V+krHSoqyKThYXKnvcsbxJBTE9p2WwfMrSdS3VRHKpnZGLiScFlKyJEkkRSLdG6MGtWbmSxSVZiex7c2Pa8c2ODh8Ei92SZHVpKrBwlo0165H6Sabi69IfIWrH1AEAQBAEAQBAfCgOa03pqllgkje/Uc5pAa5puHtNwMBj2hsXIrY3DV6Eot2fJp3T/3yOxhMHiaVeNSMbpPVW0f8HFssAF5J3Z6F3bJ20pI5qN1EmRuqkyk52pKOH/CntvQLCW/TLWk5rtAHvYX+KhoR613wIcPC0rvgVowGNJHIH4lSu8nZk0rzlZkccJI4uOPJbSkk/A2lNJ+BYeQ0cB94cVEsyJJyNbVknDac/oFapq2ZcpJLM087ALk9yuRbeSLsZ5CjoS/tuFm7L/JKlZQ6sdTE6yjktTOpGsbDALEOrmzNPq5vUry2YLDNSRvLNksbyd2UHlTpFhM+sF0eRlslp6YySMjbm97WDm5waPitoLekkR1aqp05VHwTfpmfpICy9GfIj6gCAIAgCAIAgCA856XaMLaokDsvGuDxJ7Y8cf1BeR2tSVCs5cJZ+fE9ZszEqWGs3msvj2+hDSUgzOK4NSrwRJVqvRF/VVe5Wuc/pOK7xbMuAC6NCVo58jp0J2hnyJq+nBc0ZtHyWlKdovmaUalovmRTtu4DYtouyubwdotl30YAuoN5t2K+827GrdJrnDIZfVW1HdXeXVHcXeVqtwY0naVJBbzJYdZkdBowv8AWSZbGrarX3OpAzVxG71Y6k9U2+GQGwZYLSm7ZmtJ2zNTWO1efw5q3TW8XKeZp5Hkm6uJJFlS5GFiVtkjdSuTMFgtHmze51nVZogzVnpXDsQDW/W64YPi79IV/BU96d+Rwf1Fi+hwvRrWeXktfsvM9oXYPn4QBAEAQBAEAQBAa/Tej/TR2HtDFvPaO/6Ln7TwX9VRcV2lmvjzLWExHQ1LvR6nJtjthlZfPJ3Taep3HK+Zi4rCMo1YxffdcN+ZVvSNi7pGxNVt7PJaU31jSk+sUWuxO8mysNFhrIVr8NUfYSlHO7FKOe8yMtDGY8/oFtdzkb3c5FWGlMjwXZblLKooRyJZ1FTjkbWYe63vO5VI/wDZlOP/AGkUapgaPvzU9NuTLNNuTOdqWl5NsQPDvXRg1FZnQTsYSU7QN58llTbN1IqCGxxU2/ckjItUej5J5GxRNLnuNgPiSdgG0ralGU5bsRVxFOjTdSo7Jfnqe39FtAsooGxNxd7T3fieczyGAHABehoUlShuo+c7Rx0sZXdSWS0S5L8zfebhTFAIAgCAIAgCAICCStjadVz2tO5x1fC+ahliaUZ7jkk+TdmSxo1JK8U2u7Mma4EXBuN4UxG01kzVaX0T6TtMwftGx30K4O1djrE/3aWU/Z/z+Mu4XF9H1Z6fQ43SspjJZYh22+a8osNOE7VFZrgz0GGgqi39UQ0UJ2rWrJElaaLNWLNJ4KOnnIhpO8jXMj8VZci25Ecttbkto9k3jfdK8z9Y2Clit1EsVurMuwMsLDvPxVebvmytN3zZm6QNB2ALVJs1UXI1LmumduZ5lXE1Sj3l1NUo95O+jAGq0AclGqrbuyONV3uyk+nA7jZTqbLKqNk2iujs9W/1bOxtldgwb7fiPAd9l0cLhKtZZZLmQ4raNHCx/uPPktf48z07o30bho2nU7UjvbkI7TuA/C3h8TivQ4fDQoxsteZ4/H7Rq4yV55JaLgvl95ulYOeEAQBAEAQBAEAQFHS1F6VmHtDLjwK5e1NnrFU7x7S07+7z+pZw1fo5Z6fmZwk9KA4lpfE6+cbnRnDfqkLytHEVqOUW0elhVbSTtJd6T+pVqNM6Sg7UVQJWj3JmNdy7Qs7zXYw+16mkzb+gwdd2cN191/z2I5OsJ5AFXQskt70biLby0EE/3BXZYqjiI7tSKf5+cQthuHWw9Vruefrp9CWl6X6MeMHy0+OUsZeL82X81zK+x8PUd6c3Huauvz1IZ4PHRV5RUl3O31LUz2zD1EsUwz9XIHO72e15Kg9kV6WatL/F39tfYzSluZ1IuPiml66e5Qc+1xkdt8wqrg08+HAuqN8ypJicFKslmTLJZmbY9g7ysOXFmrlxZeBDWKvZymV7OUzXMaZSNystqmi02qaLkMPbDBmbADaSTgB3qOKlU7KbfJFec+q5s6Cn6LTOGJEd8ycT3ALp4fYmJqO9S0V6v0Xycue1aUXkrm10d0PpozrPBld+f2e5mXjdd+hsuhT7XWffp6f7KVfbGIqK0Xuru19fix0DWgCwFgMgF0jlttu7PqGAgCAIAgCAIAgCAIAgOd6S6N/6rR/OP8vqvObYwFv/ANEF/l8/PrzOts/E/wDil5fHwcjPbEHIrhxO7DmjRVdMRxG/6qzGR0qVRPxNTpKBjhbVGG1WKc5J3uW6actTVVOjQ0AA2PjmrUa13dksU920dCairZYDrOfdm0OJINtjRmCta1OFfhmQzoU1Ft5G+0dpyKVzRGSS4EkZFoF8Hcb/AF3X59bCTppufD3OcrTjdM6SmprNxzK5c6l2VKlS8jS6f01FDdl9Z34W5i2/d8VewmFnVtK1lzLeHoyl13kvr4HKy9K53WbHaJuAwF3EfzH5WXVWzqS60837ehLGjCdRcSPQVc8VcUj3E6s0biXG57LwczyVuCjBxsrZlqcHKjVprRxkvVM/TC7h8yCAIAgCAIAgCAIAgCAIAgCA+EXwKw0mrMJ2OE6S6K9C649h3s8N7SvIY7Bf01TLsvTu7vjuPTbPxXSxs9Vr8nN2N7Kqde6tc18lKASTjbJTKTLaqtpJGprmY371PBl6jLKxpdIMMliMWtJa7gTYi/MK5Sahe+rIakekqJLRa+xNoqpEDrsaC7VIucACSMTvyy4rSvB1Y2k8iSWHpyShFW5m+0h0gkbSsZrn0kms579oaXkANtkSBsyCoUsFB13K3VWi77cfD3KUsBTlWlJ5RVku92TZwU8pkmDW5A+W2670YqFNtlWtVlXxcacMlH6cS6ItU5HnZQ710dKNNQejJYuC0kTwlnken6P61Zm2E0LH8WOMZ52OsCfBWoY+X7kcCv8ApajLOlNrxV/j7nS6N6zKCXBxkhP52XHiy+HOytRxlN65HGrfpzGQ7CUvB/Njp6DSkE4vFLHJ/I8OI5gHBTxqRl2Xc5FbC1qLtVg4+KaLi3IAgCAIAgCAIAgCAIAgCAq6Sp2SRubJYNtck4atveucrKDE0YVabhPTny7ybD1J06ilDX69x5VW1bGFwb2yCQCMGkbxfevH9E7tX8+Z7alSnNJvLu4mmnriQch5lTRgkdCFFIoz0zpCBc4fPyHepozUMybpIwRZptElvaY9msG+z7TXWHsvuMeeGajlXTyadvfyK1StvdpM5uvlY15D2OjdfJpw8Cr9OMnG8XcklWjHV+ZJGAW3LJXNt71gLDcfotXk9VckjWi47qKcVBd9xg297Wsf1HapZVrRs9TSGEXSbydo62Ss2+98S+IioN5F8lMIaLnH4LXeua2T1KpeDlkpLPiFKOiMm4BYebN00kRmQ5jA3vcYHgt0rMjlK6sbnR/TOug9ipkI3PIkHKz72HJTwr1I6M5lfZuDq9qmvLL6WOl0f1vVDcJoI5BvYTGbcb6wJ8FajjHxRxK36epP/jk145/B1WjutTR8mDzJCfzs1m9zma2HOynjiYPXI5VXYmJh2bS8H82Or0dpmmqP3M0cnBjw4jmAbjvUylGWjObUoVaXbi14ovLYiCAIAgCAIAgKmkdIxwtu88gMzyCrYnFU8PHem/Liyehh51pWivPgcJp7S8lRgeyzYwZc3HaV5rE4+piHnlHl88z0mDwlPD5rN8/jkc5NTEmwFzuGf3xyUClxOrGqkrs+N0Qc3YcBn3u+nisOtyDxTeUST9ltg0W4Bab982aqpxZKKcMHxP3sWu9cdI5s++gs0XAJOOW9Z3rs13lKRQ0jDdp22x+o8CR3qanKzLEJWOcfFqgjbl/vvVxSuzpxndXIKZjy7VG0/wDK3m42ua77jqS1jxi1a009TZyVvEotaMgD9VM2+JHFx0R9qBYXSHI2qSsrkDHKRojjPmRuzWUat5mJKyaNmJK2I2bTR/RysmIMVPM7aHBjmt4ds2HmpIwm9EVKuKw9PtzS8/seg9HejvSCO1qj0LfwzSibDg2zwPEKzCFZcTi4nFbNl+2/grfB6ZoiKpay1TJFI7CxjjMfO93uv3AK1G/E4NV02/7aaXe7/YvrYiCAIAgNPpXTYju2Oznb/dH1PBcbG7XhSvClnL2Xy+71L+GwTqdaeS92clVyue7WcS5x7yeQ+QXm51Z1JOc3d8zu04xhG0VZETaMn2uyN2Z+g8+5aOoloZdZLQmbAGjAW+fM7Vq5N6kbm3qRvjWUzeMyAxWxWbkqlc+MptZwBy28llysjZ1d2LaJaqMblrBs0pyZrJ4zu2KeLLkJI5bSEeq63d4Wt/aWjuKvQd0XqVTKxSkm1TYZqVRuSuqiN7w431bnetknFWua7yZ8keAMbX+CRXI23mzOHQ1TOR6KCWQbC2Nxb/Vaw8VZpUpNZIqYjF0oPrzS8/sb2g6sdIyZsZEP4kg+DNYqzHC1Hqc6e2sLDRt+C+bHSUPU9tmqebY47f3OP+Kljg+bKNX9Qv8AZD1f2XydDQdWGjo7azHzEbZJD8Gao8lPHDU0c+ptnFT0aXgvm50lBoSmg/cwRRne2NoPeQLlSqEVoihUxFWp25N+LNgtiEIAgCAIDCaVrRdxsFHVrQpRc5uyNoxcnaJz+ktLF9w3st8z97l5THbXqV+pS6sfd/C/HyOpQwihnLN/Q1HoyeA8/DZ3+C5KaRf3rEjIQMh37fFYbbNXJvU+OagTI3NWTa5G5qzc2I3MWUzZSJqWLM9yxJmk5cDCeNEzeEjXzsUsWWoM0Gm4MLj71bn/ANS/yVuhLO35+aFqE7M56anxV1Mm3jBzDsWRvnpvVFRxmKZ7mMc8SgBxaC4D0bcA61wL3NuK62AScHlxPObdqz6SKTdraebPRl0Dz4QBAEAQBAEAQBAU6/SLYhvdu+p2LnY7aVLCq2suXzyLFHDyq+HM52qqnyG5PLcOQXksTiquInvVH4LgvD8udanShTVkQhqrElz6hgBFm7IEzKSR2THeFvMqzDB4ifZhL0t9SN1qcdZImZoaU7AOZ+l1chsbFy1SXi/i5G8bSXG5Ozo8feeByF/PBXIbAn++a8lf7r6ET2iuESxH0ei2lzu8AeQVyGw6C7Tk/b6IiltCo9EkVNJ6O9Fi32Mt9jx4Lk7U2d/TPfh2H7P4fD05E+HxPSZS1+pp5wuUi/AoTBSotRZrK2K4I25jmMR5hTQdmTpnOGIZbsuWbfIhdBO5IpETo1smbXPR+qX93OP4jT4t/wBLr7OfVl4nnttduHg/qd8uicQIAgCAIAgCAIDV1tZI7sxMdxeRYfpv8VxcZjMTO9PCwf8Ala3pf6/7LlKjTj1qsl4fJr2aHlOJsDvc6/wuuRHY+MnnJJeL+Llt4ylHJeyLLNBHa8dwv81bh+n5fvn6L+fsQvHLhEsR6EjGZce+3wCt09hYePacn52+iIpY2o9LIsM0bEPcB54/FXIbLwkP/Gn45/W5E8TVf7iyyMDIAchZXIU4QyikvAhcm9WZLcwEAQBAYvYCCCLg4ELWcIzi4yV0zKbTujlNMUBidvacj8jxXi9oYF4Wpl2Xo/s+/wCvqdzC11VXeaSZVEdGJQnUqJ4mjrIrO5/O5H+Xc0K5SleP5+cjZFZzVLc2TO+6qcqgcYz5P+i6+zHlLyOFtrWHn9jvl1DhhAEAQBAEAQBAEAQBAEAQBAEAQBAEAQEVTA2Rpa4XB+7jioq1GFaDhNXTN6c5QlvR1OH0vQuhfqnEZtO8fVeNxWFnhqm5LyfNfmp6TC141o7y80aadQouxNbXx3F932PMW/UVYpOzsblEtVhMHcdVudQOEX/0XW2W85+X3OLtnSHn9jvl1zhBAEAQBAEAQBAEAQBAEAQBAEAQBAEAQBAVdI0LZmFju47Qd4VfFYaGIp7kvJ8mTUK8qM96P+zzvSdI6J5Y8WI8CNhHBePq0Z0ZuE9V7956mhVjVhvxNc9twQtU7O5YNbq7N33buy7lauYZ2fVlg+f+WP4v+q6+yn1p+X3ONtjsw8/sd8uycIIAgCAIAgCAIAgCAIAgCAIAgCAIAgCAIAgNbp3RLahlsnj2XbjuPAqnjcHHEwtxWj/OBbwmKlh534PVfnE83qIXMcWuGq5psQV5OcJQk4yVmj1UJxnFSi7pmvqWWdff9/f8ylpu6/Pz/RtwOr6tj62b+Rvk4/VdfZPbl4I422OxHxZ367hwQgCAIAgCAIAgCAIAgCAIAgCAIAgCAIAgCAIDR9JtBiduszCVow/MPwn5Fc7aGBVeO9HtL37vg6GAxroS3Zdl+3f8nnNVEbEEWIORwIIzB5H4LzMHuysz1EWmdB1bn18n/i/yH1Xa2V/yS8Pucfa6/tx8fsehLunnwgCAIAgCAIAgCAIAgCAIAgCAIAgCAIAgCAIAgOY6WaA9IDLGO2B2mj3wNo/MPNcfaWB310tNdZarn/P1Ovs7HdG+jm8uD5fx9DR9XwtVPH8Fx/vYoNlSvVf+P3Rd2yv7Kff9mehrvnmwgCAIAgCAIAgCAIAgCAIAgCAIAgCAIAgCAIAgCA00OiWR1npWYekieHNthfWYS4c9ypxw0aeI348U8vNF6WKlUwvRy4NWfdZ5G5VwohAEAQBAEAQB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74" name="AutoShape 14" descr="data:image/jpeg;base64,/9j/4AAQSkZJRgABAQAAAQABAAD/2wCEAAkGBxISEhUUExQVFBUXFBcUFxcWFRwVFxcXFRQYFhQXFRUaHCggGholHBQYITEhJSkrLi4uFx8zODMsNygtLisBCgoKDg0OGxAQGywkICYsLCwyLCwsLCwsLCwsLCwsLCwsLCwsLC8sLCwsLCwsLCwsLCwsLCwsLCwsLCwsLCwsLP/AABEIAP0AxwMBEQACEQEDEQH/xAAcAAEAAgMBAQEAAAAAAAAAAAAAAwQCBQYHAQj/xABAEAABAwICBgYIAwgBBQAAAAABAAIDBBEhMQUSQVFhcQYHIoGRoRMjMkKxwdHwUmKCFDNjcpKiwuHxQ1NzssP/xAAbAQEAAgMBAQAAAAAAAAAAAAAAAwQBAgUGB//EADgRAAIBAgMECQMDBAIDAQAAAAABAgMRBCExBRJBURMiMmFxgZGh0bHB8AZC4RQjcvEzUkNikiT/2gAMAwEAAhEDEQA/APcUAQBAEAQBAEAQBAEAQBAEAQBAEAQBAEAQBAEAQHH9YmkZaNkVVC6xbII3sPsSMcCbOG8FuBzGsVWxEnBKaO1sehTxUpYeosmrp8U1y9c13G96OabjrYGzR5HBzTmxw9pp8e8EFS06iqR3kUMbg6mEqulPyfNczZqQqBAEAQBAEAQBAEAQBAEAQBAEAQBAEAQBAEBG6ZocGEjWcCQ3aQ22sbbhcY8RvCxdXsbKEnFytkuPjp+dzJFk1PLuufSwIhpWm7r+mf8AlABawd93HuG9c/HVFZR8z1v6Ywst6Vd6dlfV/Y1PVNpcxVRiJ9XM08g+MFwPgHDvChwVTdnuvidL9SYRVcL0qWcX7PL62PZ11jwAQBAEAQBAEAQBAEAQBAfCUBXpq+KRzmxyNeW+1qkO1eDiMAeBWqnFuyZNUw9WmlKcWr6Xyv4FlbEIQBAEBi94GZA5myXMpN6Gqr+k9FDf0lRELZgODnf0tufJRSrU46tF2jszF1uxTl42svV2Rxum+tNmLKSIvdl6SQWb+lg7Tu+yq1MallBHcwf6ZqSe9iJWXJa+ui9zpOhWipmMdPVOL6maxdre4wexGAMG5kkC2J4KfDwklvT1ZzNrYqjOao4ZWpw0txfF9/JX+5h0x6aQ0LS24knI7MYOW50hHsjhmdm8K2IjTVuJjZuyauMlvPKHF/Zc37L2PDK2tklkfLK4ukkdck7zs4AbtlrLkTbm7s+hUKUKFNQgrJZJfnv3lrQ7pBMz0Xt46v8ASb+V1invb10ZxXR9E1U0y+p+kV6A+TBAEAQBAEAQBAEAQGE0rWNLnENaBclxsABmSTkFhtJXZtGMptRirt8EcF0i6zYo7spW+mdlruuIxyGb/IcSqNXHRjlDM9Pgf0zVqWliHurku18L3fcee6U0/VVf76Vzmn3B2WDH8AwPM3K5tXETn2meqw2Aw2F/4oJPnq/Vm30D0zlo6f0EMcd9dztd1zfWtm0WuRa175AYYKSljJU4bsUUMbsani6/TVZPRKy7u/P0t5lSu6XV0hOtUyAbmER8hdgB81o8XWktSejsjBU1lST8c/rc1EmlqhxxnmPOV5+a16WfFsvRwlCOkI//ACvg+ftUv/ck/rd9Vo6kuZt0VP8A6r0Rj6d5995/UfqjnLmZ3IL9q9EQSY8eeKXbJYkZCyZNjoLSxpZRIyOKRw9kytc4NP4mgOGPHGykp1Oje9ZPxKmMwixVPo5Sklx3bK/c7p5G50n0/r5hq+kEQOYibqn+okuHcQpZ4yrLjbwKGH2BgaLvu7z/APZ39sl6o5Cckkkkkk3JOJJ2klRJnVlFLJEIdis2yI73Z3vVJoUzVRncPVwtPIve0tDeNmknhhvVvB07z3uCOD+osYqeH6JPrSfolnf1t7ntK6h4QIAgCAIAgCAIAgNB0r6W09Ay8h1pCLtiae07cT+FvE7ja6hq1o09deR0cBsytjJdVWjxk9P5fd62PHNP9K6itdeV1mX7MTcGDdce8eJ8lya9edR56HvdnbMoYOPUXW5vX+PI0gdcqC1kdK+di21thxKibuzVu7M9Wwutb3djW93YgLSVJdI3ulkSxwgDFaOV3kaOV9DKRvcFhMxFkV1uSWIZH2W6VzN0fL7UMt2MGk5rLsFclBWoIo6aSV2rGx7znZjS4+AU0It6FevVhDttJd7sdd0Y6t6uch0zTTx7S/8AeEbmx5g/zW71ahhJzeeSOJidv4bDxfR9eXdp5v4uex6H0XFSxNihbqsb4k7XOO0ldKEFBbqPEYnE1MRUdSo7t/lkXVuQBAEAQBAEAQBAcZ066bNpAYobPnOZzbFfa7e62Te87AaWJxap9WOv0PQbG2I8W+lq5Q95eHdzfku7xirmfK90kji9zjcucbkrlubbu9T3lOjCEVGCslokRPfqjisJXN5S3UZ0rbZrE2YirRzNhTQl7uCrTkoIiqTUETVjcmjILSm+JpSf7mfBGMFm7Dkx6I3x8E3shvK2RBO+2G1bxVyWCvmVJJd2amUeZImRMh95y3cuCNd3O7Frm5wGwLGmRsk27s3OhejlVVYwwuc38R7LM8e26wPddSQoVKnZRUxe0cNhcqs0ny1fojrqPqrncPWzxx8GNMh8Tqj4q1DZ8v3M4dX9VUY/8cG/FpfJuKHqthjcHiqqGvHvRlsZHI2JHirMcHGPFnKrfqOrVunTi1yd2dxRQGNga6R8pHvv1dY89VoHkrcVZWvc4FWanNyUVHuV7e7f1J1kjCAIAgCAIAgKL9Js/aG04xeWGV35WAhoJ4lxAA4HvjdRb6hx1LKw0ugdd9m6S73r7LXyNN036S/skeow+ueMNuo3LXI37hv5KrjcV0Md2Paft3nQ2Rs3+qnvT7C93y+f5PE6yUvebkm9ySTckk43O8lceOSu9T6HTgoRskQlqzclIXR48fgt08jWyuWqaO5sopysYm7I28Lw1uGapyW9LMpTTlLMra11LaxLaxPDhz3qORHPMjlnAvZbRg2bxg3qaxwvirSyLaslY+MjAWWxfgiWlpnzSNjjaXvcbNaMyfkNt9lltCDk7LU0qVYUYOpUdktWes9FerqGEB9SBNLnqnGNnC3vnicOG1dahg4xznm/Y8NtL9RVqzcKHVjz/c/jy9TuWi2AwCunm27n1AEAQBAEAQBAEAQENZUtiY+R2DWNLjyaLlazmoRcnwJKVOVSahHVu3qeV9GukQjrJKmov60Oa4gX1b6pYBtsNQN8FwMPjEsQ6k+KZ7XaGznUwkcPR/ba3frf63Of01XyTyPlfi57sBuGTWjgBh3KrUqurUc5HVwmHhQpxpR0S/2/M1M0Bbz2nitoz3i9CakZxR2FzuWspXdjWUruxSbncqbhYnJ4DbFaSzyNJq+Rl6ckW3rG4lmY3Esy1ECAN5yUUtSCTTZK6MhuC0TTZopJsqSx2HNTRldk8ZXZFq2zW176G976EcjlukbxR7R1e9F20kIke318jbuJzY04iMbthPHkF28LQ6ON3qz55tzajxdXo4PqR073z+O7xZ1ytnCCAIAgCAIAgCAIAgCA5rp/U6tNqD/qPDTyHaPm0DvXM2tV3KFlxdvudjYlLexO8/2pvz0+55TIztW4rzyeVz28ZZXJzBt3ZKPf4EXScCnVx2Ftt1NTlcnpyu7lesbhbYpabzuTUnncohqnuWbkpZgtL5kd8zOjg1ncAsVJ2RirPdRsAP8ASrFRsxkdfAeKylbNm0VbNlarkAtbEqWnG5NSi2UXkqdWLCNz0HoRPXQMcLt19c8RGC+x4EtA71Zw0N6qkzn7YxDoYKpNa2svPL+T3xkgN7EGxsbG9juPFd258wcWtUZIYCAIAgCAIAgCAIAgCA4zp92nwt3NcfEgf4rzm3qlnCPj9j0GxerGcvD7/JwUjdZxIyvh3LkJ7sbM9RF7sbMvPjs3moFK7KyleRq5WXeBsALjzVqLtG5cjK0L8ylUC4PEqeGTLMHZlSKK5U0pWRPKVkTCK+Cj3rZke9bMsUzQL7lHN3IajbInzXcbLdQssyRQtHM+yPsMFhK7EVdmufJjcqyllZFpRsrIhc+63SsbI2OhNJvpXukjweY3Mafwl4trDiBdb06rpu6K2LwsMVBU56XTffbgdZ1ddMBTOMFQfVyPLhITfUe619cn3Tv2HPAki3hMSo9WWhw9vbHeISrUF1krW5pcu9cuK00s/XWuBFxiCuseDatkz6gCAIAgCAIAgCAIAgOB6xJSJWgZmIDldzrleZ2zG+IjfRR+7PT7CgnSbfCX2RzcFNYLiTndnXnUuzGeTtWGzBZjHq3NoR6t2UC0jWO//asXWRZunZGJpbMG9Z6S8zbpbzKepq35eZU194nvvEkUJI3LWUkmaymkyCd1hZSRV3ckgru5BTsOZW82tCWbWgqXbBnbw/2kFxFNcTXvarCZYM2RrDYbtoHFYQSPhWTJ2PQnptJSERzEvpzhvdFxZvb+Xw3G5h8W6b3ZafQ8/tfYkMWnUpZVPaXj39/r3eyU07ZGtexwc1wDmuBuCDkQuwmmro8BUhKnJwmrNcCRZNAgCAIAgCAIAgCA4rpzTXmid+Qjwdf/ACXmdvdWUXzT/Pc9FseralOPf9v4OfqHhoXnoJyZ1Kacma+nhJJcVYnJJWLdSaS3T7MzYMz81iL4sxGXFk0kIAA4YrRTu7kcZ3dzSzxXeeHx+/gr0ZWidGErRLcrA1uKhi96RXjJykap0JcQ3ebngFbUt1XLynuq5LNHYCw4NG871pF318yOMrvPzKk0WrtuTiT9FNGW8WIS3vAoHNTllH17kSCQZHhco3wQcuCDgiCMS9ZsZSO/6qukRjl/ZXm8clzHf3X5lo4OAPeOJXQwNaz3HoeX/UmzlUp/1MF1o6965+X08D1ldU8MEAQBAEAQBAEAQHOdNovVNk/A4jucPq0Lhbepb1GMlwf1/wBI62yJ/wBxw5r6f7OBaNdwvkvNvqRy1PTt7kctS3M4ZDKyhinxIYJ8SvB7QJ24BSz0sSz7Ni9PHbE5AX8FXg75IrQlfJGjiZdw53KvSdkdKUrIznj1nWOQFysQluq5rCW7G5hR0w7TjkcLcNyzUqaRRtVqvKKPs8QabnO2X4RuCRlfJaGISvktPr3mir33V+krHSoqyKThYXKnvcsbxJBTE9p2WwfMrSdS3VRHKpnZGLiScFlKyJEkkRSLdG6MGtWbmSxSVZiex7c2Pa8c2ODh8Ei92SZHVpKrBwlo0165H6Sabi69IfIWrH1AEAQBAEAQBAfCgOa03pqllgkje/Uc5pAa5puHtNwMBj2hsXIrY3DV6Eot2fJp3T/3yOxhMHiaVeNSMbpPVW0f8HFssAF5J3Z6F3bJ20pI5qN1EmRuqkyk52pKOH/CntvQLCW/TLWk5rtAHvYX+KhoR613wIcPC0rvgVowGNJHIH4lSu8nZk0rzlZkccJI4uOPJbSkk/A2lNJ+BYeQ0cB94cVEsyJJyNbVknDac/oFapq2ZcpJLM087ALk9yuRbeSLsZ5CjoS/tuFm7L/JKlZQ6sdTE6yjktTOpGsbDALEOrmzNPq5vUry2YLDNSRvLNksbyd2UHlTpFhM+sF0eRlslp6YySMjbm97WDm5waPitoLekkR1aqp05VHwTfpmfpICy9GfIj6gCAIAgCAIAgCA856XaMLaokDsvGuDxJ7Y8cf1BeR2tSVCs5cJZ+fE9ZszEqWGs3msvj2+hDSUgzOK4NSrwRJVqvRF/VVe5Wuc/pOK7xbMuAC6NCVo58jp0J2hnyJq+nBc0ZtHyWlKdovmaUalovmRTtu4DYtouyubwdotl30YAuoN5t2K+827GrdJrnDIZfVW1HdXeXVHcXeVqtwY0naVJBbzJYdZkdBowv8AWSZbGrarX3OpAzVxG71Y6k9U2+GQGwZYLSm7ZmtJ2zNTWO1efw5q3TW8XKeZp5Hkm6uJJFlS5GFiVtkjdSuTMFgtHmze51nVZogzVnpXDsQDW/W64YPi79IV/BU96d+Rwf1Fi+hwvRrWeXktfsvM9oXYPn4QBAEAQBAEAQBAa/Tej/TR2HtDFvPaO/6Ln7TwX9VRcV2lmvjzLWExHQ1LvR6nJtjthlZfPJ3Taep3HK+Zi4rCMo1YxffdcN+ZVvSNi7pGxNVt7PJaU31jSk+sUWuxO8mysNFhrIVr8NUfYSlHO7FKOe8yMtDGY8/oFtdzkb3c5FWGlMjwXZblLKooRyJZ1FTjkbWYe63vO5VI/wDZlOP/AGkUapgaPvzU9NuTLNNuTOdqWl5NsQPDvXRg1FZnQTsYSU7QN58llTbN1IqCGxxU2/ckjItUej5J5GxRNLnuNgPiSdgG0ralGU5bsRVxFOjTdSo7Jfnqe39FtAsooGxNxd7T3fieczyGAHABehoUlShuo+c7Rx0sZXdSWS0S5L8zfebhTFAIAgCAIAgCAICCStjadVz2tO5x1fC+ahliaUZ7jkk+TdmSxo1JK8U2u7Mma4EXBuN4UxG01kzVaX0T6TtMwftGx30K4O1djrE/3aWU/Z/z+Mu4XF9H1Z6fQ43SspjJZYh22+a8osNOE7VFZrgz0GGgqi39UQ0UJ2rWrJElaaLNWLNJ4KOnnIhpO8jXMj8VZci25Ecttbkto9k3jfdK8z9Y2Clit1EsVurMuwMsLDvPxVebvmytN3zZm6QNB2ALVJs1UXI1LmumduZ5lXE1Sj3l1NUo95O+jAGq0AclGqrbuyONV3uyk+nA7jZTqbLKqNk2iujs9W/1bOxtldgwb7fiPAd9l0cLhKtZZZLmQ4raNHCx/uPPktf48z07o30bho2nU7UjvbkI7TuA/C3h8TivQ4fDQoxsteZ4/H7Rq4yV55JaLgvl95ulYOeEAQBAEAQBAEAQFHS1F6VmHtDLjwK5e1NnrFU7x7S07+7z+pZw1fo5Z6fmZwk9KA4lpfE6+cbnRnDfqkLytHEVqOUW0elhVbSTtJd6T+pVqNM6Sg7UVQJWj3JmNdy7Qs7zXYw+16mkzb+gwdd2cN191/z2I5OsJ5AFXQskt70biLby0EE/3BXZYqjiI7tSKf5+cQthuHWw9Vruefrp9CWl6X6MeMHy0+OUsZeL82X81zK+x8PUd6c3Huauvz1IZ4PHRV5RUl3O31LUz2zD1EsUwz9XIHO72e15Kg9kV6WatL/F39tfYzSluZ1IuPiml66e5Qc+1xkdt8wqrg08+HAuqN8ypJicFKslmTLJZmbY9g7ysOXFmrlxZeBDWKvZymV7OUzXMaZSNystqmi02qaLkMPbDBmbADaSTgB3qOKlU7KbfJFec+q5s6Cn6LTOGJEd8ycT3ALp4fYmJqO9S0V6v0Xycue1aUXkrm10d0PpozrPBld+f2e5mXjdd+hsuhT7XWffp6f7KVfbGIqK0Xuru19fix0DWgCwFgMgF0jlttu7PqGAgCAIAgCAIAgCAIAgOd6S6N/6rR/OP8vqvObYwFv/ANEF/l8/PrzOts/E/wDil5fHwcjPbEHIrhxO7DmjRVdMRxG/6qzGR0qVRPxNTpKBjhbVGG1WKc5J3uW6actTVVOjQ0AA2PjmrUa13dksU920dCairZYDrOfdm0OJINtjRmCta1OFfhmQzoU1Ft5G+0dpyKVzRGSS4EkZFoF8Hcb/AF3X59bCTppufD3OcrTjdM6SmprNxzK5c6l2VKlS8jS6f01FDdl9Z34W5i2/d8VewmFnVtK1lzLeHoyl13kvr4HKy9K53WbHaJuAwF3EfzH5WXVWzqS60837ehLGjCdRcSPQVc8VcUj3E6s0biXG57LwczyVuCjBxsrZlqcHKjVprRxkvVM/TC7h8yCAIAgCAIAgCAIAgCAIAgCA+EXwKw0mrMJ2OE6S6K9C649h3s8N7SvIY7Bf01TLsvTu7vjuPTbPxXSxs9Vr8nN2N7Kqde6tc18lKASTjbJTKTLaqtpJGprmY371PBl6jLKxpdIMMliMWtJa7gTYi/MK5Sahe+rIakekqJLRa+xNoqpEDrsaC7VIucACSMTvyy4rSvB1Y2k8iSWHpyShFW5m+0h0gkbSsZrn0kms579oaXkANtkSBsyCoUsFB13K3VWi77cfD3KUsBTlWlJ5RVku92TZwU8pkmDW5A+W2670YqFNtlWtVlXxcacMlH6cS6ItU5HnZQ710dKNNQejJYuC0kTwlnken6P61Zm2E0LH8WOMZ52OsCfBWoY+X7kcCv8ApajLOlNrxV/j7nS6N6zKCXBxkhP52XHiy+HOytRxlN65HGrfpzGQ7CUvB/Njp6DSkE4vFLHJ/I8OI5gHBTxqRl2Xc5FbC1qLtVg4+KaLi3IAgCAIAgCAIAgCAIAgCAq6Sp2SRubJYNtck4atveucrKDE0YVabhPTny7ybD1J06ilDX69x5VW1bGFwb2yCQCMGkbxfevH9E7tX8+Z7alSnNJvLu4mmnriQch5lTRgkdCFFIoz0zpCBc4fPyHepozUMybpIwRZptElvaY9msG+z7TXWHsvuMeeGajlXTyadvfyK1StvdpM5uvlY15D2OjdfJpw8Cr9OMnG8XcklWjHV+ZJGAW3LJXNt71gLDcfotXk9VckjWi47qKcVBd9xg297Wsf1HapZVrRs9TSGEXSbydo62Ss2+98S+IioN5F8lMIaLnH4LXeua2T1KpeDlkpLPiFKOiMm4BYebN00kRmQ5jA3vcYHgt0rMjlK6sbnR/TOug9ipkI3PIkHKz72HJTwr1I6M5lfZuDq9qmvLL6WOl0f1vVDcJoI5BvYTGbcb6wJ8FajjHxRxK36epP/jk145/B1WjutTR8mDzJCfzs1m9zma2HOynjiYPXI5VXYmJh2bS8H82Or0dpmmqP3M0cnBjw4jmAbjvUylGWjObUoVaXbi14ovLYiCAIAgCAIAgKmkdIxwtu88gMzyCrYnFU8PHem/Liyehh51pWivPgcJp7S8lRgeyzYwZc3HaV5rE4+piHnlHl88z0mDwlPD5rN8/jkc5NTEmwFzuGf3xyUClxOrGqkrs+N0Qc3YcBn3u+nisOtyDxTeUST9ltg0W4Bab982aqpxZKKcMHxP3sWu9cdI5s++gs0XAJOOW9Z3rs13lKRQ0jDdp22x+o8CR3qanKzLEJWOcfFqgjbl/vvVxSuzpxndXIKZjy7VG0/wDK3m42ua77jqS1jxi1a009TZyVvEotaMgD9VM2+JHFx0R9qBYXSHI2qSsrkDHKRojjPmRuzWUat5mJKyaNmJK2I2bTR/RysmIMVPM7aHBjmt4ds2HmpIwm9EVKuKw9PtzS8/seg9HejvSCO1qj0LfwzSibDg2zwPEKzCFZcTi4nFbNl+2/grfB6ZoiKpay1TJFI7CxjjMfO93uv3AK1G/E4NV02/7aaXe7/YvrYiCAIAgNPpXTYju2Oznb/dH1PBcbG7XhSvClnL2Xy+71L+GwTqdaeS92clVyue7WcS5x7yeQ+QXm51Z1JOc3d8zu04xhG0VZETaMn2uyN2Z+g8+5aOoloZdZLQmbAGjAW+fM7Vq5N6kbm3qRvjWUzeMyAxWxWbkqlc+MptZwBy28llysjZ1d2LaJaqMblrBs0pyZrJ4zu2KeLLkJI5bSEeq63d4Wt/aWjuKvQd0XqVTKxSkm1TYZqVRuSuqiN7w431bnetknFWua7yZ8keAMbX+CRXI23mzOHQ1TOR6KCWQbC2Nxb/Vaw8VZpUpNZIqYjF0oPrzS8/sb2g6sdIyZsZEP4kg+DNYqzHC1Hqc6e2sLDRt+C+bHSUPU9tmqebY47f3OP+Kljg+bKNX9Qv8AZD1f2XydDQdWGjo7azHzEbZJD8Gao8lPHDU0c+ptnFT0aXgvm50lBoSmg/cwRRne2NoPeQLlSqEVoihUxFWp25N+LNgtiEIAgCAIDCaVrRdxsFHVrQpRc5uyNoxcnaJz+ktLF9w3st8z97l5THbXqV+pS6sfd/C/HyOpQwihnLN/Q1HoyeA8/DZ3+C5KaRf3rEjIQMh37fFYbbNXJvU+OagTI3NWTa5G5qzc2I3MWUzZSJqWLM9yxJmk5cDCeNEzeEjXzsUsWWoM0Gm4MLj71bn/ANS/yVuhLO35+aFqE7M56anxV1Mm3jBzDsWRvnpvVFRxmKZ7mMc8SgBxaC4D0bcA61wL3NuK62AScHlxPObdqz6SKTdraebPRl0Dz4QBAEAQBAEAQBAU6/SLYhvdu+p2LnY7aVLCq2suXzyLFHDyq+HM52qqnyG5PLcOQXksTiquInvVH4LgvD8udanShTVkQhqrElz6hgBFm7IEzKSR2THeFvMqzDB4ifZhL0t9SN1qcdZImZoaU7AOZ+l1chsbFy1SXi/i5G8bSXG5Ozo8feeByF/PBXIbAn++a8lf7r6ET2iuESxH0ei2lzu8AeQVyGw6C7Tk/b6IiltCo9EkVNJ6O9Fi32Mt9jx4Lk7U2d/TPfh2H7P4fD05E+HxPSZS1+pp5wuUi/AoTBSotRZrK2K4I25jmMR5hTQdmTpnOGIZbsuWbfIhdBO5IpETo1smbXPR+qX93OP4jT4t/wBLr7OfVl4nnttduHg/qd8uicQIAgCAIAgCAIDV1tZI7sxMdxeRYfpv8VxcZjMTO9PCwf8Ala3pf6/7LlKjTj1qsl4fJr2aHlOJsDvc6/wuuRHY+MnnJJeL+Llt4ylHJeyLLNBHa8dwv81bh+n5fvn6L+fsQvHLhEsR6EjGZce+3wCt09hYePacn52+iIpY2o9LIsM0bEPcB54/FXIbLwkP/Gn45/W5E8TVf7iyyMDIAchZXIU4QyikvAhcm9WZLcwEAQBAYvYCCCLg4ELWcIzi4yV0zKbTujlNMUBidvacj8jxXi9oYF4Wpl2Xo/s+/wCvqdzC11VXeaSZVEdGJQnUqJ4mjrIrO5/O5H+Xc0K5SleP5+cjZFZzVLc2TO+6qcqgcYz5P+i6+zHlLyOFtrWHn9jvl1DhhAEAQBAEAQBAEAQBAEAQBAEAQBAEAQEVTA2Rpa4XB+7jioq1GFaDhNXTN6c5QlvR1OH0vQuhfqnEZtO8fVeNxWFnhqm5LyfNfmp6TC141o7y80aadQouxNbXx3F932PMW/UVYpOzsblEtVhMHcdVudQOEX/0XW2W85+X3OLtnSHn9jvl1zhBAEAQBAEAQBAEAQBAEAQBAEAQBAEAQBAVdI0LZmFju47Qd4VfFYaGIp7kvJ8mTUK8qM96P+zzvSdI6J5Y8WI8CNhHBePq0Z0ZuE9V7956mhVjVhvxNc9twQtU7O5YNbq7N33buy7lauYZ2fVlg+f+WP4v+q6+yn1p+X3ONtjsw8/sd8uycIIAgCAIAgCAIAgCAIAgCAIAgCAIAgCAIAgNbp3RLahlsnj2XbjuPAqnjcHHEwtxWj/OBbwmKlh534PVfnE83qIXMcWuGq5psQV5OcJQk4yVmj1UJxnFSi7pmvqWWdff9/f8ylpu6/Pz/RtwOr6tj62b+Rvk4/VdfZPbl4I422OxHxZ367hwQgCAIAgCAIAgCAIAgCAIAgCAIAgCAIAgCAIDR9JtBiduszCVow/MPwn5Fc7aGBVeO9HtL37vg6GAxroS3Zdl+3f8nnNVEbEEWIORwIIzB5H4LzMHuysz1EWmdB1bn18n/i/yH1Xa2V/yS8Pucfa6/tx8fsehLunnwgCAIAgCAIAgCAIAgCAIAgCAIAgCAIAgCAIAgOY6WaA9IDLGO2B2mj3wNo/MPNcfaWB310tNdZarn/P1Ovs7HdG+jm8uD5fx9DR9XwtVPH8Fx/vYoNlSvVf+P3Rd2yv7Kff9mehrvnmwgCAIAgCAIAgCAIAgCAIAgCAIAgCAIAgCAIAgCA00OiWR1npWYekieHNthfWYS4c9ypxw0aeI348U8vNF6WKlUwvRy4NWfdZ5G5VwohAEAQBAEAQB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76" name="AutoShape 16" descr="data:image/jpeg;base64,/9j/4AAQSkZJRgABAQAAAQABAAD/2wCEAAkGBxISEhUUExQVFBUXFBcUFxcWFRwVFxcXFRQYFhQXFRUaHCggGholHBQYITEhJSkrLi4uFx8zODMsNygtLisBCgoKDg0OGxAQGywkICYsLCwyLCwsLCwsLCwsLCwsLCwsLCwsLC8sLCwsLCwsLCwsLCwsLCwsLCwsLCwsLCwsLP/AABEIAP0AxwMBEQACEQEDEQH/xAAcAAEAAgMBAQEAAAAAAAAAAAAAAwQCBQYHAQj/xABAEAABAwICBgYIAwgBBQAAAAABAAIDBBEhMQUSQVFhcQYHIoGRoRMjMkKxwdHwUmKCFDNjcpKiwuHxQ1NzssP/xAAbAQEAAgMBAQAAAAAAAAAAAAAAAwQBAgUGB//EADgRAAIBAgMECQMDBAIDAQAAAAABAgMRBCExBRJBURMiMmFxgZGh0bHB8AZC4RQjcvEzUkNikiT/2gAMAwEAAhEDEQA/APcUAQBAEAQBAEAQBAEAQBAEAQBAEAQBAEAQBAEAQHH9YmkZaNkVVC6xbII3sPsSMcCbOG8FuBzGsVWxEnBKaO1sehTxUpYeosmrp8U1y9c13G96OabjrYGzR5HBzTmxw9pp8e8EFS06iqR3kUMbg6mEqulPyfNczZqQqBAEAQBAEAQBAEAQBAEAQBAEAQBAEAQBAEBG6ZocGEjWcCQ3aQ22sbbhcY8RvCxdXsbKEnFytkuPjp+dzJFk1PLuufSwIhpWm7r+mf8AlABawd93HuG9c/HVFZR8z1v6Ywst6Vd6dlfV/Y1PVNpcxVRiJ9XM08g+MFwPgHDvChwVTdnuvidL9SYRVcL0qWcX7PL62PZ11jwAQBAEAQBAEAQBAEAQBAfCUBXpq+KRzmxyNeW+1qkO1eDiMAeBWqnFuyZNUw9WmlKcWr6Xyv4FlbEIQBAEBi94GZA5myXMpN6Gqr+k9FDf0lRELZgODnf0tufJRSrU46tF2jszF1uxTl42svV2Rxum+tNmLKSIvdl6SQWb+lg7Tu+yq1MallBHcwf6ZqSe9iJWXJa+ui9zpOhWipmMdPVOL6maxdre4wexGAMG5kkC2J4KfDwklvT1ZzNrYqjOao4ZWpw0txfF9/JX+5h0x6aQ0LS24knI7MYOW50hHsjhmdm8K2IjTVuJjZuyauMlvPKHF/Zc37L2PDK2tklkfLK4ukkdck7zs4AbtlrLkTbm7s+hUKUKFNQgrJZJfnv3lrQ7pBMz0Xt46v8ASb+V1invb10ZxXR9E1U0y+p+kV6A+TBAEAQBAEAQBAEAQGE0rWNLnENaBclxsABmSTkFhtJXZtGMptRirt8EcF0i6zYo7spW+mdlruuIxyGb/IcSqNXHRjlDM9Pgf0zVqWliHurku18L3fcee6U0/VVf76Vzmn3B2WDH8AwPM3K5tXETn2meqw2Aw2F/4oJPnq/Vm30D0zlo6f0EMcd9dztd1zfWtm0WuRa175AYYKSljJU4bsUUMbsani6/TVZPRKy7u/P0t5lSu6XV0hOtUyAbmER8hdgB81o8XWktSejsjBU1lST8c/rc1EmlqhxxnmPOV5+a16WfFsvRwlCOkI//ACvg+ftUv/ck/rd9Vo6kuZt0VP8A6r0Rj6d5995/UfqjnLmZ3IL9q9EQSY8eeKXbJYkZCyZNjoLSxpZRIyOKRw9kytc4NP4mgOGPHGykp1Oje9ZPxKmMwixVPo5Sklx3bK/c7p5G50n0/r5hq+kEQOYibqn+okuHcQpZ4yrLjbwKGH2BgaLvu7z/APZ39sl6o5Cckkkkkk3JOJJ2klRJnVlFLJEIdis2yI73Z3vVJoUzVRncPVwtPIve0tDeNmknhhvVvB07z3uCOD+osYqeH6JPrSfolnf1t7ntK6h4QIAgCAIAgCAIAgNB0r6W09Ay8h1pCLtiae07cT+FvE7ja6hq1o09deR0cBsytjJdVWjxk9P5fd62PHNP9K6itdeV1mX7MTcGDdce8eJ8lya9edR56HvdnbMoYOPUXW5vX+PI0gdcqC1kdK+di21thxKibuzVu7M9Wwutb3djW93YgLSVJdI3ulkSxwgDFaOV3kaOV9DKRvcFhMxFkV1uSWIZH2W6VzN0fL7UMt2MGk5rLsFclBWoIo6aSV2rGx7znZjS4+AU0It6FevVhDttJd7sdd0Y6t6uch0zTTx7S/8AeEbmx5g/zW71ahhJzeeSOJidv4bDxfR9eXdp5v4uex6H0XFSxNihbqsb4k7XOO0ldKEFBbqPEYnE1MRUdSo7t/lkXVuQBAEAQBAEAQBAcZ066bNpAYobPnOZzbFfa7e62Te87AaWJxap9WOv0PQbG2I8W+lq5Q95eHdzfku7xirmfK90kji9zjcucbkrlubbu9T3lOjCEVGCslokRPfqjisJXN5S3UZ0rbZrE2YirRzNhTQl7uCrTkoIiqTUETVjcmjILSm+JpSf7mfBGMFm7Dkx6I3x8E3shvK2RBO+2G1bxVyWCvmVJJd2amUeZImRMh95y3cuCNd3O7Frm5wGwLGmRsk27s3OhejlVVYwwuc38R7LM8e26wPddSQoVKnZRUxe0cNhcqs0ny1fojrqPqrncPWzxx8GNMh8Tqj4q1DZ8v3M4dX9VUY/8cG/FpfJuKHqthjcHiqqGvHvRlsZHI2JHirMcHGPFnKrfqOrVunTi1yd2dxRQGNga6R8pHvv1dY89VoHkrcVZWvc4FWanNyUVHuV7e7f1J1kjCAIAgCAIAgKL9Js/aG04xeWGV35WAhoJ4lxAA4HvjdRb6hx1LKw0ugdd9m6S73r7LXyNN036S/skeow+ueMNuo3LXI37hv5KrjcV0Md2Paft3nQ2Rs3+qnvT7C93y+f5PE6yUvebkm9ySTckk43O8lceOSu9T6HTgoRskQlqzclIXR48fgt08jWyuWqaO5sopysYm7I28Lw1uGapyW9LMpTTlLMra11LaxLaxPDhz3qORHPMjlnAvZbRg2bxg3qaxwvirSyLaslY+MjAWWxfgiWlpnzSNjjaXvcbNaMyfkNt9lltCDk7LU0qVYUYOpUdktWes9FerqGEB9SBNLnqnGNnC3vnicOG1dahg4xznm/Y8NtL9RVqzcKHVjz/c/jy9TuWi2AwCunm27n1AEAQBAEAQBAEAQENZUtiY+R2DWNLjyaLlazmoRcnwJKVOVSahHVu3qeV9GukQjrJKmov60Oa4gX1b6pYBtsNQN8FwMPjEsQ6k+KZ7XaGznUwkcPR/ba3frf63Of01XyTyPlfi57sBuGTWjgBh3KrUqurUc5HVwmHhQpxpR0S/2/M1M0Bbz2nitoz3i9CakZxR2FzuWspXdjWUruxSbncqbhYnJ4DbFaSzyNJq+Rl6ckW3rG4lmY3Esy1ECAN5yUUtSCTTZK6MhuC0TTZopJsqSx2HNTRldk8ZXZFq2zW176G976EcjlukbxR7R1e9F20kIke318jbuJzY04iMbthPHkF28LQ6ON3qz55tzajxdXo4PqR073z+O7xZ1ytnCCAIAgCAIAgCAIAgCA5rp/U6tNqD/qPDTyHaPm0DvXM2tV3KFlxdvudjYlLexO8/2pvz0+55TIztW4rzyeVz28ZZXJzBt3ZKPf4EXScCnVx2Ftt1NTlcnpyu7lesbhbYpabzuTUnncohqnuWbkpZgtL5kd8zOjg1ncAsVJ2RirPdRsAP8ASrFRsxkdfAeKylbNm0VbNlarkAtbEqWnG5NSi2UXkqdWLCNz0HoRPXQMcLt19c8RGC+x4EtA71Zw0N6qkzn7YxDoYKpNa2svPL+T3xkgN7EGxsbG9juPFd258wcWtUZIYCAIAgCAIAgCAIAgCA4zp92nwt3NcfEgf4rzm3qlnCPj9j0GxerGcvD7/JwUjdZxIyvh3LkJ7sbM9RF7sbMvPjs3moFK7KyleRq5WXeBsALjzVqLtG5cjK0L8ylUC4PEqeGTLMHZlSKK5U0pWRPKVkTCK+Cj3rZke9bMsUzQL7lHN3IajbInzXcbLdQssyRQtHM+yPsMFhK7EVdmufJjcqyllZFpRsrIhc+63SsbI2OhNJvpXukjweY3Mafwl4trDiBdb06rpu6K2LwsMVBU56XTffbgdZ1ddMBTOMFQfVyPLhITfUe619cn3Tv2HPAki3hMSo9WWhw9vbHeISrUF1krW5pcu9cuK00s/XWuBFxiCuseDatkz6gCAIAgCAIAgCAIAgOB6xJSJWgZmIDldzrleZ2zG+IjfRR+7PT7CgnSbfCX2RzcFNYLiTndnXnUuzGeTtWGzBZjHq3NoR6t2UC0jWO//asXWRZunZGJpbMG9Z6S8zbpbzKepq35eZU194nvvEkUJI3LWUkmaymkyCd1hZSRV3ckgru5BTsOZW82tCWbWgqXbBnbw/2kFxFNcTXvarCZYM2RrDYbtoHFYQSPhWTJ2PQnptJSERzEvpzhvdFxZvb+Xw3G5h8W6b3ZafQ8/tfYkMWnUpZVPaXj39/r3eyU07ZGtexwc1wDmuBuCDkQuwmmro8BUhKnJwmrNcCRZNAgCAIAgCAIAgCA4rpzTXmid+Qjwdf/ACXmdvdWUXzT/Pc9FseralOPf9v4OfqHhoXnoJyZ1Kacma+nhJJcVYnJJWLdSaS3T7MzYMz81iL4sxGXFk0kIAA4YrRTu7kcZ3dzSzxXeeHx+/gr0ZWidGErRLcrA1uKhi96RXjJykap0JcQ3ebngFbUt1XLynuq5LNHYCw4NG871pF318yOMrvPzKk0WrtuTiT9FNGW8WIS3vAoHNTllH17kSCQZHhco3wQcuCDgiCMS9ZsZSO/6qukRjl/ZXm8clzHf3X5lo4OAPeOJXQwNaz3HoeX/UmzlUp/1MF1o6965+X08D1ldU8MEAQBAEAQBAEAQHOdNovVNk/A4jucPq0Lhbepb1GMlwf1/wBI62yJ/wBxw5r6f7OBaNdwvkvNvqRy1PTt7kctS3M4ZDKyhinxIYJ8SvB7QJ24BSz0sSz7Ni9PHbE5AX8FXg75IrQlfJGjiZdw53KvSdkdKUrIznj1nWOQFysQluq5rCW7G5hR0w7TjkcLcNyzUqaRRtVqvKKPs8QabnO2X4RuCRlfJaGISvktPr3mir33V+krHSoqyKThYXKnvcsbxJBTE9p2WwfMrSdS3VRHKpnZGLiScFlKyJEkkRSLdG6MGtWbmSxSVZiex7c2Pa8c2ODh8Ei92SZHVpKrBwlo0165H6Sabi69IfIWrH1AEAQBAEAQBAfCgOa03pqllgkje/Uc5pAa5puHtNwMBj2hsXIrY3DV6Eot2fJp3T/3yOxhMHiaVeNSMbpPVW0f8HFssAF5J3Z6F3bJ20pI5qN1EmRuqkyk52pKOH/CntvQLCW/TLWk5rtAHvYX+KhoR613wIcPC0rvgVowGNJHIH4lSu8nZk0rzlZkccJI4uOPJbSkk/A2lNJ+BYeQ0cB94cVEsyJJyNbVknDac/oFapq2ZcpJLM087ALk9yuRbeSLsZ5CjoS/tuFm7L/JKlZQ6sdTE6yjktTOpGsbDALEOrmzNPq5vUry2YLDNSRvLNksbyd2UHlTpFhM+sF0eRlslp6YySMjbm97WDm5waPitoLekkR1aqp05VHwTfpmfpICy9GfIj6gCAIAgCAIAgCA856XaMLaokDsvGuDxJ7Y8cf1BeR2tSVCs5cJZ+fE9ZszEqWGs3msvj2+hDSUgzOK4NSrwRJVqvRF/VVe5Wuc/pOK7xbMuAC6NCVo58jp0J2hnyJq+nBc0ZtHyWlKdovmaUalovmRTtu4DYtouyubwdotl30YAuoN5t2K+827GrdJrnDIZfVW1HdXeXVHcXeVqtwY0naVJBbzJYdZkdBowv8AWSZbGrarX3OpAzVxG71Y6k9U2+GQGwZYLSm7ZmtJ2zNTWO1efw5q3TW8XKeZp5Hkm6uJJFlS5GFiVtkjdSuTMFgtHmze51nVZogzVnpXDsQDW/W64YPi79IV/BU96d+Rwf1Fi+hwvRrWeXktfsvM9oXYPn4QBAEAQBAEAQBAa/Tej/TR2HtDFvPaO/6Ln7TwX9VRcV2lmvjzLWExHQ1LvR6nJtjthlZfPJ3Taep3HK+Zi4rCMo1YxffdcN+ZVvSNi7pGxNVt7PJaU31jSk+sUWuxO8mysNFhrIVr8NUfYSlHO7FKOe8yMtDGY8/oFtdzkb3c5FWGlMjwXZblLKooRyJZ1FTjkbWYe63vO5VI/wDZlOP/AGkUapgaPvzU9NuTLNNuTOdqWl5NsQPDvXRg1FZnQTsYSU7QN58llTbN1IqCGxxU2/ckjItUej5J5GxRNLnuNgPiSdgG0ralGU5bsRVxFOjTdSo7Jfnqe39FtAsooGxNxd7T3fieczyGAHABehoUlShuo+c7Rx0sZXdSWS0S5L8zfebhTFAIAgCAIAgCAICCStjadVz2tO5x1fC+ahliaUZ7jkk+TdmSxo1JK8U2u7Mma4EXBuN4UxG01kzVaX0T6TtMwftGx30K4O1djrE/3aWU/Z/z+Mu4XF9H1Z6fQ43SspjJZYh22+a8osNOE7VFZrgz0GGgqi39UQ0UJ2rWrJElaaLNWLNJ4KOnnIhpO8jXMj8VZci25Ecttbkto9k3jfdK8z9Y2Clit1EsVurMuwMsLDvPxVebvmytN3zZm6QNB2ALVJs1UXI1LmumduZ5lXE1Sj3l1NUo95O+jAGq0AclGqrbuyONV3uyk+nA7jZTqbLKqNk2iujs9W/1bOxtldgwb7fiPAd9l0cLhKtZZZLmQ4raNHCx/uPPktf48z07o30bho2nU7UjvbkI7TuA/C3h8TivQ4fDQoxsteZ4/H7Rq4yV55JaLgvl95ulYOeEAQBAEAQBAEAQFHS1F6VmHtDLjwK5e1NnrFU7x7S07+7z+pZw1fo5Z6fmZwk9KA4lpfE6+cbnRnDfqkLytHEVqOUW0elhVbSTtJd6T+pVqNM6Sg7UVQJWj3JmNdy7Qs7zXYw+16mkzb+gwdd2cN191/z2I5OsJ5AFXQskt70biLby0EE/3BXZYqjiI7tSKf5+cQthuHWw9Vruefrp9CWl6X6MeMHy0+OUsZeL82X81zK+x8PUd6c3Huauvz1IZ4PHRV5RUl3O31LUz2zD1EsUwz9XIHO72e15Kg9kV6WatL/F39tfYzSluZ1IuPiml66e5Qc+1xkdt8wqrg08+HAuqN8ypJicFKslmTLJZmbY9g7ysOXFmrlxZeBDWKvZymV7OUzXMaZSNystqmi02qaLkMPbDBmbADaSTgB3qOKlU7KbfJFec+q5s6Cn6LTOGJEd8ycT3ALp4fYmJqO9S0V6v0Xycue1aUXkrm10d0PpozrPBld+f2e5mXjdd+hsuhT7XWffp6f7KVfbGIqK0Xuru19fix0DWgCwFgMgF0jlttu7PqGAgCAIAgCAIAgCAIAgOd6S6N/6rR/OP8vqvObYwFv/ANEF/l8/PrzOts/E/wDil5fHwcjPbEHIrhxO7DmjRVdMRxG/6qzGR0qVRPxNTpKBjhbVGG1WKc5J3uW6actTVVOjQ0AA2PjmrUa13dksU920dCairZYDrOfdm0OJINtjRmCta1OFfhmQzoU1Ft5G+0dpyKVzRGSS4EkZFoF8Hcb/AF3X59bCTppufD3OcrTjdM6SmprNxzK5c6l2VKlS8jS6f01FDdl9Z34W5i2/d8VewmFnVtK1lzLeHoyl13kvr4HKy9K53WbHaJuAwF3EfzH5WXVWzqS60837ehLGjCdRcSPQVc8VcUj3E6s0biXG57LwczyVuCjBxsrZlqcHKjVprRxkvVM/TC7h8yCAIAgCAIAgCAIAgCAIAgCA+EXwKw0mrMJ2OE6S6K9C649h3s8N7SvIY7Bf01TLsvTu7vjuPTbPxXSxs9Vr8nN2N7Kqde6tc18lKASTjbJTKTLaqtpJGprmY371PBl6jLKxpdIMMliMWtJa7gTYi/MK5Sahe+rIakekqJLRa+xNoqpEDrsaC7VIucACSMTvyy4rSvB1Y2k8iSWHpyShFW5m+0h0gkbSsZrn0kms579oaXkANtkSBsyCoUsFB13K3VWi77cfD3KUsBTlWlJ5RVku92TZwU8pkmDW5A+W2670YqFNtlWtVlXxcacMlH6cS6ItU5HnZQ710dKNNQejJYuC0kTwlnken6P61Zm2E0LH8WOMZ52OsCfBWoY+X7kcCv8ApajLOlNrxV/j7nS6N6zKCXBxkhP52XHiy+HOytRxlN65HGrfpzGQ7CUvB/Njp6DSkE4vFLHJ/I8OI5gHBTxqRl2Xc5FbC1qLtVg4+KaLi3IAgCAIAgCAIAgCAIAgCAq6Sp2SRubJYNtck4atveucrKDE0YVabhPTny7ybD1J06ilDX69x5VW1bGFwb2yCQCMGkbxfevH9E7tX8+Z7alSnNJvLu4mmnriQch5lTRgkdCFFIoz0zpCBc4fPyHepozUMybpIwRZptElvaY9msG+z7TXWHsvuMeeGajlXTyadvfyK1StvdpM5uvlY15D2OjdfJpw8Cr9OMnG8XcklWjHV+ZJGAW3LJXNt71gLDcfotXk9VckjWi47qKcVBd9xg297Wsf1HapZVrRs9TSGEXSbydo62Ss2+98S+IioN5F8lMIaLnH4LXeua2T1KpeDlkpLPiFKOiMm4BYebN00kRmQ5jA3vcYHgt0rMjlK6sbnR/TOug9ipkI3PIkHKz72HJTwr1I6M5lfZuDq9qmvLL6WOl0f1vVDcJoI5BvYTGbcb6wJ8FajjHxRxK36epP/jk145/B1WjutTR8mDzJCfzs1m9zma2HOynjiYPXI5VXYmJh2bS8H82Or0dpmmqP3M0cnBjw4jmAbjvUylGWjObUoVaXbi14ovLYiCAIAgCAIAgKmkdIxwtu88gMzyCrYnFU8PHem/Liyehh51pWivPgcJp7S8lRgeyzYwZc3HaV5rE4+piHnlHl88z0mDwlPD5rN8/jkc5NTEmwFzuGf3xyUClxOrGqkrs+N0Qc3YcBn3u+nisOtyDxTeUST9ltg0W4Bab982aqpxZKKcMHxP3sWu9cdI5s++gs0XAJOOW9Z3rs13lKRQ0jDdp22x+o8CR3qanKzLEJWOcfFqgjbl/vvVxSuzpxndXIKZjy7VG0/wDK3m42ua77jqS1jxi1a009TZyVvEotaMgD9VM2+JHFx0R9qBYXSHI2qSsrkDHKRojjPmRuzWUat5mJKyaNmJK2I2bTR/RysmIMVPM7aHBjmt4ds2HmpIwm9EVKuKw9PtzS8/seg9HejvSCO1qj0LfwzSibDg2zwPEKzCFZcTi4nFbNl+2/grfB6ZoiKpay1TJFI7CxjjMfO93uv3AK1G/E4NV02/7aaXe7/YvrYiCAIAgNPpXTYju2Oznb/dH1PBcbG7XhSvClnL2Xy+71L+GwTqdaeS92clVyue7WcS5x7yeQ+QXm51Z1JOc3d8zu04xhG0VZETaMn2uyN2Z+g8+5aOoloZdZLQmbAGjAW+fM7Vq5N6kbm3qRvjWUzeMyAxWxWbkqlc+MptZwBy28llysjZ1d2LaJaqMblrBs0pyZrJ4zu2KeLLkJI5bSEeq63d4Wt/aWjuKvQd0XqVTKxSkm1TYZqVRuSuqiN7w431bnetknFWua7yZ8keAMbX+CRXI23mzOHQ1TOR6KCWQbC2Nxb/Vaw8VZpUpNZIqYjF0oPrzS8/sb2g6sdIyZsZEP4kg+DNYqzHC1Hqc6e2sLDRt+C+bHSUPU9tmqebY47f3OP+Kljg+bKNX9Qv8AZD1f2XydDQdWGjo7azHzEbZJD8Gao8lPHDU0c+ptnFT0aXgvm50lBoSmg/cwRRne2NoPeQLlSqEVoihUxFWp25N+LNgtiEIAgCAIDCaVrRdxsFHVrQpRc5uyNoxcnaJz+ktLF9w3st8z97l5THbXqV+pS6sfd/C/HyOpQwihnLN/Q1HoyeA8/DZ3+C5KaRf3rEjIQMh37fFYbbNXJvU+OagTI3NWTa5G5qzc2I3MWUzZSJqWLM9yxJmk5cDCeNEzeEjXzsUsWWoM0Gm4MLj71bn/ANS/yVuhLO35+aFqE7M56anxV1Mm3jBzDsWRvnpvVFRxmKZ7mMc8SgBxaC4D0bcA61wL3NuK62AScHlxPObdqz6SKTdraebPRl0Dz4QBAEAQBAEAQBAU6/SLYhvdu+p2LnY7aVLCq2suXzyLFHDyq+HM52qqnyG5PLcOQXksTiquInvVH4LgvD8udanShTVkQhqrElz6hgBFm7IEzKSR2THeFvMqzDB4ifZhL0t9SN1qcdZImZoaU7AOZ+l1chsbFy1SXi/i5G8bSXG5Ozo8feeByF/PBXIbAn++a8lf7r6ET2iuESxH0ei2lzu8AeQVyGw6C7Tk/b6IiltCo9EkVNJ6O9Fi32Mt9jx4Lk7U2d/TPfh2H7P4fD05E+HxPSZS1+pp5wuUi/AoTBSotRZrK2K4I25jmMR5hTQdmTpnOGIZbsuWbfIhdBO5IpETo1smbXPR+qX93OP4jT4t/wBLr7OfVl4nnttduHg/qd8uicQIAgCAIAgCAIDV1tZI7sxMdxeRYfpv8VxcZjMTO9PCwf8Ala3pf6/7LlKjTj1qsl4fJr2aHlOJsDvc6/wuuRHY+MnnJJeL+Llt4ylHJeyLLNBHa8dwv81bh+n5fvn6L+fsQvHLhEsR6EjGZce+3wCt09hYePacn52+iIpY2o9LIsM0bEPcB54/FXIbLwkP/Gn45/W5E8TVf7iyyMDIAchZXIU4QyikvAhcm9WZLcwEAQBAYvYCCCLg4ELWcIzi4yV0zKbTujlNMUBidvacj8jxXi9oYF4Wpl2Xo/s+/wCvqdzC11VXeaSZVEdGJQnUqJ4mjrIrO5/O5H+Xc0K5SleP5+cjZFZzVLc2TO+6qcqgcYz5P+i6+zHlLyOFtrWHn9jvl1DhhAEAQBAEAQBAEAQBAEAQBAEAQBAEAQEVTA2Rpa4XB+7jioq1GFaDhNXTN6c5QlvR1OH0vQuhfqnEZtO8fVeNxWFnhqm5LyfNfmp6TC141o7y80aadQouxNbXx3F932PMW/UVYpOzsblEtVhMHcdVudQOEX/0XW2W85+X3OLtnSHn9jvl1zhBAEAQBAEAQBAEAQBAEAQBAEAQBAEAQBAVdI0LZmFju47Qd4VfFYaGIp7kvJ8mTUK8qM96P+zzvSdI6J5Y8WI8CNhHBePq0Z0ZuE9V7956mhVjVhvxNc9twQtU7O5YNbq7N33buy7lauYZ2fVlg+f+WP4v+q6+yn1p+X3ONtjsw8/sd8uycIIAgCAIAgCAIAgCAIAgCAIAgCAIAgCAIAgNbp3RLahlsnj2XbjuPAqnjcHHEwtxWj/OBbwmKlh534PVfnE83qIXMcWuGq5psQV5OcJQk4yVmj1UJxnFSi7pmvqWWdff9/f8ylpu6/Pz/RtwOr6tj62b+Rvk4/VdfZPbl4I422OxHxZ367hwQgCAIAgCAIAgCAIAgCAIAgCAIAgCAIAgCAIDR9JtBiduszCVow/MPwn5Fc7aGBVeO9HtL37vg6GAxroS3Zdl+3f8nnNVEbEEWIORwIIzB5H4LzMHuysz1EWmdB1bn18n/i/yH1Xa2V/yS8Pucfa6/tx8fsehLunnwgCAIAgCAIAgCAIAgCAIAgCAIAgCAIAgCAIAgOY6WaA9IDLGO2B2mj3wNo/MPNcfaWB310tNdZarn/P1Ovs7HdG+jm8uD5fx9DR9XwtVPH8Fx/vYoNlSvVf+P3Rd2yv7Kff9mehrvnmwgCAIAgCAIAgCAIAgCAIAgCAIAgCAIAgCAIAgCA00OiWR1npWYekieHNthfWYS4c9ypxw0aeI348U8vNF6WKlUwvRy4NWfdZ5G5VwohAEAQBAEAQB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78" name="AutoShape 18" descr="data:image/jpeg;base64,/9j/4AAQSkZJRgABAQAAAQABAAD/2wCEAAkGBxISEhUUExQVFBUXFBcUFxcWFRwVFxcXFRQYFhQXFRUaHCggGholHBQYITEhJSkrLi4uFx8zODMsNygtLisBCgoKDg0OGxAQGywkICYsLCwyLCwsLCwsLCwsLCwsLCwsLCwsLC8sLCwsLCwsLCwsLCwsLCwsLCwsLCwsLCwsLP/AABEIAP0AxwMBEQACEQEDEQH/xAAcAAEAAgMBAQEAAAAAAAAAAAAAAwQCBQYHAQj/xABAEAABAwICBgYIAwgBBQAAAAABAAIDBBEhMQUSQVFhcQYHIoGRoRMjMkKxwdHwUmKCFDNjcpKiwuHxQ1NzssP/xAAbAQEAAgMBAQAAAAAAAAAAAAAAAwQBAgUGB//EADgRAAIBAgMECQMDBAIDAQAAAAABAgMRBCExBRJBURMiMmFxgZGh0bHB8AZC4RQjcvEzUkNikiT/2gAMAwEAAhEDEQA/APcUAQBAEAQBAEAQBAEAQBAEAQBAEAQBAEAQBAEAQHH9YmkZaNkVVC6xbII3sPsSMcCbOG8FuBzGsVWxEnBKaO1sehTxUpYeosmrp8U1y9c13G96OabjrYGzR5HBzTmxw9pp8e8EFS06iqR3kUMbg6mEqulPyfNczZqQqBAEAQBAEAQBAEAQBAEAQBAEAQBAEAQBAEBG6ZocGEjWcCQ3aQ22sbbhcY8RvCxdXsbKEnFytkuPjp+dzJFk1PLuufSwIhpWm7r+mf8AlABawd93HuG9c/HVFZR8z1v6Ywst6Vd6dlfV/Y1PVNpcxVRiJ9XM08g+MFwPgHDvChwVTdnuvidL9SYRVcL0qWcX7PL62PZ11jwAQBAEAQBAEAQBAEAQBAfCUBXpq+KRzmxyNeW+1qkO1eDiMAeBWqnFuyZNUw9WmlKcWr6Xyv4FlbEIQBAEBi94GZA5myXMpN6Gqr+k9FDf0lRELZgODnf0tufJRSrU46tF2jszF1uxTl42svV2Rxum+tNmLKSIvdl6SQWb+lg7Tu+yq1MallBHcwf6ZqSe9iJWXJa+ui9zpOhWipmMdPVOL6maxdre4wexGAMG5kkC2J4KfDwklvT1ZzNrYqjOao4ZWpw0txfF9/JX+5h0x6aQ0LS24knI7MYOW50hHsjhmdm8K2IjTVuJjZuyauMlvPKHF/Zc37L2PDK2tklkfLK4ukkdck7zs4AbtlrLkTbm7s+hUKUKFNQgrJZJfnv3lrQ7pBMz0Xt46v8ASb+V1invb10ZxXR9E1U0y+p+kV6A+TBAEAQBAEAQBAEAQGE0rWNLnENaBclxsABmSTkFhtJXZtGMptRirt8EcF0i6zYo7spW+mdlruuIxyGb/IcSqNXHRjlDM9Pgf0zVqWliHurku18L3fcee6U0/VVf76Vzmn3B2WDH8AwPM3K5tXETn2meqw2Aw2F/4oJPnq/Vm30D0zlo6f0EMcd9dztd1zfWtm0WuRa175AYYKSljJU4bsUUMbsani6/TVZPRKy7u/P0t5lSu6XV0hOtUyAbmER8hdgB81o8XWktSejsjBU1lST8c/rc1EmlqhxxnmPOV5+a16WfFsvRwlCOkI//ACvg+ftUv/ck/rd9Vo6kuZt0VP8A6r0Rj6d5995/UfqjnLmZ3IL9q9EQSY8eeKXbJYkZCyZNjoLSxpZRIyOKRw9kytc4NP4mgOGPHGykp1Oje9ZPxKmMwixVPo5Sklx3bK/c7p5G50n0/r5hq+kEQOYibqn+okuHcQpZ4yrLjbwKGH2BgaLvu7z/APZ39sl6o5Cckkkkkk3JOJJ2klRJnVlFLJEIdis2yI73Z3vVJoUzVRncPVwtPIve0tDeNmknhhvVvB07z3uCOD+osYqeH6JPrSfolnf1t7ntK6h4QIAgCAIAgCAIAgNB0r6W09Ay8h1pCLtiae07cT+FvE7ja6hq1o09deR0cBsytjJdVWjxk9P5fd62PHNP9K6itdeV1mX7MTcGDdce8eJ8lya9edR56HvdnbMoYOPUXW5vX+PI0gdcqC1kdK+di21thxKibuzVu7M9Wwutb3djW93YgLSVJdI3ulkSxwgDFaOV3kaOV9DKRvcFhMxFkV1uSWIZH2W6VzN0fL7UMt2MGk5rLsFclBWoIo6aSV2rGx7znZjS4+AU0It6FevVhDttJd7sdd0Y6t6uch0zTTx7S/8AeEbmx5g/zW71ahhJzeeSOJidv4bDxfR9eXdp5v4uex6H0XFSxNihbqsb4k7XOO0ldKEFBbqPEYnE1MRUdSo7t/lkXVuQBAEAQBAEAQBAcZ066bNpAYobPnOZzbFfa7e62Te87AaWJxap9WOv0PQbG2I8W+lq5Q95eHdzfku7xirmfK90kji9zjcucbkrlubbu9T3lOjCEVGCslokRPfqjisJXN5S3UZ0rbZrE2YirRzNhTQl7uCrTkoIiqTUETVjcmjILSm+JpSf7mfBGMFm7Dkx6I3x8E3shvK2RBO+2G1bxVyWCvmVJJd2amUeZImRMh95y3cuCNd3O7Frm5wGwLGmRsk27s3OhejlVVYwwuc38R7LM8e26wPddSQoVKnZRUxe0cNhcqs0ny1fojrqPqrncPWzxx8GNMh8Tqj4q1DZ8v3M4dX9VUY/8cG/FpfJuKHqthjcHiqqGvHvRlsZHI2JHirMcHGPFnKrfqOrVunTi1yd2dxRQGNga6R8pHvv1dY89VoHkrcVZWvc4FWanNyUVHuV7e7f1J1kjCAIAgCAIAgKL9Js/aG04xeWGV35WAhoJ4lxAA4HvjdRb6hx1LKw0ugdd9m6S73r7LXyNN036S/skeow+ueMNuo3LXI37hv5KrjcV0Md2Paft3nQ2Rs3+qnvT7C93y+f5PE6yUvebkm9ySTckk43O8lceOSu9T6HTgoRskQlqzclIXR48fgt08jWyuWqaO5sopysYm7I28Lw1uGapyW9LMpTTlLMra11LaxLaxPDhz3qORHPMjlnAvZbRg2bxg3qaxwvirSyLaslY+MjAWWxfgiWlpnzSNjjaXvcbNaMyfkNt9lltCDk7LU0qVYUYOpUdktWes9FerqGEB9SBNLnqnGNnC3vnicOG1dahg4xznm/Y8NtL9RVqzcKHVjz/c/jy9TuWi2AwCunm27n1AEAQBAEAQBAEAQENZUtiY+R2DWNLjyaLlazmoRcnwJKVOVSahHVu3qeV9GukQjrJKmov60Oa4gX1b6pYBtsNQN8FwMPjEsQ6k+KZ7XaGznUwkcPR/ba3frf63Of01XyTyPlfi57sBuGTWjgBh3KrUqurUc5HVwmHhQpxpR0S/2/M1M0Bbz2nitoz3i9CakZxR2FzuWspXdjWUruxSbncqbhYnJ4DbFaSzyNJq+Rl6ckW3rG4lmY3Esy1ECAN5yUUtSCTTZK6MhuC0TTZopJsqSx2HNTRldk8ZXZFq2zW176G976EcjlukbxR7R1e9F20kIke318jbuJzY04iMbthPHkF28LQ6ON3qz55tzajxdXo4PqR073z+O7xZ1ytnCCAIAgCAIAgCAIAgCA5rp/U6tNqD/qPDTyHaPm0DvXM2tV3KFlxdvudjYlLexO8/2pvz0+55TIztW4rzyeVz28ZZXJzBt3ZKPf4EXScCnVx2Ftt1NTlcnpyu7lesbhbYpabzuTUnncohqnuWbkpZgtL5kd8zOjg1ncAsVJ2RirPdRsAP8ASrFRsxkdfAeKylbNm0VbNlarkAtbEqWnG5NSi2UXkqdWLCNz0HoRPXQMcLt19c8RGC+x4EtA71Zw0N6qkzn7YxDoYKpNa2svPL+T3xkgN7EGxsbG9juPFd258wcWtUZIYCAIAgCAIAgCAIAgCA4zp92nwt3NcfEgf4rzm3qlnCPj9j0GxerGcvD7/JwUjdZxIyvh3LkJ7sbM9RF7sbMvPjs3moFK7KyleRq5WXeBsALjzVqLtG5cjK0L8ylUC4PEqeGTLMHZlSKK5U0pWRPKVkTCK+Cj3rZke9bMsUzQL7lHN3IajbInzXcbLdQssyRQtHM+yPsMFhK7EVdmufJjcqyllZFpRsrIhc+63SsbI2OhNJvpXukjweY3Mafwl4trDiBdb06rpu6K2LwsMVBU56XTffbgdZ1ddMBTOMFQfVyPLhITfUe619cn3Tv2HPAki3hMSo9WWhw9vbHeISrUF1krW5pcu9cuK00s/XWuBFxiCuseDatkz6gCAIAgCAIAgCAIAgOB6xJSJWgZmIDldzrleZ2zG+IjfRR+7PT7CgnSbfCX2RzcFNYLiTndnXnUuzGeTtWGzBZjHq3NoR6t2UC0jWO//asXWRZunZGJpbMG9Z6S8zbpbzKepq35eZU194nvvEkUJI3LWUkmaymkyCd1hZSRV3ckgru5BTsOZW82tCWbWgqXbBnbw/2kFxFNcTXvarCZYM2RrDYbtoHFYQSPhWTJ2PQnptJSERzEvpzhvdFxZvb+Xw3G5h8W6b3ZafQ8/tfYkMWnUpZVPaXj39/r3eyU07ZGtexwc1wDmuBuCDkQuwmmro8BUhKnJwmrNcCRZNAgCAIAgCAIAgCA4rpzTXmid+Qjwdf/ACXmdvdWUXzT/Pc9FseralOPf9v4OfqHhoXnoJyZ1Kacma+nhJJcVYnJJWLdSaS3T7MzYMz81iL4sxGXFk0kIAA4YrRTu7kcZ3dzSzxXeeHx+/gr0ZWidGErRLcrA1uKhi96RXjJykap0JcQ3ebngFbUt1XLynuq5LNHYCw4NG871pF318yOMrvPzKk0WrtuTiT9FNGW8WIS3vAoHNTllH17kSCQZHhco3wQcuCDgiCMS9ZsZSO/6qukRjl/ZXm8clzHf3X5lo4OAPeOJXQwNaz3HoeX/UmzlUp/1MF1o6965+X08D1ldU8MEAQBAEAQBAEAQHOdNovVNk/A4jucPq0Lhbepb1GMlwf1/wBI62yJ/wBxw5r6f7OBaNdwvkvNvqRy1PTt7kctS3M4ZDKyhinxIYJ8SvB7QJ24BSz0sSz7Ni9PHbE5AX8FXg75IrQlfJGjiZdw53KvSdkdKUrIznj1nWOQFysQluq5rCW7G5hR0w7TjkcLcNyzUqaRRtVqvKKPs8QabnO2X4RuCRlfJaGISvktPr3mir33V+krHSoqyKThYXKnvcsbxJBTE9p2WwfMrSdS3VRHKpnZGLiScFlKyJEkkRSLdG6MGtWbmSxSVZiex7c2Pa8c2ODh8Ei92SZHVpKrBwlo0165H6Sabi69IfIWrH1AEAQBAEAQBAfCgOa03pqllgkje/Uc5pAa5puHtNwMBj2hsXIrY3DV6Eot2fJp3T/3yOxhMHiaVeNSMbpPVW0f8HFssAF5J3Z6F3bJ20pI5qN1EmRuqkyk52pKOH/CntvQLCW/TLWk5rtAHvYX+KhoR613wIcPC0rvgVowGNJHIH4lSu8nZk0rzlZkccJI4uOPJbSkk/A2lNJ+BYeQ0cB94cVEsyJJyNbVknDac/oFapq2ZcpJLM087ALk9yuRbeSLsZ5CjoS/tuFm7L/JKlZQ6sdTE6yjktTOpGsbDALEOrmzNPq5vUry2YLDNSRvLNksbyd2UHlTpFhM+sF0eRlslp6YySMjbm97WDm5waPitoLekkR1aqp05VHwTfpmfpICy9GfIj6gCAIAgCAIAgCA856XaMLaokDsvGuDxJ7Y8cf1BeR2tSVCs5cJZ+fE9ZszEqWGs3msvj2+hDSUgzOK4NSrwRJVqvRF/VVe5Wuc/pOK7xbMuAC6NCVo58jp0J2hnyJq+nBc0ZtHyWlKdovmaUalovmRTtu4DYtouyubwdotl30YAuoN5t2K+827GrdJrnDIZfVW1HdXeXVHcXeVqtwY0naVJBbzJYdZkdBowv8AWSZbGrarX3OpAzVxG71Y6k9U2+GQGwZYLSm7ZmtJ2zNTWO1efw5q3TW8XKeZp5Hkm6uJJFlS5GFiVtkjdSuTMFgtHmze51nVZogzVnpXDsQDW/W64YPi79IV/BU96d+Rwf1Fi+hwvRrWeXktfsvM9oXYPn4QBAEAQBAEAQBAa/Tej/TR2HtDFvPaO/6Ln7TwX9VRcV2lmvjzLWExHQ1LvR6nJtjthlZfPJ3Taep3HK+Zi4rCMo1YxffdcN+ZVvSNi7pGxNVt7PJaU31jSk+sUWuxO8mysNFhrIVr8NUfYSlHO7FKOe8yMtDGY8/oFtdzkb3c5FWGlMjwXZblLKooRyJZ1FTjkbWYe63vO5VI/wDZlOP/AGkUapgaPvzU9NuTLNNuTOdqWl5NsQPDvXRg1FZnQTsYSU7QN58llTbN1IqCGxxU2/ckjItUej5J5GxRNLnuNgPiSdgG0ralGU5bsRVxFOjTdSo7Jfnqe39FtAsooGxNxd7T3fieczyGAHABehoUlShuo+c7Rx0sZXdSWS0S5L8zfebhTFAIAgCAIAgCAICCStjadVz2tO5x1fC+ahliaUZ7jkk+TdmSxo1JK8U2u7Mma4EXBuN4UxG01kzVaX0T6TtMwftGx30K4O1djrE/3aWU/Z/z+Mu4XF9H1Z6fQ43SspjJZYh22+a8osNOE7VFZrgz0GGgqi39UQ0UJ2rWrJElaaLNWLNJ4KOnnIhpO8jXMj8VZci25Ecttbkto9k3jfdK8z9Y2Clit1EsVurMuwMsLDvPxVebvmytN3zZm6QNB2ALVJs1UXI1LmumduZ5lXE1Sj3l1NUo95O+jAGq0AclGqrbuyONV3uyk+nA7jZTqbLKqNk2iujs9W/1bOxtldgwb7fiPAd9l0cLhKtZZZLmQ4raNHCx/uPPktf48z07o30bho2nU7UjvbkI7TuA/C3h8TivQ4fDQoxsteZ4/H7Rq4yV55JaLgvl95ulYOeEAQBAEAQBAEAQFHS1F6VmHtDLjwK5e1NnrFU7x7S07+7z+pZw1fo5Z6fmZwk9KA4lpfE6+cbnRnDfqkLytHEVqOUW0elhVbSTtJd6T+pVqNM6Sg7UVQJWj3JmNdy7Qs7zXYw+16mkzb+gwdd2cN191/z2I5OsJ5AFXQskt70biLby0EE/3BXZYqjiI7tSKf5+cQthuHWw9Vruefrp9CWl6X6MeMHy0+OUsZeL82X81zK+x8PUd6c3Huauvz1IZ4PHRV5RUl3O31LUz2zD1EsUwz9XIHO72e15Kg9kV6WatL/F39tfYzSluZ1IuPiml66e5Qc+1xkdt8wqrg08+HAuqN8ypJicFKslmTLJZmbY9g7ysOXFmrlxZeBDWKvZymV7OUzXMaZSNystqmi02qaLkMPbDBmbADaSTgB3qOKlU7KbfJFec+q5s6Cn6LTOGJEd8ycT3ALp4fYmJqO9S0V6v0Xycue1aUXkrm10d0PpozrPBld+f2e5mXjdd+hsuhT7XWffp6f7KVfbGIqK0Xuru19fix0DWgCwFgMgF0jlttu7PqGAgCAIAgCAIAgCAIAgOd6S6N/6rR/OP8vqvObYwFv/ANEF/l8/PrzOts/E/wDil5fHwcjPbEHIrhxO7DmjRVdMRxG/6qzGR0qVRPxNTpKBjhbVGG1WKc5J3uW6actTVVOjQ0AA2PjmrUa13dksU920dCairZYDrOfdm0OJINtjRmCta1OFfhmQzoU1Ft5G+0dpyKVzRGSS4EkZFoF8Hcb/AF3X59bCTppufD3OcrTjdM6SmprNxzK5c6l2VKlS8jS6f01FDdl9Z34W5i2/d8VewmFnVtK1lzLeHoyl13kvr4HKy9K53WbHaJuAwF3EfzH5WXVWzqS60837ehLGjCdRcSPQVc8VcUj3E6s0biXG57LwczyVuCjBxsrZlqcHKjVprRxkvVM/TC7h8yCAIAgCAIAgCAIAgCAIAgCA+EXwKw0mrMJ2OE6S6K9C649h3s8N7SvIY7Bf01TLsvTu7vjuPTbPxXSxs9Vr8nN2N7Kqde6tc18lKASTjbJTKTLaqtpJGprmY371PBl6jLKxpdIMMliMWtJa7gTYi/MK5Sahe+rIakekqJLRa+xNoqpEDrsaC7VIucACSMTvyy4rSvB1Y2k8iSWHpyShFW5m+0h0gkbSsZrn0kms579oaXkANtkSBsyCoUsFB13K3VWi77cfD3KUsBTlWlJ5RVku92TZwU8pkmDW5A+W2670YqFNtlWtVlXxcacMlH6cS6ItU5HnZQ710dKNNQejJYuC0kTwlnken6P61Zm2E0LH8WOMZ52OsCfBWoY+X7kcCv8ApajLOlNrxV/j7nS6N6zKCXBxkhP52XHiy+HOytRxlN65HGrfpzGQ7CUvB/Njp6DSkE4vFLHJ/I8OI5gHBTxqRl2Xc5FbC1qLtVg4+KaLi3IAgCAIAgCAIAgCAIAgCAq6Sp2SRubJYNtck4atveucrKDE0YVabhPTny7ybD1J06ilDX69x5VW1bGFwb2yCQCMGkbxfevH9E7tX8+Z7alSnNJvLu4mmnriQch5lTRgkdCFFIoz0zpCBc4fPyHepozUMybpIwRZptElvaY9msG+z7TXWHsvuMeeGajlXTyadvfyK1StvdpM5uvlY15D2OjdfJpw8Cr9OMnG8XcklWjHV+ZJGAW3LJXNt71gLDcfotXk9VckjWi47qKcVBd9xg297Wsf1HapZVrRs9TSGEXSbydo62Ss2+98S+IioN5F8lMIaLnH4LXeua2T1KpeDlkpLPiFKOiMm4BYebN00kRmQ5jA3vcYHgt0rMjlK6sbnR/TOug9ipkI3PIkHKz72HJTwr1I6M5lfZuDq9qmvLL6WOl0f1vVDcJoI5BvYTGbcb6wJ8FajjHxRxK36epP/jk145/B1WjutTR8mDzJCfzs1m9zma2HOynjiYPXI5VXYmJh2bS8H82Or0dpmmqP3M0cnBjw4jmAbjvUylGWjObUoVaXbi14ovLYiCAIAgCAIAgKmkdIxwtu88gMzyCrYnFU8PHem/Liyehh51pWivPgcJp7S8lRgeyzYwZc3HaV5rE4+piHnlHl88z0mDwlPD5rN8/jkc5NTEmwFzuGf3xyUClxOrGqkrs+N0Qc3YcBn3u+nisOtyDxTeUST9ltg0W4Bab982aqpxZKKcMHxP3sWu9cdI5s++gs0XAJOOW9Z3rs13lKRQ0jDdp22x+o8CR3qanKzLEJWOcfFqgjbl/vvVxSuzpxndXIKZjy7VG0/wDK3m42ua77jqS1jxi1a009TZyVvEotaMgD9VM2+JHFx0R9qBYXSHI2qSsrkDHKRojjPmRuzWUat5mJKyaNmJK2I2bTR/RysmIMVPM7aHBjmt4ds2HmpIwm9EVKuKw9PtzS8/seg9HejvSCO1qj0LfwzSibDg2zwPEKzCFZcTi4nFbNl+2/grfB6ZoiKpay1TJFI7CxjjMfO93uv3AK1G/E4NV02/7aaXe7/YvrYiCAIAgNPpXTYju2Oznb/dH1PBcbG7XhSvClnL2Xy+71L+GwTqdaeS92clVyue7WcS5x7yeQ+QXm51Z1JOc3d8zu04xhG0VZETaMn2uyN2Z+g8+5aOoloZdZLQmbAGjAW+fM7Vq5N6kbm3qRvjWUzeMyAxWxWbkqlc+MptZwBy28llysjZ1d2LaJaqMblrBs0pyZrJ4zu2KeLLkJI5bSEeq63d4Wt/aWjuKvQd0XqVTKxSkm1TYZqVRuSuqiN7w431bnetknFWua7yZ8keAMbX+CRXI23mzOHQ1TOR6KCWQbC2Nxb/Vaw8VZpUpNZIqYjF0oPrzS8/sb2g6sdIyZsZEP4kg+DNYqzHC1Hqc6e2sLDRt+C+bHSUPU9tmqebY47f3OP+Kljg+bKNX9Qv8AZD1f2XydDQdWGjo7azHzEbZJD8Gao8lPHDU0c+ptnFT0aXgvm50lBoSmg/cwRRne2NoPeQLlSqEVoihUxFWp25N+LNgtiEIAgCAIDCaVrRdxsFHVrQpRc5uyNoxcnaJz+ktLF9w3st8z97l5THbXqV+pS6sfd/C/HyOpQwihnLN/Q1HoyeA8/DZ3+C5KaRf3rEjIQMh37fFYbbNXJvU+OagTI3NWTa5G5qzc2I3MWUzZSJqWLM9yxJmk5cDCeNEzeEjXzsUsWWoM0Gm4MLj71bn/ANS/yVuhLO35+aFqE7M56anxV1Mm3jBzDsWRvnpvVFRxmKZ7mMc8SgBxaC4D0bcA61wL3NuK62AScHlxPObdqz6SKTdraebPRl0Dz4QBAEAQBAEAQBAU6/SLYhvdu+p2LnY7aVLCq2suXzyLFHDyq+HM52qqnyG5PLcOQXksTiquInvVH4LgvD8udanShTVkQhqrElz6hgBFm7IEzKSR2THeFvMqzDB4ifZhL0t9SN1qcdZImZoaU7AOZ+l1chsbFy1SXi/i5G8bSXG5Ozo8feeByF/PBXIbAn++a8lf7r6ET2iuESxH0ei2lzu8AeQVyGw6C7Tk/b6IiltCo9EkVNJ6O9Fi32Mt9jx4Lk7U2d/TPfh2H7P4fD05E+HxPSZS1+pp5wuUi/AoTBSotRZrK2K4I25jmMR5hTQdmTpnOGIZbsuWbfIhdBO5IpETo1smbXPR+qX93OP4jT4t/wBLr7OfVl4nnttduHg/qd8uicQIAgCAIAgCAIDV1tZI7sxMdxeRYfpv8VxcZjMTO9PCwf8Ala3pf6/7LlKjTj1qsl4fJr2aHlOJsDvc6/wuuRHY+MnnJJeL+Llt4ylHJeyLLNBHa8dwv81bh+n5fvn6L+fsQvHLhEsR6EjGZce+3wCt09hYePacn52+iIpY2o9LIsM0bEPcB54/FXIbLwkP/Gn45/W5E8TVf7iyyMDIAchZXIU4QyikvAhcm9WZLcwEAQBAYvYCCCLg4ELWcIzi4yV0zKbTujlNMUBidvacj8jxXi9oYF4Wpl2Xo/s+/wCvqdzC11VXeaSZVEdGJQnUqJ4mjrIrO5/O5H+Xc0K5SleP5+cjZFZzVLc2TO+6qcqgcYz5P+i6+zHlLyOFtrWHn9jvl1DhhAEAQBAEAQBAEAQBAEAQBAEAQBAEAQEVTA2Rpa4XB+7jioq1GFaDhNXTN6c5QlvR1OH0vQuhfqnEZtO8fVeNxWFnhqm5LyfNfmp6TC141o7y80aadQouxNbXx3F932PMW/UVYpOzsblEtVhMHcdVudQOEX/0XW2W85+X3OLtnSHn9jvl1zhBAEAQBAEAQBAEAQBAEAQBAEAQBAEAQBAVdI0LZmFju47Qd4VfFYaGIp7kvJ8mTUK8qM96P+zzvSdI6J5Y8WI8CNhHBePq0Z0ZuE9V7956mhVjVhvxNc9twQtU7O5YNbq7N33buy7lauYZ2fVlg+f+WP4v+q6+yn1p+X3ONtjsw8/sd8uycIIAgCAIAgCAIAgCAIAgCAIAgCAIAgCAIAgNbp3RLahlsnj2XbjuPAqnjcHHEwtxWj/OBbwmKlh534PVfnE83qIXMcWuGq5psQV5OcJQk4yVmj1UJxnFSi7pmvqWWdff9/f8ylpu6/Pz/RtwOr6tj62b+Rvk4/VdfZPbl4I422OxHxZ367hwQgCAIAgCAIAgCAIAgCAIAgCAIAgCAIAgCAIDR9JtBiduszCVow/MPwn5Fc7aGBVeO9HtL37vg6GAxroS3Zdl+3f8nnNVEbEEWIORwIIzB5H4LzMHuysz1EWmdB1bn18n/i/yH1Xa2V/yS8Pucfa6/tx8fsehLunnwgCAIAgCAIAgCAIAgCAIAgCAIAgCAIAgCAIAgOY6WaA9IDLGO2B2mj3wNo/MPNcfaWB310tNdZarn/P1Ovs7HdG+jm8uD5fx9DR9XwtVPH8Fx/vYoNlSvVf+P3Rd2yv7Kff9mehrvnmwgCAIAgCAIAgCAIAgCAIAgCAIAgCAIAgCAIAgCA00OiWR1npWYekieHNthfWYS4c9ypxw0aeI348U8vNF6WKlUwvRy4NWfdZ5G5VwohAEAQBAEAQB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0" name="Picture 20" descr="http://www.ddt-chkalov.ru/?q=system/files/styles/thumbnail/private/%D1%8D%D0%BC%D0%B1%D0%BB%D0%B5%D0%BC%D0%B0%20%D0%BF%D0%BE%D1%81%D1%82%20%D0%BC%D0%B0%D0%BB.jpg&amp;itok=qwKdh-VK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5793431"/>
            <a:ext cx="659905" cy="659905"/>
          </a:xfrm>
          <a:prstGeom prst="rect">
            <a:avLst/>
          </a:prstGeom>
          <a:noFill/>
        </p:spPr>
      </p:pic>
      <p:sp>
        <p:nvSpPr>
          <p:cNvPr id="54" name="TextBox 53"/>
          <p:cNvSpPr txBox="1"/>
          <p:nvPr/>
        </p:nvSpPr>
        <p:spPr>
          <a:xfrm>
            <a:off x="1619672" y="5949280"/>
            <a:ext cx="504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Georgia" pitchFamily="18" charset="0"/>
                <a:hlinkClick r:id="rId13"/>
              </a:rPr>
              <a:t>Читай о городе – герое в интернете</a:t>
            </a:r>
            <a:endParaRPr lang="ru-RU" sz="1600" b="1" dirty="0">
              <a:latin typeface="Georgia" pitchFamily="18" charset="0"/>
            </a:endParaRPr>
          </a:p>
        </p:txBody>
      </p:sp>
      <p:sp>
        <p:nvSpPr>
          <p:cNvPr id="27" name="Управляющая кнопка: далее 26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360040" cy="216024"/>
          </a:xfrm>
          <a:prstGeom prst="actionButtonForwardNext">
            <a:avLst/>
          </a:prstGeom>
          <a:solidFill>
            <a:schemeClr val="accent6">
              <a:lumMod val="75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мка 20"/>
          <p:cNvSpPr/>
          <p:nvPr/>
        </p:nvSpPr>
        <p:spPr>
          <a:xfrm>
            <a:off x="467544" y="1628800"/>
            <a:ext cx="8064896" cy="4032448"/>
          </a:xfrm>
          <a:prstGeom prst="frame">
            <a:avLst>
              <a:gd name="adj1" fmla="val 326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39552" y="260648"/>
            <a:ext cx="7488832" cy="18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49"/>
              </a:spcBef>
            </a:pPr>
            <a:r>
              <a:rPr lang="ru-RU" sz="1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В ходе Вов Мурманск неоднократно подвергался атакам с суши и с воздуха. Немецкие войска стремились захватить город, имеющий стратегическое значение, однако Мурманск более 40 месяцев сдерживал натиск врага с суши и с воздуха.</a:t>
            </a:r>
            <a:r>
              <a:rPr lang="en-US" sz="1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Дважды - в июле и сентябре - немецкие войска предпринимали генеральное наступление на Мурманск, однако оба наступления провалились. </a:t>
            </a:r>
            <a:endParaRPr lang="en-US" sz="1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pPr lvl="0" algn="ctr">
              <a:spcBef>
                <a:spcPts val="349"/>
              </a:spcBef>
            </a:pPr>
            <a:endParaRPr lang="en-US" altLang="zh-CN" sz="16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7274"/>
            <a:ext cx="878800" cy="1595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403648" y="478330"/>
            <a:ext cx="4392488" cy="5798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8" name="5-конечная звезда 7">
            <a:hlinkClick r:id="rId4" action="ppaction://hlinksldjump"/>
          </p:cNvPr>
          <p:cNvSpPr/>
          <p:nvPr/>
        </p:nvSpPr>
        <p:spPr>
          <a:xfrm>
            <a:off x="2843808" y="1412776"/>
            <a:ext cx="288000" cy="28800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131840" y="134076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99792" y="2708920"/>
            <a:ext cx="1321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Ленинград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619672" y="3284984"/>
            <a:ext cx="1218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Смоленск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31840" y="3429000"/>
            <a:ext cx="991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Москва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203848" y="3789040"/>
            <a:ext cx="681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Тула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888552" y="4571836"/>
            <a:ext cx="1259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Волгоград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131840" y="5373216"/>
            <a:ext cx="1663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Новороссийск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059832" y="5013176"/>
            <a:ext cx="819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Керчь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259632" y="4869160"/>
            <a:ext cx="907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Одесса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27584" y="5301208"/>
            <a:ext cx="1523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Севастополь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835696" y="3933056"/>
            <a:ext cx="865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Минск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51520" y="3717032"/>
            <a:ext cx="12755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Брестская</a:t>
            </a:r>
          </a:p>
          <a:p>
            <a:pPr algn="ctr"/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крепость</a:t>
            </a:r>
          </a:p>
        </p:txBody>
      </p:sp>
      <p:sp>
        <p:nvSpPr>
          <p:cNvPr id="22" name="5-конечная звезда 21">
            <a:hlinkClick r:id="rId5" action="ppaction://hlinksldjump"/>
          </p:cNvPr>
          <p:cNvSpPr/>
          <p:nvPr/>
        </p:nvSpPr>
        <p:spPr>
          <a:xfrm>
            <a:off x="2411760" y="2780928"/>
            <a:ext cx="288000" cy="28800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5-конечная звезда 22">
            <a:hlinkClick r:id="rId6" action="ppaction://hlinksldjump"/>
          </p:cNvPr>
          <p:cNvSpPr/>
          <p:nvPr/>
        </p:nvSpPr>
        <p:spPr>
          <a:xfrm>
            <a:off x="2915816" y="3501008"/>
            <a:ext cx="288000" cy="28800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5-конечная звезда 23">
            <a:hlinkClick r:id="rId7" action="ppaction://hlinksldjump"/>
          </p:cNvPr>
          <p:cNvSpPr/>
          <p:nvPr/>
        </p:nvSpPr>
        <p:spPr>
          <a:xfrm>
            <a:off x="2411760" y="3645024"/>
            <a:ext cx="288000" cy="28800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5-конечная звезда 24">
            <a:hlinkClick r:id="rId8" action="ppaction://hlinksldjump"/>
          </p:cNvPr>
          <p:cNvSpPr/>
          <p:nvPr/>
        </p:nvSpPr>
        <p:spPr>
          <a:xfrm>
            <a:off x="2915816" y="3789040"/>
            <a:ext cx="288000" cy="28800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5-конечная звезда 26">
            <a:hlinkClick r:id="rId9" action="ppaction://hlinksldjump"/>
          </p:cNvPr>
          <p:cNvSpPr/>
          <p:nvPr/>
        </p:nvSpPr>
        <p:spPr>
          <a:xfrm>
            <a:off x="3635896" y="4653136"/>
            <a:ext cx="288000" cy="28800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5-конечная звезда 27">
            <a:hlinkClick r:id="rId10" action="ppaction://hlinksldjump"/>
          </p:cNvPr>
          <p:cNvSpPr/>
          <p:nvPr/>
        </p:nvSpPr>
        <p:spPr>
          <a:xfrm>
            <a:off x="2699824" y="5229200"/>
            <a:ext cx="288000" cy="28800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5-конечная звезда 28">
            <a:hlinkClick r:id="rId11" action="ppaction://hlinksldjump"/>
          </p:cNvPr>
          <p:cNvSpPr/>
          <p:nvPr/>
        </p:nvSpPr>
        <p:spPr>
          <a:xfrm>
            <a:off x="2843808" y="5445224"/>
            <a:ext cx="288000" cy="28800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5-конечная звезда 29">
            <a:hlinkClick r:id="rId12" action="ppaction://hlinksldjump"/>
          </p:cNvPr>
          <p:cNvSpPr/>
          <p:nvPr/>
        </p:nvSpPr>
        <p:spPr>
          <a:xfrm>
            <a:off x="2339752" y="5373216"/>
            <a:ext cx="288000" cy="28800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5-конечная звезда 30">
            <a:hlinkClick r:id="rId13" action="ppaction://hlinksldjump"/>
          </p:cNvPr>
          <p:cNvSpPr/>
          <p:nvPr/>
        </p:nvSpPr>
        <p:spPr>
          <a:xfrm>
            <a:off x="2123728" y="4941200"/>
            <a:ext cx="288000" cy="28800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5-конечная звезда 31">
            <a:hlinkClick r:id="rId14" action="ppaction://hlinksldjump"/>
          </p:cNvPr>
          <p:cNvSpPr/>
          <p:nvPr/>
        </p:nvSpPr>
        <p:spPr>
          <a:xfrm>
            <a:off x="1979712" y="3717064"/>
            <a:ext cx="288000" cy="28800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5-конечная звезда 32">
            <a:hlinkClick r:id="rId15" action="ppaction://hlinksldjump"/>
          </p:cNvPr>
          <p:cNvSpPr/>
          <p:nvPr/>
        </p:nvSpPr>
        <p:spPr>
          <a:xfrm>
            <a:off x="1547696" y="3861048"/>
            <a:ext cx="288000" cy="28800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Управляющая кнопка: домой 33">
            <a:hlinkClick r:id="" action="ppaction://hlinkshowjump?jump=endshow" highlightClick="1"/>
          </p:cNvPr>
          <p:cNvSpPr/>
          <p:nvPr/>
        </p:nvSpPr>
        <p:spPr>
          <a:xfrm>
            <a:off x="683568" y="5949280"/>
            <a:ext cx="360000" cy="360040"/>
          </a:xfrm>
          <a:prstGeom prst="actionButtonHom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3131840" y="1700808"/>
            <a:ext cx="11521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2699792" y="3068960"/>
            <a:ext cx="11521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3203848" y="3789040"/>
            <a:ext cx="900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275928" y="4149080"/>
            <a:ext cx="576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3928" y="4941168"/>
            <a:ext cx="11521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3131840" y="5733256"/>
            <a:ext cx="151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971600" y="5661248"/>
            <a:ext cx="133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1835696" y="3645024"/>
            <a:ext cx="97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023928" y="5373216"/>
            <a:ext cx="720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187624" y="404664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Georgia" pitchFamily="18" charset="0"/>
              </a:rPr>
              <a:t>Города – герои на карте</a:t>
            </a:r>
          </a:p>
        </p:txBody>
      </p:sp>
      <p:sp>
        <p:nvSpPr>
          <p:cNvPr id="47" name="Управляющая кнопка: сведения 46">
            <a:hlinkClick r:id="" action="ppaction://noaction" highlightClick="1"/>
          </p:cNvPr>
          <p:cNvSpPr/>
          <p:nvPr/>
        </p:nvSpPr>
        <p:spPr>
          <a:xfrm>
            <a:off x="8028384" y="5877272"/>
            <a:ext cx="360040" cy="360040"/>
          </a:xfrm>
          <a:prstGeom prst="actionButtonInformatio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6300192" y="4221088"/>
            <a:ext cx="2448272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 -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город-герой России</a:t>
            </a:r>
          </a:p>
          <a:p>
            <a:endParaRPr lang="ru-RU" sz="1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Одесса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-  город – герой Ближнего Зарубежья</a:t>
            </a:r>
          </a:p>
          <a:p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279" y="84123"/>
            <a:ext cx="962161" cy="17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Знаки Победы: 10 памятников Москвы, посвященных Великой Отечественной войне">
            <a:hlinkClick r:id="rId2" action="ppaction://hlinksldjump" tooltip="Памятник рыбакам и кораблям тралового флота, погибшим в годы Великой Отечественной войны"/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707904" y="4149080"/>
            <a:ext cx="1512048" cy="201606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2" name="Picture 6" descr="http://ordenrf.ru/upload/novosty-info/moskva-5.jpg">
            <a:hlinkClick r:id="rId2" action="ppaction://hlinksldjump" tooltip="Мемориал «Героическим защитникам Заполярья»"/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3807" y="1628800"/>
            <a:ext cx="2160000" cy="144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6" name="Picture 10" descr="http://img-fotki.yandex.ru/get/6205/14576209.8/0_92aeb_8e3a4e1a_orig.jpg">
            <a:hlinkClick r:id="rId2" action="ppaction://hlinksldjump" tooltip="Памятник советским воинам, погибшим в боях за Родину в годы Великой Отечественной войны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228184" y="4077232"/>
            <a:ext cx="2160001" cy="144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8" name="Picture 12" descr="http://ordenrf.ru/upload/novosty-info/moskva-6.jpg">
            <a:hlinkClick r:id="rId2" action="ppaction://hlinksldjump" tooltip="Памятник 6-й героической батарее"/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83568" y="4797152"/>
            <a:ext cx="2163582" cy="144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70" name="Picture 14" descr="http://922polk.ucoz.ru/_ph/1/21347712.jpg">
            <a:hlinkClick r:id="rId2" action="ppaction://hlinksldjump" tooltip="Памятник Герою Советского Союза А. Бредову"/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228183" y="2204864"/>
            <a:ext cx="2165518" cy="144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74" name="Picture 18" descr="http://www.esosedi.ru/fiber/23086/fit/1400x1000/n_4.png">
            <a:hlinkClick r:id="rId2" action="ppaction://hlinksldjump" tooltip="Памятник защитникам Советского Заполярья в годы Великой Отечественной войны"/>
          </p:cNvPr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707904" y="1772816"/>
            <a:ext cx="1460270" cy="2196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7" name="Прямоугольник 16"/>
          <p:cNvSpPr/>
          <p:nvPr/>
        </p:nvSpPr>
        <p:spPr>
          <a:xfrm>
            <a:off x="467544" y="188640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Мурманск. </a:t>
            </a:r>
          </a:p>
          <a:p>
            <a:pPr algn="ctr"/>
            <a:r>
              <a:rPr lang="ru-RU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Памятники Победы</a:t>
            </a:r>
          </a:p>
        </p:txBody>
      </p:sp>
      <p:sp>
        <p:nvSpPr>
          <p:cNvPr id="27" name="Управляющая кнопка: назад 26">
            <a:hlinkClick r:id="rId9" action="ppaction://hlinksldjump" highlightClick="1"/>
          </p:cNvPr>
          <p:cNvSpPr/>
          <p:nvPr/>
        </p:nvSpPr>
        <p:spPr>
          <a:xfrm>
            <a:off x="107504" y="5877272"/>
            <a:ext cx="360040" cy="216024"/>
          </a:xfrm>
          <a:prstGeom prst="actionButtonBackPrevious">
            <a:avLst/>
          </a:prstGeom>
          <a:solidFill>
            <a:schemeClr val="accent6">
              <a:lumMod val="75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58" name="Picture 2" descr="Знаки Победы: 10 памятников Москвы, посвященных Великой Отечественной войне">
            <a:hlinkClick r:id="rId2" action="ppaction://hlinksldjump" tooltip="Монумент в память о совместной борьбе стран антигитлеровской коалиции против фашизма в годы Второй мировой войны"/>
          </p:cNvPr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683568" y="3212976"/>
            <a:ext cx="2084712" cy="144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" name="Picture 18" descr="http://www.esosedi.ru/fiber/23086/fit/1400x1000/n_4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3131840" y="1580933"/>
            <a:ext cx="3096344" cy="4656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4" name="Picture 10" descr="http://img-fotki.yandex.ru/get/6205/14576209.8/0_92aeb_8e3a4e1a_orig.jp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1547664" y="1484784"/>
            <a:ext cx="5616624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5" name="Picture 12" descr="http://ordenrf.ru/upload/novosty-info/moskva-6.jp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1763687" y="1484784"/>
            <a:ext cx="6275085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6" name="Picture 14" descr="http://922polk.ucoz.ru/_ph/1/21347712.jp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1835696" y="1556792"/>
            <a:ext cx="4968552" cy="3303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9" name="Picture 4" descr="Знаки Победы: 10 памятников Москвы, посвященных Великой Отечественной войне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2987824" y="1556792"/>
            <a:ext cx="3240360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3" name="Picture 2" descr="Знаки Победы: 10 памятников Москвы, посвященных Великой Отечественной войне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2123728" y="1412776"/>
            <a:ext cx="5904656" cy="4360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2" name="Picture 6" descr="http://ordenrf.ru/upload/novosty-info/moskva-5.jpg"/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1115616" y="1484784"/>
            <a:ext cx="7020779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303" y="23391"/>
            <a:ext cx="884287" cy="160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5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17.dreamies.de/img/922/b/qmud0am3ly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4176464" cy="515649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4258816" cy="49251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/>
              <a:t>     </a:t>
            </a:r>
          </a:p>
          <a:p>
            <a:pPr algn="ctr">
              <a:buNone/>
            </a:pPr>
            <a:r>
              <a:rPr lang="ru-RU" dirty="0"/>
              <a:t>      </a:t>
            </a:r>
          </a:p>
          <a:p>
            <a:pPr algn="ctr">
              <a:buNone/>
            </a:pPr>
            <a:r>
              <a:rPr lang="ru-RU" dirty="0"/>
              <a:t>      </a:t>
            </a:r>
          </a:p>
          <a:p>
            <a:pPr algn="ctr">
              <a:buNone/>
            </a:pPr>
            <a:r>
              <a:rPr lang="ru-RU" dirty="0"/>
              <a:t> 	</a:t>
            </a:r>
            <a:endParaRPr lang="ru-RU" sz="4300" dirty="0"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273422"/>
            <a:ext cx="27238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Одесса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15616" y="2204864"/>
            <a:ext cx="34563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Monotype Corsiva" pitchFamily="66" charset="0"/>
              </a:rPr>
              <a:t>В Одессе - День освобожденья.</a:t>
            </a:r>
          </a:p>
          <a:p>
            <a:pPr algn="ctr"/>
            <a:r>
              <a:rPr lang="ru-RU" i="1" dirty="0">
                <a:latin typeface="Monotype Corsiva" pitchFamily="66" charset="0"/>
              </a:rPr>
              <a:t>Аллея славы… Поколенья</a:t>
            </a:r>
          </a:p>
          <a:p>
            <a:pPr algn="ctr"/>
            <a:r>
              <a:rPr lang="ru-RU" i="1" dirty="0">
                <a:latin typeface="Monotype Corsiva" pitchFamily="66" charset="0"/>
              </a:rPr>
              <a:t>Честь всем Героям отдают.</a:t>
            </a:r>
          </a:p>
          <a:p>
            <a:pPr algn="ctr"/>
            <a:r>
              <a:rPr lang="ru-RU" i="1" dirty="0">
                <a:latin typeface="Monotype Corsiva" pitchFamily="66" charset="0"/>
              </a:rPr>
              <a:t>И будет  праздничный салют.</a:t>
            </a:r>
          </a:p>
          <a:p>
            <a:pPr algn="ctr"/>
            <a:r>
              <a:rPr lang="ru-RU" i="1" dirty="0">
                <a:latin typeface="Monotype Corsiva" pitchFamily="66" charset="0"/>
              </a:rPr>
              <a:t>Но их, увы, всё меньше с нами,</a:t>
            </a:r>
          </a:p>
          <a:p>
            <a:pPr algn="ctr"/>
            <a:r>
              <a:rPr lang="ru-RU" i="1" dirty="0">
                <a:latin typeface="Monotype Corsiva" pitchFamily="66" charset="0"/>
              </a:rPr>
              <a:t>Идут не плотными рядами,</a:t>
            </a:r>
          </a:p>
          <a:p>
            <a:pPr algn="ctr"/>
            <a:r>
              <a:rPr lang="ru-RU" i="1" dirty="0">
                <a:latin typeface="Monotype Corsiva" pitchFamily="66" charset="0"/>
              </a:rPr>
              <a:t>Теперь им дорог  каждый час,</a:t>
            </a:r>
          </a:p>
          <a:p>
            <a:pPr algn="ctr"/>
            <a:r>
              <a:rPr lang="ru-RU" i="1" dirty="0">
                <a:latin typeface="Monotype Corsiva" pitchFamily="66" charset="0"/>
              </a:rPr>
              <a:t>Нам  - всё дороже их рассказ.</a:t>
            </a:r>
          </a:p>
          <a:p>
            <a:pPr algn="ctr"/>
            <a:r>
              <a:rPr lang="ru-RU" i="1" dirty="0">
                <a:latin typeface="Monotype Corsiva" pitchFamily="66" charset="0"/>
              </a:rPr>
              <a:t>Одесса  в этот день весенний</a:t>
            </a:r>
          </a:p>
          <a:p>
            <a:pPr algn="ctr"/>
            <a:r>
              <a:rPr lang="ru-RU" i="1" dirty="0">
                <a:latin typeface="Monotype Corsiva" pitchFamily="66" charset="0"/>
              </a:rPr>
              <a:t>Справляет вновь Освобожденье.</a:t>
            </a:r>
          </a:p>
          <a:p>
            <a:pPr algn="ctr"/>
            <a:r>
              <a:rPr lang="ru-RU" i="1" dirty="0">
                <a:latin typeface="Monotype Corsiva" pitchFamily="66" charset="0"/>
              </a:rPr>
              <a:t>Одной  из важных тех  побед –</a:t>
            </a:r>
          </a:p>
          <a:p>
            <a:pPr algn="ctr"/>
            <a:r>
              <a:rPr lang="ru-RU" i="1" dirty="0">
                <a:latin typeface="Monotype Corsiva" pitchFamily="66" charset="0"/>
              </a:rPr>
              <a:t>Сегодня семьдесят лет!</a:t>
            </a: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88024" y="1916832"/>
            <a:ext cx="3923928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b="1" dirty="0">
                <a:latin typeface="Georgia" pitchFamily="18" charset="0"/>
              </a:rPr>
              <a:t>УКАЗ ПРЕЗИДИУМА ВЕРХОВНОГО СОВЕТА СССР</a:t>
            </a:r>
            <a:endParaRPr lang="ru-RU" sz="1200" dirty="0">
              <a:latin typeface="Georgia" pitchFamily="18" charset="0"/>
            </a:endParaRPr>
          </a:p>
          <a:p>
            <a:pPr algn="r"/>
            <a:r>
              <a:rPr lang="ru-RU" sz="1200" b="1" dirty="0">
                <a:latin typeface="Georgia" pitchFamily="18" charset="0"/>
              </a:rPr>
              <a:t>О ВРУЧЕНИИ ГОРОДУ - ГЕРОЮ  ОДЕССЕ </a:t>
            </a:r>
            <a:endParaRPr lang="ru-RU" sz="1200" dirty="0">
              <a:latin typeface="Georgia" pitchFamily="18" charset="0"/>
            </a:endParaRPr>
          </a:p>
          <a:p>
            <a:pPr algn="r"/>
            <a:r>
              <a:rPr lang="ru-RU" sz="1200" b="1" dirty="0">
                <a:latin typeface="Georgia" pitchFamily="18" charset="0"/>
              </a:rPr>
              <a:t>ОРДЕНА ЛЕНИНА  И МЕДАЛИ «ЗОЛОТАЯ ЗВЕЗДА»</a:t>
            </a:r>
          </a:p>
          <a:p>
            <a:pPr algn="r"/>
            <a:endParaRPr lang="ru-RU" sz="1200" dirty="0">
              <a:latin typeface="Georgia" pitchFamily="18" charset="0"/>
            </a:endParaRPr>
          </a:p>
          <a:p>
            <a:pPr algn="r"/>
            <a:r>
              <a:rPr lang="ru-RU" sz="1200" dirty="0">
                <a:latin typeface="Georgia" pitchFamily="18" charset="0"/>
              </a:rPr>
              <a:t>   </a:t>
            </a:r>
            <a:r>
              <a:rPr lang="ru-RU" sz="1400" dirty="0">
                <a:latin typeface="Georgia" pitchFamily="18" charset="0"/>
              </a:rPr>
              <a:t>     За выдающиеся заслуги перед Родиной, мужество и героизм, проявленные трудящимися города Одессы в борьбе с немецко-фашистскими захватчиками, и в ознаменование 20-летия победы советского народа в Великой Отечественной войне 1941-1945 гг. вручить городу-герою Одессе орден Ленина и медали «Золотая Звезда».</a:t>
            </a:r>
          </a:p>
          <a:p>
            <a:pPr algn="r"/>
            <a:r>
              <a:rPr lang="ru-RU" sz="1100" dirty="0">
                <a:latin typeface="Georgia" pitchFamily="18" charset="0"/>
              </a:rPr>
              <a:t>Москва, Кремль.</a:t>
            </a:r>
          </a:p>
          <a:p>
            <a:pPr algn="r"/>
            <a:r>
              <a:rPr lang="ru-RU" sz="1100" b="1" dirty="0">
                <a:latin typeface="Georgia" pitchFamily="18" charset="0"/>
              </a:rPr>
              <a:t>8 мая 1965 г</a:t>
            </a:r>
            <a:r>
              <a:rPr lang="ru-RU" sz="1050" b="1" dirty="0">
                <a:latin typeface="Georgia" pitchFamily="18" charset="0"/>
              </a:rPr>
              <a:t>.</a:t>
            </a:r>
            <a:endParaRPr lang="ru-RU" sz="1050" dirty="0">
              <a:latin typeface="Georgia" pitchFamily="18" charset="0"/>
            </a:endParaRPr>
          </a:p>
          <a:p>
            <a:pPr algn="r"/>
            <a:r>
              <a:rPr lang="ru-RU" sz="1050" dirty="0">
                <a:latin typeface="Georgia" pitchFamily="18" charset="0"/>
              </a:rPr>
              <a:t>Председатель Президиума Верховного Совета СССР </a:t>
            </a:r>
          </a:p>
          <a:p>
            <a:pPr algn="r"/>
            <a:r>
              <a:rPr lang="ru-RU" sz="1050" dirty="0">
                <a:latin typeface="Georgia" pitchFamily="18" charset="0"/>
              </a:rPr>
              <a:t>А. МИКОЯН</a:t>
            </a:r>
          </a:p>
          <a:p>
            <a:pPr algn="r"/>
            <a:r>
              <a:rPr lang="ru-RU" sz="1050" dirty="0">
                <a:latin typeface="Georgia" pitchFamily="18" charset="0"/>
              </a:rPr>
              <a:t>Секретарь Президиума Верховного Совета СССР  </a:t>
            </a:r>
          </a:p>
          <a:p>
            <a:pPr algn="r"/>
            <a:r>
              <a:rPr lang="ru-RU" sz="1050" dirty="0">
                <a:latin typeface="Georgia" pitchFamily="18" charset="0"/>
              </a:rPr>
              <a:t>М. ГЕОРГАДЗЕ</a:t>
            </a:r>
            <a:endParaRPr lang="ru-RU" sz="1200" dirty="0">
              <a:latin typeface="Georgia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5940152" y="332656"/>
            <a:ext cx="1351767" cy="1201946"/>
            <a:chOff x="7524328" y="260648"/>
            <a:chExt cx="1351767" cy="1201946"/>
          </a:xfrm>
        </p:grpSpPr>
        <p:pic>
          <p:nvPicPr>
            <p:cNvPr id="13" name="Рисунок 12" descr="0_100cae_a74fd9b4_xl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8244408" y="260648"/>
              <a:ext cx="631687" cy="11844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Рисунок 13" descr="0_9943c_dd0d69f1_XL.png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524328" y="260648"/>
              <a:ext cx="582944" cy="1201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6" name="Picture 20" descr="http://www.ddt-chkalov.ru/?q=system/files/styles/thumbnail/private/%D1%8D%D0%BC%D0%B1%D0%BB%D0%B5%D0%BC%D0%B0%20%D0%BF%D0%BE%D1%81%D1%82%20%D0%BC%D0%B0%D0%BB.jpg&amp;itok=qwKdh-VK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6016" y="5373216"/>
            <a:ext cx="659905" cy="659905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4682458" y="5835605"/>
            <a:ext cx="3681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Georgia" pitchFamily="18" charset="0"/>
                <a:hlinkClick r:id="rId6"/>
              </a:rPr>
              <a:t>Читай о городе – герое</a:t>
            </a:r>
          </a:p>
          <a:p>
            <a:r>
              <a:rPr lang="ru-RU" b="1" dirty="0">
                <a:latin typeface="Georgia" pitchFamily="18" charset="0"/>
                <a:hlinkClick r:id="rId6"/>
              </a:rPr>
              <a:t> в интернете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18" name="Управляющая кнопка: назад 17">
            <a:hlinkClick r:id="rId7" action="ppaction://hlinksldjump" highlightClick="1"/>
          </p:cNvPr>
          <p:cNvSpPr/>
          <p:nvPr/>
        </p:nvSpPr>
        <p:spPr>
          <a:xfrm>
            <a:off x="107504" y="5877272"/>
            <a:ext cx="360040" cy="216024"/>
          </a:xfrm>
          <a:prstGeom prst="actionButtonBackPrevious">
            <a:avLst/>
          </a:prstGeom>
          <a:solidFill>
            <a:schemeClr val="accent6">
              <a:lumMod val="75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0149"/>
            <a:ext cx="963613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17.dreamies.de/img/922/b/qmud0am3ly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24744"/>
            <a:ext cx="4176464" cy="5372514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4258816" cy="49251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/>
              <a:t>     </a:t>
            </a:r>
          </a:p>
          <a:p>
            <a:pPr algn="ctr">
              <a:buNone/>
            </a:pPr>
            <a:r>
              <a:rPr lang="ru-RU" dirty="0"/>
              <a:t>      </a:t>
            </a:r>
          </a:p>
          <a:p>
            <a:pPr algn="ctr">
              <a:buNone/>
            </a:pPr>
            <a:r>
              <a:rPr lang="ru-RU" dirty="0"/>
              <a:t>      </a:t>
            </a:r>
          </a:p>
          <a:p>
            <a:pPr algn="ctr">
              <a:buNone/>
            </a:pPr>
            <a:r>
              <a:rPr lang="ru-RU" dirty="0"/>
              <a:t> 	</a:t>
            </a:r>
            <a:endParaRPr lang="ru-RU" sz="4300" dirty="0"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5186" y="260648"/>
            <a:ext cx="23006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Брест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3568" y="1700808"/>
            <a:ext cx="381642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Monotype Corsiva" pitchFamily="66" charset="0"/>
              </a:rPr>
              <a:t>       На священной земле легендарного Бреста </a:t>
            </a:r>
          </a:p>
          <a:p>
            <a:pPr algn="ctr"/>
            <a:r>
              <a:rPr lang="ru-RU" sz="1600" dirty="0">
                <a:latin typeface="Monotype Corsiva" pitchFamily="66" charset="0"/>
              </a:rPr>
              <a:t>Где несет свои воды стремительный Буг</a:t>
            </a:r>
          </a:p>
          <a:p>
            <a:pPr algn="ctr"/>
            <a:r>
              <a:rPr lang="ru-RU" sz="1600" dirty="0">
                <a:latin typeface="Monotype Corsiva" pitchFamily="66" charset="0"/>
              </a:rPr>
              <a:t> В ряд плакучие ивы стоят как невесты </a:t>
            </a:r>
          </a:p>
          <a:p>
            <a:pPr algn="ctr"/>
            <a:r>
              <a:rPr lang="ru-RU" sz="1600" dirty="0">
                <a:latin typeface="Monotype Corsiva" pitchFamily="66" charset="0"/>
              </a:rPr>
              <a:t>Своих верных мужей потерявшие, вдруг </a:t>
            </a:r>
          </a:p>
          <a:p>
            <a:pPr algn="ctr"/>
            <a:r>
              <a:rPr lang="ru-RU" sz="1600" dirty="0">
                <a:latin typeface="Monotype Corsiva" pitchFamily="66" charset="0"/>
              </a:rPr>
              <a:t>В вечной скорби немой эти черные вдовы</a:t>
            </a:r>
          </a:p>
          <a:p>
            <a:pPr algn="ctr"/>
            <a:r>
              <a:rPr lang="ru-RU" sz="1600" dirty="0">
                <a:latin typeface="Monotype Corsiva" pitchFamily="66" charset="0"/>
              </a:rPr>
              <a:t> И уносит их слезы речная волна </a:t>
            </a:r>
          </a:p>
          <a:p>
            <a:pPr algn="ctr"/>
            <a:r>
              <a:rPr lang="ru-RU" sz="1600" dirty="0">
                <a:latin typeface="Monotype Corsiva" pitchFamily="66" charset="0"/>
              </a:rPr>
              <a:t>Лики этих невест не по-женски суровы</a:t>
            </a:r>
          </a:p>
          <a:p>
            <a:pPr algn="ctr"/>
            <a:r>
              <a:rPr lang="ru-RU" sz="1600" dirty="0">
                <a:latin typeface="Monotype Corsiva" pitchFamily="66" charset="0"/>
              </a:rPr>
              <a:t> Ведь их девичье счастье украла война</a:t>
            </a:r>
          </a:p>
          <a:p>
            <a:pPr algn="ctr"/>
            <a:r>
              <a:rPr lang="ru-RU" sz="1600" dirty="0">
                <a:latin typeface="Monotype Corsiva" pitchFamily="66" charset="0"/>
              </a:rPr>
              <a:t> Здесь, у Холмских ворот, возле самой границы</a:t>
            </a:r>
          </a:p>
          <a:p>
            <a:pPr algn="ctr"/>
            <a:r>
              <a:rPr lang="ru-RU" sz="1600" dirty="0">
                <a:latin typeface="Monotype Corsiva" pitchFamily="66" charset="0"/>
              </a:rPr>
              <a:t> Где стоял гарнизон, где гремели бои </a:t>
            </a:r>
          </a:p>
          <a:p>
            <a:pPr algn="ctr"/>
            <a:r>
              <a:rPr lang="ru-RU" sz="1600" dirty="0">
                <a:latin typeface="Monotype Corsiva" pitchFamily="66" charset="0"/>
              </a:rPr>
              <a:t>В грозном небе пылали сурово зарницы </a:t>
            </a:r>
          </a:p>
          <a:p>
            <a:pPr algn="ctr"/>
            <a:r>
              <a:rPr lang="ru-RU" sz="1600" dirty="0">
                <a:latin typeface="Monotype Corsiva" pitchFamily="66" charset="0"/>
              </a:rPr>
              <a:t>Сотни доблестных, славных солдат полегли.</a:t>
            </a:r>
          </a:p>
          <a:p>
            <a:pPr algn="ctr"/>
            <a:r>
              <a:rPr lang="ru-RU" sz="1600" dirty="0">
                <a:latin typeface="Monotype Corsiva" pitchFamily="66" charset="0"/>
              </a:rPr>
              <a:t>Мы вас помним, Герои бессмертного Бреста! Жертвы грозного времени, страшной войны Крепость Брестская – вечная ваша невеста</a:t>
            </a:r>
          </a:p>
          <a:p>
            <a:pPr algn="ctr"/>
            <a:r>
              <a:rPr lang="ru-RU" sz="1600" dirty="0">
                <a:latin typeface="Monotype Corsiva" pitchFamily="66" charset="0"/>
              </a:rPr>
              <a:t> До конца вы остались друг другу верны.</a:t>
            </a:r>
          </a:p>
          <a:p>
            <a:pPr algn="ctr"/>
            <a:endParaRPr lang="ru-RU" sz="1600" dirty="0">
              <a:latin typeface="Monotype Corsiva" pitchFamily="66" charset="0"/>
            </a:endParaRPr>
          </a:p>
          <a:p>
            <a:pPr algn="ctr"/>
            <a:endParaRPr lang="ru-RU" sz="1400" b="1" dirty="0">
              <a:latin typeface="Georgia" pitchFamily="18" charset="0"/>
            </a:endParaRPr>
          </a:p>
          <a:p>
            <a:pPr algn="ctr"/>
            <a:r>
              <a:rPr lang="ru-RU" sz="1400" b="1" dirty="0">
                <a:latin typeface="Georgia" pitchFamily="18" charset="0"/>
              </a:rPr>
              <a:t>Алла Даниленко</a:t>
            </a:r>
          </a:p>
          <a:p>
            <a:pPr algn="ctr"/>
            <a:endParaRPr lang="ru-RU" sz="1600" dirty="0">
              <a:latin typeface="Monotype Corsiva" pitchFamily="66" charset="0"/>
            </a:endParaRPr>
          </a:p>
          <a:p>
            <a:pPr algn="ctr"/>
            <a:endParaRPr lang="ru-RU" sz="1600" dirty="0">
              <a:latin typeface="Monotype Corsiva" pitchFamily="66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5868144" y="354846"/>
            <a:ext cx="1351767" cy="1201946"/>
            <a:chOff x="7524328" y="260648"/>
            <a:chExt cx="1351767" cy="1201946"/>
          </a:xfrm>
        </p:grpSpPr>
        <p:pic>
          <p:nvPicPr>
            <p:cNvPr id="11" name="Рисунок 10" descr="0_100cae_a74fd9b4_xl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8244408" y="260648"/>
              <a:ext cx="631687" cy="11844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Рисунок 11" descr="0_9943c_dd0d69f1_XL.png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524328" y="260648"/>
              <a:ext cx="582944" cy="1201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6" name="Прямоугольник 15"/>
          <p:cNvSpPr/>
          <p:nvPr/>
        </p:nvSpPr>
        <p:spPr>
          <a:xfrm>
            <a:off x="4716016" y="1628800"/>
            <a:ext cx="406794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b="1" dirty="0">
                <a:latin typeface="Georgia" pitchFamily="18" charset="0"/>
              </a:rPr>
              <a:t>УКАЗ ПРЕЗИДИУМА ВЕРХОВНОГО СОВЕТА СССР</a:t>
            </a:r>
            <a:endParaRPr lang="ru-RU" sz="1200" dirty="0">
              <a:latin typeface="Georgia" pitchFamily="18" charset="0"/>
            </a:endParaRPr>
          </a:p>
          <a:p>
            <a:pPr algn="r"/>
            <a:r>
              <a:rPr lang="ru-RU" sz="1200" b="1" dirty="0">
                <a:latin typeface="Georgia" pitchFamily="18" charset="0"/>
              </a:rPr>
              <a:t>О ПРИСВОЕНИИ БРЕСТСКОЙ  КРЕПОСТИ </a:t>
            </a:r>
            <a:endParaRPr lang="ru-RU" sz="1200" dirty="0">
              <a:latin typeface="Georgia" pitchFamily="18" charset="0"/>
            </a:endParaRPr>
          </a:p>
          <a:p>
            <a:pPr algn="r"/>
            <a:r>
              <a:rPr lang="ru-RU" sz="1200" b="1" dirty="0">
                <a:latin typeface="Georgia" pitchFamily="18" charset="0"/>
              </a:rPr>
              <a:t>ПОЧЕТНОГО ЗВАНИЯ  «КРЕПОСТЬ - ГЕРОЙ»</a:t>
            </a:r>
            <a:endParaRPr lang="ru-RU" sz="1200" dirty="0">
              <a:latin typeface="Georgia" pitchFamily="18" charset="0"/>
            </a:endParaRPr>
          </a:p>
          <a:p>
            <a:pPr algn="r"/>
            <a:r>
              <a:rPr lang="ru-RU" sz="1200" dirty="0">
                <a:latin typeface="Georgia" pitchFamily="18" charset="0"/>
              </a:rPr>
              <a:t>         Отражая вероломное и внезапное нападение гитлеровских захватчиков на Советский Союз, защитники Брестской крепости в исключительно тяжелых условиях проявили в борьбе с немецко-фашистскими агрессорами выдающуюся воинскую доблесть, массовый героизм и мужество, ставшие символом беспримерной стойкости советского народа.</a:t>
            </a:r>
          </a:p>
          <a:p>
            <a:pPr algn="r"/>
            <a:r>
              <a:rPr lang="ru-RU" sz="1200" dirty="0">
                <a:latin typeface="Georgia" pitchFamily="18" charset="0"/>
              </a:rPr>
              <a:t>         Отмечая исключительные заслуги защитников Брестской крепости перед Родиной и в ознаменование 20-летия победы советского народа в период Великой Отечественной войне 1941 - 1945 гг., присвоить Брестской крепости почетное звание «Крепость - Герой» с вручением ордена Ленина и медали «Золотая Звезда».</a:t>
            </a:r>
          </a:p>
          <a:p>
            <a:pPr algn="r"/>
            <a:r>
              <a:rPr lang="ru-RU" sz="1050" dirty="0">
                <a:latin typeface="Georgia" pitchFamily="18" charset="0"/>
              </a:rPr>
              <a:t>Москва, Кремль.</a:t>
            </a:r>
          </a:p>
          <a:p>
            <a:pPr algn="r"/>
            <a:r>
              <a:rPr lang="ru-RU" sz="1050" b="1" dirty="0">
                <a:latin typeface="Georgia" pitchFamily="18" charset="0"/>
              </a:rPr>
              <a:t>8 мая 1965 г.</a:t>
            </a:r>
            <a:endParaRPr lang="ru-RU" sz="1050" dirty="0">
              <a:latin typeface="Georgia" pitchFamily="18" charset="0"/>
            </a:endParaRPr>
          </a:p>
          <a:p>
            <a:pPr algn="r"/>
            <a:r>
              <a:rPr lang="ru-RU" sz="1050" dirty="0">
                <a:latin typeface="Georgia" pitchFamily="18" charset="0"/>
              </a:rPr>
              <a:t>Председатель Президиума Верховного Совета СССР </a:t>
            </a:r>
          </a:p>
          <a:p>
            <a:pPr algn="r"/>
            <a:r>
              <a:rPr lang="ru-RU" sz="1050" dirty="0">
                <a:latin typeface="Georgia" pitchFamily="18" charset="0"/>
              </a:rPr>
              <a:t>А. МИКОЯН</a:t>
            </a:r>
          </a:p>
          <a:p>
            <a:pPr algn="r"/>
            <a:r>
              <a:rPr lang="ru-RU" sz="1050" dirty="0">
                <a:latin typeface="Georgia" pitchFamily="18" charset="0"/>
              </a:rPr>
              <a:t>Секретарь Президиума Верховного Совета СССР  </a:t>
            </a:r>
          </a:p>
          <a:p>
            <a:pPr algn="r"/>
            <a:r>
              <a:rPr lang="ru-RU" sz="1050" dirty="0">
                <a:latin typeface="Georgia" pitchFamily="18" charset="0"/>
              </a:rPr>
              <a:t>М. ГЕОРГАДЗЕ</a:t>
            </a:r>
          </a:p>
        </p:txBody>
      </p:sp>
      <p:pic>
        <p:nvPicPr>
          <p:cNvPr id="13" name="Picture 20" descr="http://www.ddt-chkalov.ru/?q=system/files/styles/thumbnail/private/%D1%8D%D0%BC%D0%B1%D0%BB%D0%B5%D0%BC%D0%B0%20%D0%BF%D0%BE%D1%81%D1%82%20%D0%BC%D0%B0%D0%BB.jpg&amp;itok=qwKdh-VK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60032" y="5805264"/>
            <a:ext cx="659905" cy="659905"/>
          </a:xfrm>
          <a:prstGeom prst="rect">
            <a:avLst/>
          </a:prstGeom>
          <a:noFill/>
        </p:spPr>
      </p:pic>
      <p:sp>
        <p:nvSpPr>
          <p:cNvPr id="14" name="Управляющая кнопка: назад 13">
            <a:hlinkClick r:id="rId7" action="ppaction://hlinksldjump" highlightClick="1"/>
          </p:cNvPr>
          <p:cNvSpPr/>
          <p:nvPr/>
        </p:nvSpPr>
        <p:spPr>
          <a:xfrm>
            <a:off x="107504" y="5949280"/>
            <a:ext cx="360040" cy="216024"/>
          </a:xfrm>
          <a:prstGeom prst="actionButtonBackPrevious">
            <a:avLst/>
          </a:prstGeom>
          <a:solidFill>
            <a:schemeClr val="accent6">
              <a:lumMod val="75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44016"/>
            <a:ext cx="85750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17.dreamies.de/img/922/b/qmud0am3ly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4176464" cy="515649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9794" y="1916832"/>
            <a:ext cx="4176464" cy="4536504"/>
          </a:xfrm>
        </p:spPr>
        <p:txBody>
          <a:bodyPr>
            <a:normAutofit lnSpcReduction="10000"/>
          </a:bodyPr>
          <a:lstStyle/>
          <a:p>
            <a:pPr algn="ctr" fontAlgn="t">
              <a:buNone/>
            </a:pPr>
            <a:r>
              <a:rPr lang="ru-RU" sz="1800" dirty="0">
                <a:latin typeface="Monotype Corsiva" pitchFamily="66" charset="0"/>
              </a:rPr>
              <a:t>Заревом красным из пепла пожарищ</a:t>
            </a:r>
            <a:br>
              <a:rPr lang="ru-RU" sz="1800" dirty="0">
                <a:latin typeface="Monotype Corsiva" pitchFamily="66" charset="0"/>
              </a:rPr>
            </a:br>
            <a:r>
              <a:rPr lang="ru-RU" sz="1800" dirty="0">
                <a:latin typeface="Monotype Corsiva" pitchFamily="66" charset="0"/>
              </a:rPr>
              <a:t>Как птица феникс судьбе вопреки</a:t>
            </a:r>
            <a:br>
              <a:rPr lang="ru-RU" sz="1800" dirty="0">
                <a:latin typeface="Monotype Corsiva" pitchFamily="66" charset="0"/>
              </a:rPr>
            </a:br>
            <a:r>
              <a:rPr lang="ru-RU" sz="1800" dirty="0">
                <a:latin typeface="Monotype Corsiva" pitchFamily="66" charset="0"/>
              </a:rPr>
              <a:t>Рождались герои и слава ковалась</a:t>
            </a:r>
          </a:p>
          <a:p>
            <a:pPr algn="ctr" fontAlgn="t">
              <a:buNone/>
            </a:pPr>
            <a:r>
              <a:rPr lang="ru-RU" sz="1800" dirty="0">
                <a:latin typeface="Monotype Corsiva" pitchFamily="66" charset="0"/>
              </a:rPr>
              <a:t>Хоть года четыре давила в тиски</a:t>
            </a:r>
            <a:br>
              <a:rPr lang="ru-RU" sz="1800" dirty="0">
                <a:latin typeface="Monotype Corsiva" pitchFamily="66" charset="0"/>
              </a:rPr>
            </a:br>
            <a:r>
              <a:rPr lang="ru-RU" sz="1800" dirty="0">
                <a:latin typeface="Monotype Corsiva" pitchFamily="66" charset="0"/>
              </a:rPr>
              <a:t>Война.</a:t>
            </a:r>
          </a:p>
          <a:p>
            <a:pPr algn="ctr" fontAlgn="t">
              <a:buNone/>
            </a:pPr>
            <a:r>
              <a:rPr lang="ru-RU" sz="1800" dirty="0">
                <a:latin typeface="Monotype Corsiva" pitchFamily="66" charset="0"/>
              </a:rPr>
              <a:t>Война — и грудью на амбразуры</a:t>
            </a:r>
            <a:br>
              <a:rPr lang="ru-RU" sz="1800" dirty="0">
                <a:latin typeface="Monotype Corsiva" pitchFamily="66" charset="0"/>
              </a:rPr>
            </a:br>
            <a:r>
              <a:rPr lang="ru-RU" sz="1800" dirty="0">
                <a:latin typeface="Monotype Corsiva" pitchFamily="66" charset="0"/>
              </a:rPr>
              <a:t>И все как один – ребенок, старик</a:t>
            </a:r>
            <a:br>
              <a:rPr lang="ru-RU" sz="1800" dirty="0">
                <a:latin typeface="Monotype Corsiva" pitchFamily="66" charset="0"/>
              </a:rPr>
            </a:br>
            <a:r>
              <a:rPr lang="ru-RU" sz="1800" dirty="0">
                <a:latin typeface="Monotype Corsiva" pitchFamily="66" charset="0"/>
              </a:rPr>
              <a:t>Дрались за жизнь, за землю родную</a:t>
            </a:r>
            <a:br>
              <a:rPr lang="ru-RU" sz="1800" dirty="0">
                <a:latin typeface="Monotype Corsiva" pitchFamily="66" charset="0"/>
              </a:rPr>
            </a:br>
            <a:r>
              <a:rPr lang="ru-RU" sz="1800" dirty="0">
                <a:latin typeface="Monotype Corsiva" pitchFamily="66" charset="0"/>
              </a:rPr>
              <a:t>И небо само срывалось на крик</a:t>
            </a:r>
          </a:p>
          <a:p>
            <a:pPr algn="ctr" fontAlgn="t">
              <a:buNone/>
            </a:pPr>
            <a:r>
              <a:rPr lang="ru-RU" sz="1800" dirty="0">
                <a:latin typeface="Monotype Corsiva" pitchFamily="66" charset="0"/>
              </a:rPr>
              <a:t>Война это слово лишь эхом далеким</a:t>
            </a:r>
            <a:br>
              <a:rPr lang="ru-RU" sz="1800" dirty="0">
                <a:latin typeface="Monotype Corsiva" pitchFamily="66" charset="0"/>
              </a:rPr>
            </a:br>
            <a:r>
              <a:rPr lang="ru-RU" sz="1800" dirty="0">
                <a:latin typeface="Monotype Corsiva" pitchFamily="66" charset="0"/>
              </a:rPr>
              <a:t>Доносится в наш век молодой</a:t>
            </a:r>
            <a:br>
              <a:rPr lang="ru-RU" sz="1800" dirty="0">
                <a:latin typeface="Monotype Corsiva" pitchFamily="66" charset="0"/>
              </a:rPr>
            </a:br>
            <a:r>
              <a:rPr lang="ru-RU" sz="1800" dirty="0">
                <a:latin typeface="Monotype Corsiva" pitchFamily="66" charset="0"/>
              </a:rPr>
              <a:t>Но в тот год седой — сорок четвертый                                Выживший Минск стал вечно  - герой</a:t>
            </a:r>
            <a:r>
              <a:rPr lang="ru-RU" sz="1800" dirty="0"/>
              <a:t>.</a:t>
            </a:r>
          </a:p>
          <a:p>
            <a:pPr algn="ctr" fontAlgn="t">
              <a:buNone/>
            </a:pPr>
            <a:endParaRPr lang="ru-RU" sz="1600" dirty="0"/>
          </a:p>
          <a:p>
            <a:pPr algn="ctr">
              <a:buNone/>
            </a:pPr>
            <a:endParaRPr lang="ru-RU" sz="1400" b="1" dirty="0">
              <a:latin typeface="Georgia" pitchFamily="18" charset="0"/>
            </a:endParaRPr>
          </a:p>
          <a:p>
            <a:pPr algn="ctr">
              <a:buNone/>
            </a:pPr>
            <a:r>
              <a:rPr lang="ru-RU" sz="1400" b="1" dirty="0">
                <a:latin typeface="Georgia" pitchFamily="18" charset="0"/>
              </a:rPr>
              <a:t>Николай Кузнецов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332656"/>
            <a:ext cx="28713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Минск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286000" y="41279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1200" dirty="0">
              <a:solidFill>
                <a:schemeClr val="bg1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012160" y="332656"/>
            <a:ext cx="1351767" cy="1201946"/>
            <a:chOff x="7524328" y="260648"/>
            <a:chExt cx="1351767" cy="1201946"/>
          </a:xfrm>
        </p:grpSpPr>
        <p:pic>
          <p:nvPicPr>
            <p:cNvPr id="14" name="Рисунок 13" descr="0_100cae_a74fd9b4_xl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8244408" y="260648"/>
              <a:ext cx="631687" cy="11844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Рисунок 14" descr="0_9943c_dd0d69f1_XL.png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524328" y="260648"/>
              <a:ext cx="582944" cy="1201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7" name="TextBox 16"/>
          <p:cNvSpPr txBox="1"/>
          <p:nvPr/>
        </p:nvSpPr>
        <p:spPr>
          <a:xfrm>
            <a:off x="4860032" y="1844824"/>
            <a:ext cx="38884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>
                <a:latin typeface="Georgia" pitchFamily="18" charset="0"/>
              </a:rPr>
              <a:t>УКАЗ ПРЕЗИДИУМА ВЕРХОВНОГО СОВЕТА СССР</a:t>
            </a:r>
            <a:endParaRPr lang="ru-RU" sz="1200" dirty="0">
              <a:latin typeface="Georgia" pitchFamily="18" charset="0"/>
            </a:endParaRPr>
          </a:p>
          <a:p>
            <a:pPr algn="r"/>
            <a:r>
              <a:rPr lang="ru-RU" sz="1200" b="1" dirty="0">
                <a:latin typeface="Georgia" pitchFamily="18" charset="0"/>
              </a:rPr>
              <a:t>О ПРИСВОЕНИИ ГОРОДУ МИНСКУ</a:t>
            </a:r>
            <a:endParaRPr lang="ru-RU" sz="1200" dirty="0">
              <a:latin typeface="Georgia" pitchFamily="18" charset="0"/>
            </a:endParaRPr>
          </a:p>
          <a:p>
            <a:pPr algn="r"/>
            <a:r>
              <a:rPr lang="ru-RU" sz="1200" b="1" dirty="0">
                <a:latin typeface="Georgia" pitchFamily="18" charset="0"/>
              </a:rPr>
              <a:t> ПОЧЕТНОГО ЗВАНИЯ «ГОРОД - ГЕРОЙ»</a:t>
            </a:r>
          </a:p>
          <a:p>
            <a:pPr algn="r"/>
            <a:endParaRPr lang="ru-RU" sz="1200" dirty="0">
              <a:latin typeface="Georgia" pitchFamily="18" charset="0"/>
            </a:endParaRPr>
          </a:p>
          <a:p>
            <a:pPr algn="r"/>
            <a:r>
              <a:rPr lang="ru-RU" sz="1200" dirty="0">
                <a:latin typeface="Georgia" pitchFamily="18" charset="0"/>
              </a:rPr>
              <a:t>          За выдающиеся заслуги перед Родиной, мужество и героизм, проявленные трудящимися города Минска в борьбе против гитлеровских оккупантов, большую роль в развертывании всенародного партизанского движения в Белоруссии в годы Великой Отечественной войны и в ознаменовании 30-летия освобождения Белорусской ССР от немецко-фашистских захватчиков присвоить городу Минску почетное звание «Город - герой» с вручением ордена Ленина и медали «Золотая Звезда».</a:t>
            </a:r>
          </a:p>
          <a:p>
            <a:pPr algn="r"/>
            <a:r>
              <a:rPr lang="ru-RU" sz="1050" dirty="0">
                <a:latin typeface="Georgia" pitchFamily="18" charset="0"/>
              </a:rPr>
              <a:t>Москва, Кремль.</a:t>
            </a:r>
          </a:p>
          <a:p>
            <a:pPr algn="r"/>
            <a:r>
              <a:rPr lang="ru-RU" sz="1050" b="1" dirty="0">
                <a:latin typeface="Georgia" pitchFamily="18" charset="0"/>
              </a:rPr>
              <a:t>26 июня 1974 г.</a:t>
            </a:r>
            <a:endParaRPr lang="ru-RU" sz="1050" dirty="0">
              <a:latin typeface="Georgia" pitchFamily="18" charset="0"/>
            </a:endParaRPr>
          </a:p>
          <a:p>
            <a:pPr algn="r"/>
            <a:r>
              <a:rPr lang="ru-RU" sz="1050" dirty="0">
                <a:latin typeface="Georgia" pitchFamily="18" charset="0"/>
              </a:rPr>
              <a:t>Председатель Президиума Верховного Совета СССР  </a:t>
            </a:r>
          </a:p>
          <a:p>
            <a:pPr algn="r"/>
            <a:r>
              <a:rPr lang="ru-RU" sz="1050" dirty="0">
                <a:latin typeface="Georgia" pitchFamily="18" charset="0"/>
              </a:rPr>
              <a:t>Н. ПОДГОРНЫЙ</a:t>
            </a:r>
          </a:p>
          <a:p>
            <a:pPr algn="r"/>
            <a:r>
              <a:rPr lang="ru-RU" sz="1050" dirty="0">
                <a:latin typeface="Georgia" pitchFamily="18" charset="0"/>
              </a:rPr>
              <a:t>Секретарь Президиума Верховного Совета СССР   </a:t>
            </a:r>
          </a:p>
          <a:p>
            <a:pPr algn="r"/>
            <a:r>
              <a:rPr lang="ru-RU" sz="1050" dirty="0">
                <a:latin typeface="Georgia" pitchFamily="18" charset="0"/>
              </a:rPr>
              <a:t>М. ГЕОРГАДЗЕ</a:t>
            </a:r>
          </a:p>
          <a:p>
            <a:pPr algn="r"/>
            <a:r>
              <a:rPr lang="ru-RU" sz="1200" dirty="0">
                <a:latin typeface="Georgia" pitchFamily="18" charset="0"/>
              </a:rPr>
              <a:t> </a:t>
            </a:r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292080" y="5877272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Georgia" pitchFamily="18" charset="0"/>
                <a:hlinkClick r:id="rId5"/>
              </a:rPr>
              <a:t>Белорусский Государственный музей истории Великой Отечественной войны</a:t>
            </a:r>
            <a:endParaRPr lang="ru-RU" sz="1200" b="1" dirty="0">
              <a:latin typeface="Georgia" pitchFamily="18" charset="0"/>
            </a:endParaRPr>
          </a:p>
        </p:txBody>
      </p:sp>
      <p:pic>
        <p:nvPicPr>
          <p:cNvPr id="18" name="Picture 20" descr="Museum - Icon Download free Icons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5711972"/>
            <a:ext cx="864096" cy="957388"/>
          </a:xfrm>
          <a:prstGeom prst="rect">
            <a:avLst/>
          </a:prstGeom>
          <a:noFill/>
        </p:spPr>
      </p:pic>
      <p:pic>
        <p:nvPicPr>
          <p:cNvPr id="19" name="Picture 20" descr="http://www.ddt-chkalov.ru/?q=system/files/styles/thumbnail/private/%D1%8D%D0%BC%D0%B1%D0%BB%D0%B5%D0%BC%D0%B0%20%D0%BF%D0%BE%D1%81%D1%82%20%D0%BC%D0%B0%D0%BB.jpg&amp;itok=qwKdh-VK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9992" y="4941168"/>
            <a:ext cx="659905" cy="659905"/>
          </a:xfrm>
          <a:prstGeom prst="rect">
            <a:avLst/>
          </a:prstGeom>
          <a:noFill/>
        </p:spPr>
      </p:pic>
      <p:sp>
        <p:nvSpPr>
          <p:cNvPr id="20" name="Управляющая кнопка: назад 19">
            <a:hlinkClick r:id="rId9" action="ppaction://hlinksldjump" highlightClick="1"/>
          </p:cNvPr>
          <p:cNvSpPr/>
          <p:nvPr/>
        </p:nvSpPr>
        <p:spPr>
          <a:xfrm>
            <a:off x="107504" y="5949280"/>
            <a:ext cx="360040" cy="216024"/>
          </a:xfrm>
          <a:prstGeom prst="actionButtonBackPrevious">
            <a:avLst/>
          </a:prstGeom>
          <a:solidFill>
            <a:schemeClr val="accent6">
              <a:lumMod val="75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609" y="95399"/>
            <a:ext cx="963613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9 Мая Память и Слава Героям анимаш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39544" y="3811012"/>
            <a:ext cx="41044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Всех тех, кто Родину твою 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Закрыл своей спиной, 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Живущий, помни! И сейчас 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Отдай поклон земной. 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Постой у Вечного огня 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сам себя спроси, 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что для Родины своей 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Конкретно сделал ты? 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32B52-4C06-41CC-A7A2-02BA2830CA98}" type="slidenum">
              <a:rPr lang="ru-RU" smtClean="0"/>
              <a:pPr/>
              <a:t>34</a:t>
            </a:fld>
            <a:endParaRPr lang="ru-RU"/>
          </a:p>
        </p:txBody>
      </p:sp>
      <p:sp>
        <p:nvSpPr>
          <p:cNvPr id="6" name="Управляющая кнопка: назад 5">
            <a:hlinkClick r:id="rId3" action="ppaction://hlinksldjump" highlightClick="1"/>
          </p:cNvPr>
          <p:cNvSpPr/>
          <p:nvPr/>
        </p:nvSpPr>
        <p:spPr>
          <a:xfrm>
            <a:off x="323528" y="5949280"/>
            <a:ext cx="360040" cy="216024"/>
          </a:xfrm>
          <a:prstGeom prst="actionButtonBackPrevious">
            <a:avLst/>
          </a:prstGeom>
          <a:solidFill>
            <a:schemeClr val="accent6">
              <a:lumMod val="75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g17.dreamies.de/img/922/b/qmud0am3ly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80728"/>
            <a:ext cx="3960440" cy="546583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32050"/>
            <a:ext cx="3888432" cy="4680520"/>
          </a:xfrm>
        </p:spPr>
        <p:txBody>
          <a:bodyPr>
            <a:noAutofit/>
          </a:bodyPr>
          <a:lstStyle/>
          <a:p>
            <a:br>
              <a:rPr lang="ru-RU" sz="1400" dirty="0">
                <a:latin typeface="+mn-lt"/>
              </a:rPr>
            </a:br>
            <a:br>
              <a:rPr lang="ru-RU" sz="1400" dirty="0">
                <a:latin typeface="+mn-lt"/>
              </a:rPr>
            </a:br>
            <a:br>
              <a:rPr lang="ru-RU" sz="1400" dirty="0">
                <a:latin typeface="+mn-lt"/>
              </a:rPr>
            </a:br>
            <a:r>
              <a:rPr lang="ru-RU" sz="1800" i="1" dirty="0">
                <a:latin typeface="Monotype Corsiva" pitchFamily="66" charset="0"/>
              </a:rPr>
              <a:t>Москва под ударом, и малым и старым</a:t>
            </a:r>
            <a:br>
              <a:rPr lang="ru-RU" sz="1800" i="1" dirty="0">
                <a:latin typeface="Monotype Corsiva" pitchFamily="66" charset="0"/>
              </a:rPr>
            </a:br>
            <a:r>
              <a:rPr lang="ru-RU" sz="1800" i="1" dirty="0">
                <a:latin typeface="Monotype Corsiva" pitchFamily="66" charset="0"/>
              </a:rPr>
              <a:t>Тревога и гнев всколыхнули сердца.</a:t>
            </a:r>
            <a:br>
              <a:rPr lang="ru-RU" sz="1800" i="1" dirty="0">
                <a:latin typeface="Monotype Corsiva" pitchFamily="66" charset="0"/>
              </a:rPr>
            </a:br>
            <a:r>
              <a:rPr lang="ru-RU" sz="1800" i="1" dirty="0">
                <a:latin typeface="Monotype Corsiva" pitchFamily="66" charset="0"/>
              </a:rPr>
              <a:t>Лишь весть пролетела - Москва под ударом,</a:t>
            </a:r>
            <a:br>
              <a:rPr lang="ru-RU" sz="1800" i="1" dirty="0">
                <a:latin typeface="Monotype Corsiva" pitchFamily="66" charset="0"/>
              </a:rPr>
            </a:br>
            <a:r>
              <a:rPr lang="ru-RU" sz="1800" i="1" dirty="0">
                <a:latin typeface="Monotype Corsiva" pitchFamily="66" charset="0"/>
              </a:rPr>
              <a:t>Двойною броней одевая сердца. </a:t>
            </a:r>
            <a:br>
              <a:rPr lang="ru-RU" sz="1800" i="1" dirty="0">
                <a:latin typeface="Monotype Corsiva" pitchFamily="66" charset="0"/>
              </a:rPr>
            </a:br>
            <a:br>
              <a:rPr lang="ru-RU" sz="1800" i="1" dirty="0">
                <a:latin typeface="Monotype Corsiva" pitchFamily="66" charset="0"/>
              </a:rPr>
            </a:br>
            <a:r>
              <a:rPr lang="ru-RU" sz="1800" i="1" dirty="0">
                <a:latin typeface="Monotype Corsiva" pitchFamily="66" charset="0"/>
              </a:rPr>
              <a:t>По русским, грузинам, узбекам, татарам</a:t>
            </a:r>
            <a:br>
              <a:rPr lang="ru-RU" sz="1800" i="1" dirty="0">
                <a:latin typeface="Monotype Corsiva" pitchFamily="66" charset="0"/>
              </a:rPr>
            </a:br>
            <a:r>
              <a:rPr lang="ru-RU" sz="1800" i="1" dirty="0">
                <a:latin typeface="Monotype Corsiva" pitchFamily="66" charset="0"/>
              </a:rPr>
              <a:t>Взметнулось как гневное пламя в костре:</a:t>
            </a:r>
            <a:br>
              <a:rPr lang="ru-RU" sz="1800" i="1" dirty="0">
                <a:latin typeface="Monotype Corsiva" pitchFamily="66" charset="0"/>
              </a:rPr>
            </a:br>
            <a:r>
              <a:rPr lang="ru-RU" sz="1800" i="1" dirty="0">
                <a:latin typeface="Monotype Corsiva" pitchFamily="66" charset="0"/>
              </a:rPr>
              <a:t>Москва под ударом, Москва под ударом,</a:t>
            </a:r>
            <a:br>
              <a:rPr lang="ru-RU" sz="1800" i="1" dirty="0">
                <a:latin typeface="Monotype Corsiva" pitchFamily="66" charset="0"/>
              </a:rPr>
            </a:br>
            <a:r>
              <a:rPr lang="ru-RU" sz="1800" i="1" dirty="0">
                <a:latin typeface="Monotype Corsiva" pitchFamily="66" charset="0"/>
              </a:rPr>
              <a:t>На помощь, на выручку старшей сестре! </a:t>
            </a:r>
            <a:br>
              <a:rPr lang="ru-RU" sz="1800" i="1" dirty="0">
                <a:latin typeface="Monotype Corsiva" pitchFamily="66" charset="0"/>
              </a:rPr>
            </a:br>
            <a:br>
              <a:rPr lang="ru-RU" sz="1800" i="1" dirty="0">
                <a:latin typeface="Monotype Corsiva" pitchFamily="66" charset="0"/>
              </a:rPr>
            </a:br>
            <a:r>
              <a:rPr lang="ru-RU" sz="1800" i="1" dirty="0">
                <a:latin typeface="Monotype Corsiva" pitchFamily="66" charset="0"/>
              </a:rPr>
              <a:t>Победная участь дается не даром,</a:t>
            </a:r>
            <a:br>
              <a:rPr lang="ru-RU" sz="1800" i="1" dirty="0">
                <a:latin typeface="Monotype Corsiva" pitchFamily="66" charset="0"/>
              </a:rPr>
            </a:br>
            <a:r>
              <a:rPr lang="ru-RU" sz="1800" i="1" dirty="0">
                <a:latin typeface="Monotype Corsiva" pitchFamily="66" charset="0"/>
              </a:rPr>
              <a:t>Единая мысль возникает в мозгу:</a:t>
            </a:r>
            <a:br>
              <a:rPr lang="ru-RU" sz="1800" i="1" dirty="0">
                <a:latin typeface="Monotype Corsiva" pitchFamily="66" charset="0"/>
              </a:rPr>
            </a:br>
            <a:r>
              <a:rPr lang="ru-RU" sz="1800" i="1" dirty="0">
                <a:latin typeface="Monotype Corsiva" pitchFamily="66" charset="0"/>
              </a:rPr>
              <a:t>Ответить смертельным, разящим ударом</a:t>
            </a:r>
            <a:br>
              <a:rPr lang="ru-RU" sz="1800" i="1" dirty="0">
                <a:latin typeface="Monotype Corsiva" pitchFamily="66" charset="0"/>
              </a:rPr>
            </a:br>
            <a:r>
              <a:rPr lang="ru-RU" sz="1800" i="1" dirty="0">
                <a:latin typeface="Monotype Corsiva" pitchFamily="66" charset="0"/>
              </a:rPr>
              <a:t>Врагу, подступившему под Москву</a:t>
            </a:r>
            <a:r>
              <a:rPr lang="ru-RU" sz="1600" i="1" dirty="0">
                <a:latin typeface="Monotype Corsiva" pitchFamily="66" charset="0"/>
              </a:rPr>
              <a:t>.  </a:t>
            </a:r>
            <a:br>
              <a:rPr lang="ru-RU" sz="1600" i="1" dirty="0">
                <a:latin typeface="Monotype Corsiva" pitchFamily="66" charset="0"/>
              </a:rPr>
            </a:br>
            <a:br>
              <a:rPr lang="ru-RU" sz="1600" i="1" dirty="0">
                <a:latin typeface="Monotype Corsiva" pitchFamily="66" charset="0"/>
              </a:rPr>
            </a:br>
            <a:br>
              <a:rPr lang="ru-RU" sz="1400" dirty="0">
                <a:latin typeface="+mn-lt"/>
              </a:rPr>
            </a:br>
            <a:r>
              <a:rPr lang="ru-RU" sz="1400" b="1" dirty="0">
                <a:latin typeface="Georgia" pitchFamily="18" charset="0"/>
              </a:rPr>
              <a:t>Александр Прокофьев</a:t>
            </a:r>
            <a:br>
              <a:rPr lang="ru-RU" b="1" dirty="0">
                <a:latin typeface="Georgia" pitchFamily="18" charset="0"/>
              </a:rPr>
            </a:br>
            <a:endParaRPr lang="ru-RU" dirty="0">
              <a:latin typeface="Georg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83968" y="233368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078642" y="279427"/>
            <a:ext cx="29867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Москва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788024" y="1916832"/>
            <a:ext cx="3851920" cy="4378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latin typeface="Georgia" pitchFamily="18" charset="0"/>
              </a:rPr>
              <a:t>УКАЗ ПРЕЗИДИУМА ВЕРХОВНОГО СОВЕТА СССР</a:t>
            </a:r>
            <a:endParaRPr lang="ru-RU" sz="1400" dirty="0">
              <a:latin typeface="Georgia" pitchFamily="18" charset="0"/>
            </a:endParaRPr>
          </a:p>
          <a:p>
            <a:pPr algn="r"/>
            <a:r>
              <a:rPr lang="ru-RU" sz="1400" b="1" dirty="0">
                <a:latin typeface="Georgia" pitchFamily="18" charset="0"/>
              </a:rPr>
              <a:t>О ПРИСВОЕНИИ  ГОРОДУ  МОСКВЕ </a:t>
            </a:r>
            <a:endParaRPr lang="ru-RU" sz="1400" dirty="0">
              <a:latin typeface="Georgia" pitchFamily="18" charset="0"/>
            </a:endParaRPr>
          </a:p>
          <a:p>
            <a:pPr algn="r"/>
            <a:r>
              <a:rPr lang="ru-RU" sz="1400" b="1" dirty="0">
                <a:latin typeface="Georgia" pitchFamily="18" charset="0"/>
              </a:rPr>
              <a:t>ПОЧЕТНОГО ЗВАНИЯ «ГОРОД - ГЕРОЙ»</a:t>
            </a:r>
          </a:p>
          <a:p>
            <a:pPr algn="r"/>
            <a:endParaRPr lang="ru-RU" sz="1400" dirty="0">
              <a:latin typeface="Georgia" pitchFamily="18" charset="0"/>
            </a:endParaRPr>
          </a:p>
          <a:p>
            <a:pPr algn="r"/>
            <a:r>
              <a:rPr lang="ru-RU" sz="1400" dirty="0">
                <a:latin typeface="Georgia" pitchFamily="18" charset="0"/>
              </a:rPr>
              <a:t>           За выдающиеся заслуги перед Родиной, массовым героизм, мужество и стойкость, проявленные трудящимися столицы Союза Советских Социалистических Республик города Москвы в борьбе с немецко-фашистскими захватчиками, и в ознаменовании 20-летия победы советского народа в Великой Отечественной войне 1941-1945 гг. присвоить городу Москве почетное звание «Город - герой» с вручением ордена Ленина и медали «Золотая Звезда».</a:t>
            </a:r>
          </a:p>
          <a:p>
            <a:pPr algn="r"/>
            <a:r>
              <a:rPr lang="ru-RU" sz="1100" dirty="0">
                <a:latin typeface="Georgia" pitchFamily="18" charset="0"/>
              </a:rPr>
              <a:t>Москва, Кремль.</a:t>
            </a:r>
          </a:p>
          <a:p>
            <a:pPr algn="r"/>
            <a:r>
              <a:rPr lang="ru-RU" b="1" dirty="0">
                <a:latin typeface="Georgia" pitchFamily="18" charset="0"/>
              </a:rPr>
              <a:t>8 мая 1965 г</a:t>
            </a:r>
            <a:r>
              <a:rPr lang="ru-RU" sz="1600" b="1" dirty="0">
                <a:latin typeface="Georgia" pitchFamily="18" charset="0"/>
              </a:rPr>
              <a:t>.</a:t>
            </a:r>
            <a:endParaRPr lang="ru-RU" sz="1600" dirty="0">
              <a:latin typeface="Georgia" pitchFamily="18" charset="0"/>
            </a:endParaRPr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101100" y="6273316"/>
            <a:ext cx="360040" cy="216024"/>
          </a:xfrm>
          <a:prstGeom prst="actionButtonForwardNext">
            <a:avLst/>
          </a:prstGeom>
          <a:solidFill>
            <a:schemeClr val="accent6">
              <a:lumMod val="75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355" y="86468"/>
            <a:ext cx="963613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Группа 39"/>
          <p:cNvGrpSpPr/>
          <p:nvPr/>
        </p:nvGrpSpPr>
        <p:grpSpPr>
          <a:xfrm>
            <a:off x="251520" y="1340768"/>
            <a:ext cx="8136904" cy="4608512"/>
            <a:chOff x="-108520" y="332656"/>
            <a:chExt cx="8928992" cy="4966822"/>
          </a:xfrm>
        </p:grpSpPr>
        <p:pic>
          <p:nvPicPr>
            <p:cNvPr id="41" name="Picture 2" descr="C:\Users\Мила\Desktop\цветы\1.JP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-108520" y="332656"/>
              <a:ext cx="4978110" cy="49668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Picture 4" descr="C:\Users\Мила\Desktop\цветы\11.JPG"/>
            <p:cNvPicPr>
              <a:picLocks noChangeAspect="1" noChangeArrowheads="1"/>
            </p:cNvPicPr>
            <p:nvPr/>
          </p:nvPicPr>
          <p:blipFill>
            <a:blip r:embed="rId3" cstate="print"/>
            <a:srcRect l="5388" t="5609" r="8156" b="11736"/>
            <a:stretch>
              <a:fillRect/>
            </a:stretch>
          </p:blipFill>
          <p:spPr bwMode="auto">
            <a:xfrm>
              <a:off x="4553520" y="620688"/>
              <a:ext cx="4266952" cy="406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2" name="Группа 2"/>
          <p:cNvGrpSpPr>
            <a:grpSpLocks/>
          </p:cNvGrpSpPr>
          <p:nvPr/>
        </p:nvGrpSpPr>
        <p:grpSpPr bwMode="auto">
          <a:xfrm>
            <a:off x="323528" y="1340768"/>
            <a:ext cx="8045258" cy="4536016"/>
            <a:chOff x="142843" y="1725809"/>
            <a:chExt cx="5406784" cy="2556018"/>
          </a:xfrm>
        </p:grpSpPr>
        <p:pic>
          <p:nvPicPr>
            <p:cNvPr id="23" name="Picture 2" descr="C:\Users\Мила\Desktop\цветы\1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142843" y="1725809"/>
              <a:ext cx="2750970" cy="25560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Picture 4" descr="C:\Users\Мила\Desktop\цветы\11.JP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2707656" y="1838668"/>
              <a:ext cx="2841971" cy="22922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4" name="Группа 10"/>
          <p:cNvGrpSpPr>
            <a:grpSpLocks/>
          </p:cNvGrpSpPr>
          <p:nvPr/>
        </p:nvGrpSpPr>
        <p:grpSpPr bwMode="auto">
          <a:xfrm>
            <a:off x="467544" y="1340768"/>
            <a:ext cx="8064896" cy="4536504"/>
            <a:chOff x="214282" y="3718462"/>
            <a:chExt cx="5728123" cy="2556000"/>
          </a:xfrm>
        </p:grpSpPr>
        <p:pic>
          <p:nvPicPr>
            <p:cNvPr id="35" name="Picture 8" descr="C:\Users\Мила\Desktop\цветы\4.JP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214282" y="3718462"/>
              <a:ext cx="2966349" cy="255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10" descr="C:\Users\Мила\Desktop\цветы\5.JP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2924912" y="3718462"/>
              <a:ext cx="3017493" cy="255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7" name="Группа 6"/>
          <p:cNvGrpSpPr>
            <a:grpSpLocks/>
          </p:cNvGrpSpPr>
          <p:nvPr/>
        </p:nvGrpSpPr>
        <p:grpSpPr bwMode="auto">
          <a:xfrm>
            <a:off x="539552" y="1412776"/>
            <a:ext cx="7848872" cy="4176464"/>
            <a:chOff x="214284" y="3345047"/>
            <a:chExt cx="5990363" cy="2573979"/>
          </a:xfrm>
        </p:grpSpPr>
        <p:pic>
          <p:nvPicPr>
            <p:cNvPr id="38" name="Picture 5" descr="C:\Users\Мила\Desktop\цветы\10.JPG"/>
            <p:cNvPicPr>
              <a:picLocks noChangeAspect="1" noChangeArrowheads="1"/>
            </p:cNvPicPr>
            <p:nvPr/>
          </p:nvPicPr>
          <p:blipFill>
            <a:blip r:embed="rId8" cstate="print"/>
            <a:stretch>
              <a:fillRect/>
            </a:stretch>
          </p:blipFill>
          <p:spPr bwMode="auto">
            <a:xfrm>
              <a:off x="214284" y="3345047"/>
              <a:ext cx="2692915" cy="2573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6" descr="C:\Users\Мила\Desktop\цветы\Копия DSC02924.JPG"/>
            <p:cNvPicPr>
              <a:picLocks noChangeAspect="1" noChangeArrowheads="1"/>
            </p:cNvPicPr>
            <p:nvPr/>
          </p:nvPicPr>
          <p:blipFill>
            <a:blip r:embed="rId9" cstate="print"/>
            <a:stretch>
              <a:fillRect/>
            </a:stretch>
          </p:blipFill>
          <p:spPr bwMode="auto">
            <a:xfrm>
              <a:off x="2909946" y="3345048"/>
              <a:ext cx="3294701" cy="25739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" name="Группа 46"/>
          <p:cNvGrpSpPr/>
          <p:nvPr/>
        </p:nvGrpSpPr>
        <p:grpSpPr>
          <a:xfrm>
            <a:off x="467544" y="1412776"/>
            <a:ext cx="7996014" cy="4176464"/>
            <a:chOff x="467544" y="1412776"/>
            <a:chExt cx="7996014" cy="4176464"/>
          </a:xfrm>
        </p:grpSpPr>
        <p:pic>
          <p:nvPicPr>
            <p:cNvPr id="40966" name="Picture 6" descr="Ретро фотографии 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67544" y="1412776"/>
              <a:ext cx="3816424" cy="4104456"/>
            </a:xfrm>
            <a:prstGeom prst="rect">
              <a:avLst/>
            </a:prstGeom>
            <a:noFill/>
          </p:spPr>
        </p:pic>
        <p:pic>
          <p:nvPicPr>
            <p:cNvPr id="40968" name="Picture 8" descr="Ретро фотографии 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211960" y="1484784"/>
              <a:ext cx="4251598" cy="4104456"/>
            </a:xfrm>
            <a:prstGeom prst="rect">
              <a:avLst/>
            </a:prstGeom>
            <a:noFill/>
          </p:spPr>
        </p:pic>
      </p:grpSp>
      <p:sp>
        <p:nvSpPr>
          <p:cNvPr id="15" name="Равнобедренный треугольник 14"/>
          <p:cNvSpPr/>
          <p:nvPr/>
        </p:nvSpPr>
        <p:spPr>
          <a:xfrm rot="5400000">
            <a:off x="7589480" y="3458656"/>
            <a:ext cx="2281456" cy="251520"/>
          </a:xfrm>
          <a:prstGeom prst="triangle">
            <a:avLst/>
          </a:prstGeom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Рамка 20"/>
          <p:cNvSpPr/>
          <p:nvPr/>
        </p:nvSpPr>
        <p:spPr>
          <a:xfrm>
            <a:off x="467544" y="1484784"/>
            <a:ext cx="8064896" cy="4032448"/>
          </a:xfrm>
          <a:prstGeom prst="frame">
            <a:avLst>
              <a:gd name="adj1" fmla="val 326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39552" y="332656"/>
            <a:ext cx="72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600" b="1" dirty="0">
                <a:ln w="11430"/>
                <a:latin typeface="Georgia" pitchFamily="18" charset="0"/>
              </a:rPr>
              <a:t>В конце сентября 1941 года немецко-фашистская армия, имея численное превосходство в танках, самолетах, артиллерии и пехоте, начала наступление на Москву. Развернулось одно из крупнейших сражений Великой Отечественной войны.</a:t>
            </a:r>
            <a:endParaRPr lang="ru-RU" sz="1600" dirty="0"/>
          </a:p>
        </p:txBody>
      </p:sp>
      <p:sp>
        <p:nvSpPr>
          <p:cNvPr id="40972" name="AutoShape 12" descr="data:image/jpeg;base64,/9j/4AAQSkZJRgABAQAAAQABAAD/2wCEAAkGBxISEhUUExQVFBUXFBcUFxcWFRwVFxcXFRQYFhQXFRUaHCggGholHBQYITEhJSkrLi4uFx8zODMsNygtLisBCgoKDg0OGxAQGywkICYsLCwyLCwsLCwsLCwsLCwsLCwsLCwsLC8sLCwsLCwsLCwsLCwsLCwsLCwsLCwsLCwsLP/AABEIAP0AxwMBEQACEQEDEQH/xAAcAAEAAgMBAQEAAAAAAAAAAAAAAwQCBQYHAQj/xABAEAABAwICBgYIAwgBBQAAAAABAAIDBBEhMQUSQVFhcQYHIoGRoRMjMkKxwdHwUmKCFDNjcpKiwuHxQ1NzssP/xAAbAQEAAgMBAQAAAAAAAAAAAAAAAwQBAgUGB//EADgRAAIBAgMECQMDBAIDAQAAAAABAgMRBCExBRJBURMiMmFxgZGh0bHB8AZC4RQjcvEzUkNikiT/2gAMAwEAAhEDEQA/APcUAQBAEAQBAEAQBAEAQBAEAQBAEAQBAEAQBAEAQHH9YmkZaNkVVC6xbII3sPsSMcCbOG8FuBzGsVWxEnBKaO1sehTxUpYeosmrp8U1y9c13G96OabjrYGzR5HBzTmxw9pp8e8EFS06iqR3kUMbg6mEqulPyfNczZqQqBAEAQBAEAQBAEAQBAEAQBAEAQBAEAQBAEBG6ZocGEjWcCQ3aQ22sbbhcY8RvCxdXsbKEnFytkuPjp+dzJFk1PLuufSwIhpWm7r+mf8AlABawd93HuG9c/HVFZR8z1v6Ywst6Vd6dlfV/Y1PVNpcxVRiJ9XM08g+MFwPgHDvChwVTdnuvidL9SYRVcL0qWcX7PL62PZ11jwAQBAEAQBAEAQBAEAQBAfCUBXpq+KRzmxyNeW+1qkO1eDiMAeBWqnFuyZNUw9WmlKcWr6Xyv4FlbEIQBAEBi94GZA5myXMpN6Gqr+k9FDf0lRELZgODnf0tufJRSrU46tF2jszF1uxTl42svV2Rxum+tNmLKSIvdl6SQWb+lg7Tu+yq1MallBHcwf6ZqSe9iJWXJa+ui9zpOhWipmMdPVOL6maxdre4wexGAMG5kkC2J4KfDwklvT1ZzNrYqjOao4ZWpw0txfF9/JX+5h0x6aQ0LS24knI7MYOW50hHsjhmdm8K2IjTVuJjZuyauMlvPKHF/Zc37L2PDK2tklkfLK4ukkdck7zs4AbtlrLkTbm7s+hUKUKFNQgrJZJfnv3lrQ7pBMz0Xt46v8ASb+V1invb10ZxXR9E1U0y+p+kV6A+TBAEAQBAEAQBAEAQGE0rWNLnENaBclxsABmSTkFhtJXZtGMptRirt8EcF0i6zYo7spW+mdlruuIxyGb/IcSqNXHRjlDM9Pgf0zVqWliHurku18L3fcee6U0/VVf76Vzmn3B2WDH8AwPM3K5tXETn2meqw2Aw2F/4oJPnq/Vm30D0zlo6f0EMcd9dztd1zfWtm0WuRa175AYYKSljJU4bsUUMbsani6/TVZPRKy7u/P0t5lSu6XV0hOtUyAbmER8hdgB81o8XWktSejsjBU1lST8c/rc1EmlqhxxnmPOV5+a16WfFsvRwlCOkI//ACvg+ftUv/ck/rd9Vo6kuZt0VP8A6r0Rj6d5995/UfqjnLmZ3IL9q9EQSY8eeKXbJYkZCyZNjoLSxpZRIyOKRw9kytc4NP4mgOGPHGykp1Oje9ZPxKmMwixVPo5Sklx3bK/c7p5G50n0/r5hq+kEQOYibqn+okuHcQpZ4yrLjbwKGH2BgaLvu7z/APZ39sl6o5Cckkkkkk3JOJJ2klRJnVlFLJEIdis2yI73Z3vVJoUzVRncPVwtPIve0tDeNmknhhvVvB07z3uCOD+osYqeH6JPrSfolnf1t7ntK6h4QIAgCAIAgCAIAgNB0r6W09Ay8h1pCLtiae07cT+FvE7ja6hq1o09deR0cBsytjJdVWjxk9P5fd62PHNP9K6itdeV1mX7MTcGDdce8eJ8lya9edR56HvdnbMoYOPUXW5vX+PI0gdcqC1kdK+di21thxKibuzVu7M9Wwutb3djW93YgLSVJdI3ulkSxwgDFaOV3kaOV9DKRvcFhMxFkV1uSWIZH2W6VzN0fL7UMt2MGk5rLsFclBWoIo6aSV2rGx7znZjS4+AU0It6FevVhDttJd7sdd0Y6t6uch0zTTx7S/8AeEbmx5g/zW71ahhJzeeSOJidv4bDxfR9eXdp5v4uex6H0XFSxNihbqsb4k7XOO0ldKEFBbqPEYnE1MRUdSo7t/lkXVuQBAEAQBAEAQBAcZ066bNpAYobPnOZzbFfa7e62Te87AaWJxap9WOv0PQbG2I8W+lq5Q95eHdzfku7xirmfK90kji9zjcucbkrlubbu9T3lOjCEVGCslokRPfqjisJXN5S3UZ0rbZrE2YirRzNhTQl7uCrTkoIiqTUETVjcmjILSm+JpSf7mfBGMFm7Dkx6I3x8E3shvK2RBO+2G1bxVyWCvmVJJd2amUeZImRMh95y3cuCNd3O7Frm5wGwLGmRsk27s3OhejlVVYwwuc38R7LM8e26wPddSQoVKnZRUxe0cNhcqs0ny1fojrqPqrncPWzxx8GNMh8Tqj4q1DZ8v3M4dX9VUY/8cG/FpfJuKHqthjcHiqqGvHvRlsZHI2JHirMcHGPFnKrfqOrVunTi1yd2dxRQGNga6R8pHvv1dY89VoHkrcVZWvc4FWanNyUVHuV7e7f1J1kjCAIAgCAIAgKL9Js/aG04xeWGV35WAhoJ4lxAA4HvjdRb6hx1LKw0ugdd9m6S73r7LXyNN036S/skeow+ueMNuo3LXI37hv5KrjcV0Md2Paft3nQ2Rs3+qnvT7C93y+f5PE6yUvebkm9ySTckk43O8lceOSu9T6HTgoRskQlqzclIXR48fgt08jWyuWqaO5sopysYm7I28Lw1uGapyW9LMpTTlLMra11LaxLaxPDhz3qORHPMjlnAvZbRg2bxg3qaxwvirSyLaslY+MjAWWxfgiWlpnzSNjjaXvcbNaMyfkNt9lltCDk7LU0qVYUYOpUdktWes9FerqGEB9SBNLnqnGNnC3vnicOG1dahg4xznm/Y8NtL9RVqzcKHVjz/c/jy9TuWi2AwCunm27n1AEAQBAEAQBAEAQENZUtiY+R2DWNLjyaLlazmoRcnwJKVOVSahHVu3qeV9GukQjrJKmov60Oa4gX1b6pYBtsNQN8FwMPjEsQ6k+KZ7XaGznUwkcPR/ba3frf63Of01XyTyPlfi57sBuGTWjgBh3KrUqurUc5HVwmHhQpxpR0S/2/M1M0Bbz2nitoz3i9CakZxR2FzuWspXdjWUruxSbncqbhYnJ4DbFaSzyNJq+Rl6ckW3rG4lmY3Esy1ECAN5yUUtSCTTZK6MhuC0TTZopJsqSx2HNTRldk8ZXZFq2zW176G976EcjlukbxR7R1e9F20kIke318jbuJzY04iMbthPHkF28LQ6ON3qz55tzajxdXo4PqR073z+O7xZ1ytnCCAIAgCAIAgCAIAgCA5rp/U6tNqD/qPDTyHaPm0DvXM2tV3KFlxdvudjYlLexO8/2pvz0+55TIztW4rzyeVz28ZZXJzBt3ZKPf4EXScCnVx2Ftt1NTlcnpyu7lesbhbYpabzuTUnncohqnuWbkpZgtL5kd8zOjg1ncAsVJ2RirPdRsAP8ASrFRsxkdfAeKylbNm0VbNlarkAtbEqWnG5NSi2UXkqdWLCNz0HoRPXQMcLt19c8RGC+x4EtA71Zw0N6qkzn7YxDoYKpNa2svPL+T3xkgN7EGxsbG9juPFd258wcWtUZIYCAIAgCAIAgCAIAgCA4zp92nwt3NcfEgf4rzm3qlnCPj9j0GxerGcvD7/JwUjdZxIyvh3LkJ7sbM9RF7sbMvPjs3moFK7KyleRq5WXeBsALjzVqLtG5cjK0L8ylUC4PEqeGTLMHZlSKK5U0pWRPKVkTCK+Cj3rZke9bMsUzQL7lHN3IajbInzXcbLdQssyRQtHM+yPsMFhK7EVdmufJjcqyllZFpRsrIhc+63SsbI2OhNJvpXukjweY3Mafwl4trDiBdb06rpu6K2LwsMVBU56XTffbgdZ1ddMBTOMFQfVyPLhITfUe619cn3Tv2HPAki3hMSo9WWhw9vbHeISrUF1krW5pcu9cuK00s/XWuBFxiCuseDatkz6gCAIAgCAIAgCAIAgOB6xJSJWgZmIDldzrleZ2zG+IjfRR+7PT7CgnSbfCX2RzcFNYLiTndnXnUuzGeTtWGzBZjHq3NoR6t2UC0jWO//asXWRZunZGJpbMG9Z6S8zbpbzKepq35eZU194nvvEkUJI3LWUkmaymkyCd1hZSRV3ckgru5BTsOZW82tCWbWgqXbBnbw/2kFxFNcTXvarCZYM2RrDYbtoHFYQSPhWTJ2PQnptJSERzEvpzhvdFxZvb+Xw3G5h8W6b3ZafQ8/tfYkMWnUpZVPaXj39/r3eyU07ZGtexwc1wDmuBuCDkQuwmmro8BUhKnJwmrNcCRZNAgCAIAgCAIAgCA4rpzTXmid+Qjwdf/ACXmdvdWUXzT/Pc9FseralOPf9v4OfqHhoXnoJyZ1Kacma+nhJJcVYnJJWLdSaS3T7MzYMz81iL4sxGXFk0kIAA4YrRTu7kcZ3dzSzxXeeHx+/gr0ZWidGErRLcrA1uKhi96RXjJykap0JcQ3ebngFbUt1XLynuq5LNHYCw4NG871pF318yOMrvPzKk0WrtuTiT9FNGW8WIS3vAoHNTllH17kSCQZHhco3wQcuCDgiCMS9ZsZSO/6qukRjl/ZXm8clzHf3X5lo4OAPeOJXQwNaz3HoeX/UmzlUp/1MF1o6965+X08D1ldU8MEAQBAEAQBAEAQHOdNovVNk/A4jucPq0Lhbepb1GMlwf1/wBI62yJ/wBxw5r6f7OBaNdwvkvNvqRy1PTt7kctS3M4ZDKyhinxIYJ8SvB7QJ24BSz0sSz7Ni9PHbE5AX8FXg75IrQlfJGjiZdw53KvSdkdKUrIznj1nWOQFysQluq5rCW7G5hR0w7TjkcLcNyzUqaRRtVqvKKPs8QabnO2X4RuCRlfJaGISvktPr3mir33V+krHSoqyKThYXKnvcsbxJBTE9p2WwfMrSdS3VRHKpnZGLiScFlKyJEkkRSLdG6MGtWbmSxSVZiex7c2Pa8c2ODh8Ei92SZHVpKrBwlo0165H6Sabi69IfIWrH1AEAQBAEAQBAfCgOa03pqllgkje/Uc5pAa5puHtNwMBj2hsXIrY3DV6Eot2fJp3T/3yOxhMHiaVeNSMbpPVW0f8HFssAF5J3Z6F3bJ20pI5qN1EmRuqkyk52pKOH/CntvQLCW/TLWk5rtAHvYX+KhoR613wIcPC0rvgVowGNJHIH4lSu8nZk0rzlZkccJI4uOPJbSkk/A2lNJ+BYeQ0cB94cVEsyJJyNbVknDac/oFapq2ZcpJLM087ALk9yuRbeSLsZ5CjoS/tuFm7L/JKlZQ6sdTE6yjktTOpGsbDALEOrmzNPq5vUry2YLDNSRvLNksbyd2UHlTpFhM+sF0eRlslp6YySMjbm97WDm5waPitoLekkR1aqp05VHwTfpmfpICy9GfIj6gCAIAgCAIAgCA856XaMLaokDsvGuDxJ7Y8cf1BeR2tSVCs5cJZ+fE9ZszEqWGs3msvj2+hDSUgzOK4NSrwRJVqvRF/VVe5Wuc/pOK7xbMuAC6NCVo58jp0J2hnyJq+nBc0ZtHyWlKdovmaUalovmRTtu4DYtouyubwdotl30YAuoN5t2K+827GrdJrnDIZfVW1HdXeXVHcXeVqtwY0naVJBbzJYdZkdBowv8AWSZbGrarX3OpAzVxG71Y6k9U2+GQGwZYLSm7ZmtJ2zNTWO1efw5q3TW8XKeZp5Hkm6uJJFlS5GFiVtkjdSuTMFgtHmze51nVZogzVnpXDsQDW/W64YPi79IV/BU96d+Rwf1Fi+hwvRrWeXktfsvM9oXYPn4QBAEAQBAEAQBAa/Tej/TR2HtDFvPaO/6Ln7TwX9VRcV2lmvjzLWExHQ1LvR6nJtjthlZfPJ3Taep3HK+Zi4rCMo1YxffdcN+ZVvSNi7pGxNVt7PJaU31jSk+sUWuxO8mysNFhrIVr8NUfYSlHO7FKOe8yMtDGY8/oFtdzkb3c5FWGlMjwXZblLKooRyJZ1FTjkbWYe63vO5VI/wDZlOP/AGkUapgaPvzU9NuTLNNuTOdqWl5NsQPDvXRg1FZnQTsYSU7QN58llTbN1IqCGxxU2/ckjItUej5J5GxRNLnuNgPiSdgG0ralGU5bsRVxFOjTdSo7Jfnqe39FtAsooGxNxd7T3fieczyGAHABehoUlShuo+c7Rx0sZXdSWS0S5L8zfebhTFAIAgCAIAgCAICCStjadVz2tO5x1fC+ahliaUZ7jkk+TdmSxo1JK8U2u7Mma4EXBuN4UxG01kzVaX0T6TtMwftGx30K4O1djrE/3aWU/Z/z+Mu4XF9H1Z6fQ43SspjJZYh22+a8osNOE7VFZrgz0GGgqi39UQ0UJ2rWrJElaaLNWLNJ4KOnnIhpO8jXMj8VZci25Ecttbkto9k3jfdK8z9Y2Clit1EsVurMuwMsLDvPxVebvmytN3zZm6QNB2ALVJs1UXI1LmumduZ5lXE1Sj3l1NUo95O+jAGq0AclGqrbuyONV3uyk+nA7jZTqbLKqNk2iujs9W/1bOxtldgwb7fiPAd9l0cLhKtZZZLmQ4raNHCx/uPPktf48z07o30bho2nU7UjvbkI7TuA/C3h8TivQ4fDQoxsteZ4/H7Rq4yV55JaLgvl95ulYOeEAQBAEAQBAEAQFHS1F6VmHtDLjwK5e1NnrFU7x7S07+7z+pZw1fo5Z6fmZwk9KA4lpfE6+cbnRnDfqkLytHEVqOUW0elhVbSTtJd6T+pVqNM6Sg7UVQJWj3JmNdy7Qs7zXYw+16mkzb+gwdd2cN191/z2I5OsJ5AFXQskt70biLby0EE/3BXZYqjiI7tSKf5+cQthuHWw9Vruefrp9CWl6X6MeMHy0+OUsZeL82X81zK+x8PUd6c3Huauvz1IZ4PHRV5RUl3O31LUz2zD1EsUwz9XIHO72e15Kg9kV6WatL/F39tfYzSluZ1IuPiml66e5Qc+1xkdt8wqrg08+HAuqN8ypJicFKslmTLJZmbY9g7ysOXFmrlxZeBDWKvZymV7OUzXMaZSNystqmi02qaLkMPbDBmbADaSTgB3qOKlU7KbfJFec+q5s6Cn6LTOGJEd8ycT3ALp4fYmJqO9S0V6v0Xycue1aUXkrm10d0PpozrPBld+f2e5mXjdd+hsuhT7XWffp6f7KVfbGIqK0Xuru19fix0DWgCwFgMgF0jlttu7PqGAgCAIAgCAIAgCAIAgOd6S6N/6rR/OP8vqvObYwFv/ANEF/l8/PrzOts/E/wDil5fHwcjPbEHIrhxO7DmjRVdMRxG/6qzGR0qVRPxNTpKBjhbVGG1WKc5J3uW6actTVVOjQ0AA2PjmrUa13dksU920dCairZYDrOfdm0OJINtjRmCta1OFfhmQzoU1Ft5G+0dpyKVzRGSS4EkZFoF8Hcb/AF3X59bCTppufD3OcrTjdM6SmprNxzK5c6l2VKlS8jS6f01FDdl9Z34W5i2/d8VewmFnVtK1lzLeHoyl13kvr4HKy9K53WbHaJuAwF3EfzH5WXVWzqS60837ehLGjCdRcSPQVc8VcUj3E6s0biXG57LwczyVuCjBxsrZlqcHKjVprRxkvVM/TC7h8yCAIAgCAIAgCAIAgCAIAgCA+EXwKw0mrMJ2OE6S6K9C649h3s8N7SvIY7Bf01TLsvTu7vjuPTbPxXSxs9Vr8nN2N7Kqde6tc18lKASTjbJTKTLaqtpJGprmY371PBl6jLKxpdIMMliMWtJa7gTYi/MK5Sahe+rIakekqJLRa+xNoqpEDrsaC7VIucACSMTvyy4rSvB1Y2k8iSWHpyShFW5m+0h0gkbSsZrn0kms579oaXkANtkSBsyCoUsFB13K3VWi77cfD3KUsBTlWlJ5RVku92TZwU8pkmDW5A+W2670YqFNtlWtVlXxcacMlH6cS6ItU5HnZQ710dKNNQejJYuC0kTwlnken6P61Zm2E0LH8WOMZ52OsCfBWoY+X7kcCv8ApajLOlNrxV/j7nS6N6zKCXBxkhP52XHiy+HOytRxlN65HGrfpzGQ7CUvB/Njp6DSkE4vFLHJ/I8OI5gHBTxqRl2Xc5FbC1qLtVg4+KaLi3IAgCAIAgCAIAgCAIAgCAq6Sp2SRubJYNtck4atveucrKDE0YVabhPTny7ybD1J06ilDX69x5VW1bGFwb2yCQCMGkbxfevH9E7tX8+Z7alSnNJvLu4mmnriQch5lTRgkdCFFIoz0zpCBc4fPyHepozUMybpIwRZptElvaY9msG+z7TXWHsvuMeeGajlXTyadvfyK1StvdpM5uvlY15D2OjdfJpw8Cr9OMnG8XcklWjHV+ZJGAW3LJXNt71gLDcfotXk9VckjWi47qKcVBd9xg297Wsf1HapZVrRs9TSGEXSbydo62Ss2+98S+IioN5F8lMIaLnH4LXeua2T1KpeDlkpLPiFKOiMm4BYebN00kRmQ5jA3vcYHgt0rMjlK6sbnR/TOug9ipkI3PIkHKz72HJTwr1I6M5lfZuDq9qmvLL6WOl0f1vVDcJoI5BvYTGbcb6wJ8FajjHxRxK36epP/jk145/B1WjutTR8mDzJCfzs1m9zma2HOynjiYPXI5VXYmJh2bS8H82Or0dpmmqP3M0cnBjw4jmAbjvUylGWjObUoVaXbi14ovLYiCAIAgCAIAgKmkdIxwtu88gMzyCrYnFU8PHem/Liyehh51pWivPgcJp7S8lRgeyzYwZc3HaV5rE4+piHnlHl88z0mDwlPD5rN8/jkc5NTEmwFzuGf3xyUClxOrGqkrs+N0Qc3YcBn3u+nisOtyDxTeUST9ltg0W4Bab982aqpxZKKcMHxP3sWu9cdI5s++gs0XAJOOW9Z3rs13lKRQ0jDdp22x+o8CR3qanKzLEJWOcfFqgjbl/vvVxSuzpxndXIKZjy7VG0/wDK3m42ua77jqS1jxi1a009TZyVvEotaMgD9VM2+JHFx0R9qBYXSHI2qSsrkDHKRojjPmRuzWUat5mJKyaNmJK2I2bTR/RysmIMVPM7aHBjmt4ds2HmpIwm9EVKuKw9PtzS8/seg9HejvSCO1qj0LfwzSibDg2zwPEKzCFZcTi4nFbNl+2/grfB6ZoiKpay1TJFI7CxjjMfO93uv3AK1G/E4NV02/7aaXe7/YvrYiCAIAgNPpXTYju2Oznb/dH1PBcbG7XhSvClnL2Xy+71L+GwTqdaeS92clVyue7WcS5x7yeQ+QXm51Z1JOc3d8zu04xhG0VZETaMn2uyN2Z+g8+5aOoloZdZLQmbAGjAW+fM7Vq5N6kbm3qRvjWUzeMyAxWxWbkqlc+MptZwBy28llysjZ1d2LaJaqMblrBs0pyZrJ4zu2KeLLkJI5bSEeq63d4Wt/aWjuKvQd0XqVTKxSkm1TYZqVRuSuqiN7w431bnetknFWua7yZ8keAMbX+CRXI23mzOHQ1TOR6KCWQbC2Nxb/Vaw8VZpUpNZIqYjF0oPrzS8/sb2g6sdIyZsZEP4kg+DNYqzHC1Hqc6e2sLDRt+C+bHSUPU9tmqebY47f3OP+Kljg+bKNX9Qv8AZD1f2XydDQdWGjo7azHzEbZJD8Gao8lPHDU0c+ptnFT0aXgvm50lBoSmg/cwRRne2NoPeQLlSqEVoihUxFWp25N+LNgtiEIAgCAIDCaVrRdxsFHVrQpRc5uyNoxcnaJz+ktLF9w3st8z97l5THbXqV+pS6sfd/C/HyOpQwihnLN/Q1HoyeA8/DZ3+C5KaRf3rEjIQMh37fFYbbNXJvU+OagTI3NWTa5G5qzc2I3MWUzZSJqWLM9yxJmk5cDCeNEzeEjXzsUsWWoM0Gm4MLj71bn/ANS/yVuhLO35+aFqE7M56anxV1Mm3jBzDsWRvnpvVFRxmKZ7mMc8SgBxaC4D0bcA61wL3NuK62AScHlxPObdqz6SKTdraebPRl0Dz4QBAEAQBAEAQBAU6/SLYhvdu+p2LnY7aVLCq2suXzyLFHDyq+HM52qqnyG5PLcOQXksTiquInvVH4LgvD8udanShTVkQhqrElz6hgBFm7IEzKSR2THeFvMqzDB4ifZhL0t9SN1qcdZImZoaU7AOZ+l1chsbFy1SXi/i5G8bSXG5Ozo8feeByF/PBXIbAn++a8lf7r6ET2iuESxH0ei2lzu8AeQVyGw6C7Tk/b6IiltCo9EkVNJ6O9Fi32Mt9jx4Lk7U2d/TPfh2H7P4fD05E+HxPSZS1+pp5wuUi/AoTBSotRZrK2K4I25jmMR5hTQdmTpnOGIZbsuWbfIhdBO5IpETo1smbXPR+qX93OP4jT4t/wBLr7OfVl4nnttduHg/qd8uicQIAgCAIAgCAIDV1tZI7sxMdxeRYfpv8VxcZjMTO9PCwf8Ala3pf6/7LlKjTj1qsl4fJr2aHlOJsDvc6/wuuRHY+MnnJJeL+Llt4ylHJeyLLNBHa8dwv81bh+n5fvn6L+fsQvHLhEsR6EjGZce+3wCt09hYePacn52+iIpY2o9LIsM0bEPcB54/FXIbLwkP/Gn45/W5E8TVf7iyyMDIAchZXIU4QyikvAhcm9WZLcwEAQBAYvYCCCLg4ELWcIzi4yV0zKbTujlNMUBidvacj8jxXi9oYF4Wpl2Xo/s+/wCvqdzC11VXeaSZVEdGJQnUqJ4mjrIrO5/O5H+Xc0K5SleP5+cjZFZzVLc2TO+6qcqgcYz5P+i6+zHlLyOFtrWHn9jvl1DhhAEAQBAEAQBAEAQBAEAQBAEAQBAEAQEVTA2Rpa4XB+7jioq1GFaDhNXTN6c5QlvR1OH0vQuhfqnEZtO8fVeNxWFnhqm5LyfNfmp6TC141o7y80aadQouxNbXx3F932PMW/UVYpOzsblEtVhMHcdVudQOEX/0XW2W85+X3OLtnSHn9jvl1zhBAEAQBAEAQBAEAQBAEAQBAEAQBAEAQBAVdI0LZmFju47Qd4VfFYaGIp7kvJ8mTUK8qM96P+zzvSdI6J5Y8WI8CNhHBePq0Z0ZuE9V7956mhVjVhvxNc9twQtU7O5YNbq7N33buy7lauYZ2fVlg+f+WP4v+q6+yn1p+X3ONtjsw8/sd8uycIIAgCAIAgCAIAgCAIAgCAIAgCAIAgCAIAgNbp3RLahlsnj2XbjuPAqnjcHHEwtxWj/OBbwmKlh534PVfnE83qIXMcWuGq5psQV5OcJQk4yVmj1UJxnFSi7pmvqWWdff9/f8ylpu6/Pz/RtwOr6tj62b+Rvk4/VdfZPbl4I422OxHxZ367hwQgCAIAgCAIAgCAIAgCAIAgCAIAgCAIAgCAIDR9JtBiduszCVow/MPwn5Fc7aGBVeO9HtL37vg6GAxroS3Zdl+3f8nnNVEbEEWIORwIIzB5H4LzMHuysz1EWmdB1bn18n/i/yH1Xa2V/yS8Pucfa6/tx8fsehLunnwgCAIAgCAIAgCAIAgCAIAgCAIAgCAIAgCAIAgOY6WaA9IDLGO2B2mj3wNo/MPNcfaWB310tNdZarn/P1Ovs7HdG+jm8uD5fx9DR9XwtVPH8Fx/vYoNlSvVf+P3Rd2yv7Kff9mehrvnmwgCAIAgCAIAgCAIAgCAIAgCAIAgCAIAgCAIAgCA00OiWR1npWYekieHNthfWYS4c9ypxw0aeI348U8vNF6WKlUwvRy4NWfdZ5G5VwohAEAQBAEAQB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74" name="AutoShape 14" descr="data:image/jpeg;base64,/9j/4AAQSkZJRgABAQAAAQABAAD/2wCEAAkGBxISEhUUExQVFBUXFBcUFxcWFRwVFxcXFRQYFhQXFRUaHCggGholHBQYITEhJSkrLi4uFx8zODMsNygtLisBCgoKDg0OGxAQGywkICYsLCwyLCwsLCwsLCwsLCwsLCwsLCwsLC8sLCwsLCwsLCwsLCwsLCwsLCwsLCwsLCwsLP/AABEIAP0AxwMBEQACEQEDEQH/xAAcAAEAAgMBAQEAAAAAAAAAAAAAAwQCBQYHAQj/xABAEAABAwICBgYIAwgBBQAAAAABAAIDBBEhMQUSQVFhcQYHIoGRoRMjMkKxwdHwUmKCFDNjcpKiwuHxQ1NzssP/xAAbAQEAAgMBAQAAAAAAAAAAAAAAAwQBAgUGB//EADgRAAIBAgMECQMDBAIDAQAAAAABAgMRBCExBRJBURMiMmFxgZGh0bHB8AZC4RQjcvEzUkNikiT/2gAMAwEAAhEDEQA/APcUAQBAEAQBAEAQBAEAQBAEAQBAEAQBAEAQBAEAQHH9YmkZaNkVVC6xbII3sPsSMcCbOG8FuBzGsVWxEnBKaO1sehTxUpYeosmrp8U1y9c13G96OabjrYGzR5HBzTmxw9pp8e8EFS06iqR3kUMbg6mEqulPyfNczZqQqBAEAQBAEAQBAEAQBAEAQBAEAQBAEAQBAEBG6ZocGEjWcCQ3aQ22sbbhcY8RvCxdXsbKEnFytkuPjp+dzJFk1PLuufSwIhpWm7r+mf8AlABawd93HuG9c/HVFZR8z1v6Ywst6Vd6dlfV/Y1PVNpcxVRiJ9XM08g+MFwPgHDvChwVTdnuvidL9SYRVcL0qWcX7PL62PZ11jwAQBAEAQBAEAQBAEAQBAfCUBXpq+KRzmxyNeW+1qkO1eDiMAeBWqnFuyZNUw9WmlKcWr6Xyv4FlbEIQBAEBi94GZA5myXMpN6Gqr+k9FDf0lRELZgODnf0tufJRSrU46tF2jszF1uxTl42svV2Rxum+tNmLKSIvdl6SQWb+lg7Tu+yq1MallBHcwf6ZqSe9iJWXJa+ui9zpOhWipmMdPVOL6maxdre4wexGAMG5kkC2J4KfDwklvT1ZzNrYqjOao4ZWpw0txfF9/JX+5h0x6aQ0LS24knI7MYOW50hHsjhmdm8K2IjTVuJjZuyauMlvPKHF/Zc37L2PDK2tklkfLK4ukkdck7zs4AbtlrLkTbm7s+hUKUKFNQgrJZJfnv3lrQ7pBMz0Xt46v8ASb+V1invb10ZxXR9E1U0y+p+kV6A+TBAEAQBAEAQBAEAQGE0rWNLnENaBclxsABmSTkFhtJXZtGMptRirt8EcF0i6zYo7spW+mdlruuIxyGb/IcSqNXHRjlDM9Pgf0zVqWliHurku18L3fcee6U0/VVf76Vzmn3B2WDH8AwPM3K5tXETn2meqw2Aw2F/4oJPnq/Vm30D0zlo6f0EMcd9dztd1zfWtm0WuRa175AYYKSljJU4bsUUMbsani6/TVZPRKy7u/P0t5lSu6XV0hOtUyAbmER8hdgB81o8XWktSejsjBU1lST8c/rc1EmlqhxxnmPOV5+a16WfFsvRwlCOkI//ACvg+ftUv/ck/rd9Vo6kuZt0VP8A6r0Rj6d5995/UfqjnLmZ3IL9q9EQSY8eeKXbJYkZCyZNjoLSxpZRIyOKRw9kytc4NP4mgOGPHGykp1Oje9ZPxKmMwixVPo5Sklx3bK/c7p5G50n0/r5hq+kEQOYibqn+okuHcQpZ4yrLjbwKGH2BgaLvu7z/APZ39sl6o5Cckkkkkk3JOJJ2klRJnVlFLJEIdis2yI73Z3vVJoUzVRncPVwtPIve0tDeNmknhhvVvB07z3uCOD+osYqeH6JPrSfolnf1t7ntK6h4QIAgCAIAgCAIAgNB0r6W09Ay8h1pCLtiae07cT+FvE7ja6hq1o09deR0cBsytjJdVWjxk9P5fd62PHNP9K6itdeV1mX7MTcGDdce8eJ8lya9edR56HvdnbMoYOPUXW5vX+PI0gdcqC1kdK+di21thxKibuzVu7M9Wwutb3djW93YgLSVJdI3ulkSxwgDFaOV3kaOV9DKRvcFhMxFkV1uSWIZH2W6VzN0fL7UMt2MGk5rLsFclBWoIo6aSV2rGx7znZjS4+AU0It6FevVhDttJd7sdd0Y6t6uch0zTTx7S/8AeEbmx5g/zW71ahhJzeeSOJidv4bDxfR9eXdp5v4uex6H0XFSxNihbqsb4k7XOO0ldKEFBbqPEYnE1MRUdSo7t/lkXVuQBAEAQBAEAQBAcZ066bNpAYobPnOZzbFfa7e62Te87AaWJxap9WOv0PQbG2I8W+lq5Q95eHdzfku7xirmfK90kji9zjcucbkrlubbu9T3lOjCEVGCslokRPfqjisJXN5S3UZ0rbZrE2YirRzNhTQl7uCrTkoIiqTUETVjcmjILSm+JpSf7mfBGMFm7Dkx6I3x8E3shvK2RBO+2G1bxVyWCvmVJJd2amUeZImRMh95y3cuCNd3O7Frm5wGwLGmRsk27s3OhejlVVYwwuc38R7LM8e26wPddSQoVKnZRUxe0cNhcqs0ny1fojrqPqrncPWzxx8GNMh8Tqj4q1DZ8v3M4dX9VUY/8cG/FpfJuKHqthjcHiqqGvHvRlsZHI2JHirMcHGPFnKrfqOrVunTi1yd2dxRQGNga6R8pHvv1dY89VoHkrcVZWvc4FWanNyUVHuV7e7f1J1kjCAIAgCAIAgKL9Js/aG04xeWGV35WAhoJ4lxAA4HvjdRb6hx1LKw0ugdd9m6S73r7LXyNN036S/skeow+ueMNuo3LXI37hv5KrjcV0Md2Paft3nQ2Rs3+qnvT7C93y+f5PE6yUvebkm9ySTckk43O8lceOSu9T6HTgoRskQlqzclIXR48fgt08jWyuWqaO5sopysYm7I28Lw1uGapyW9LMpTTlLMra11LaxLaxPDhz3qORHPMjlnAvZbRg2bxg3qaxwvirSyLaslY+MjAWWxfgiWlpnzSNjjaXvcbNaMyfkNt9lltCDk7LU0qVYUYOpUdktWes9FerqGEB9SBNLnqnGNnC3vnicOG1dahg4xznm/Y8NtL9RVqzcKHVjz/c/jy9TuWi2AwCunm27n1AEAQBAEAQBAEAQENZUtiY+R2DWNLjyaLlazmoRcnwJKVOVSahHVu3qeV9GukQjrJKmov60Oa4gX1b6pYBtsNQN8FwMPjEsQ6k+KZ7XaGznUwkcPR/ba3frf63Of01XyTyPlfi57sBuGTWjgBh3KrUqurUc5HVwmHhQpxpR0S/2/M1M0Bbz2nitoz3i9CakZxR2FzuWspXdjWUruxSbncqbhYnJ4DbFaSzyNJq+Rl6ckW3rG4lmY3Esy1ECAN5yUUtSCTTZK6MhuC0TTZopJsqSx2HNTRldk8ZXZFq2zW176G976EcjlukbxR7R1e9F20kIke318jbuJzY04iMbthPHkF28LQ6ON3qz55tzajxdXo4PqR073z+O7xZ1ytnCCAIAgCAIAgCAIAgCA5rp/U6tNqD/qPDTyHaPm0DvXM2tV3KFlxdvudjYlLexO8/2pvz0+55TIztW4rzyeVz28ZZXJzBt3ZKPf4EXScCnVx2Ftt1NTlcnpyu7lesbhbYpabzuTUnncohqnuWbkpZgtL5kd8zOjg1ncAsVJ2RirPdRsAP8ASrFRsxkdfAeKylbNm0VbNlarkAtbEqWnG5NSi2UXkqdWLCNz0HoRPXQMcLt19c8RGC+x4EtA71Zw0N6qkzn7YxDoYKpNa2svPL+T3xkgN7EGxsbG9juPFd258wcWtUZIYCAIAgCAIAgCAIAgCA4zp92nwt3NcfEgf4rzm3qlnCPj9j0GxerGcvD7/JwUjdZxIyvh3LkJ7sbM9RF7sbMvPjs3moFK7KyleRq5WXeBsALjzVqLtG5cjK0L8ylUC4PEqeGTLMHZlSKK5U0pWRPKVkTCK+Cj3rZke9bMsUzQL7lHN3IajbInzXcbLdQssyRQtHM+yPsMFhK7EVdmufJjcqyllZFpRsrIhc+63SsbI2OhNJvpXukjweY3Mafwl4trDiBdb06rpu6K2LwsMVBU56XTffbgdZ1ddMBTOMFQfVyPLhITfUe619cn3Tv2HPAki3hMSo9WWhw9vbHeISrUF1krW5pcu9cuK00s/XWuBFxiCuseDatkz6gCAIAgCAIAgCAIAgOB6xJSJWgZmIDldzrleZ2zG+IjfRR+7PT7CgnSbfCX2RzcFNYLiTndnXnUuzGeTtWGzBZjHq3NoR6t2UC0jWO//asXWRZunZGJpbMG9Z6S8zbpbzKepq35eZU194nvvEkUJI3LWUkmaymkyCd1hZSRV3ckgru5BTsOZW82tCWbWgqXbBnbw/2kFxFNcTXvarCZYM2RrDYbtoHFYQSPhWTJ2PQnptJSERzEvpzhvdFxZvb+Xw3G5h8W6b3ZafQ8/tfYkMWnUpZVPaXj39/r3eyU07ZGtexwc1wDmuBuCDkQuwmmro8BUhKnJwmrNcCRZNAgCAIAgCAIAgCA4rpzTXmid+Qjwdf/ACXmdvdWUXzT/Pc9FseralOPf9v4OfqHhoXnoJyZ1Kacma+nhJJcVYnJJWLdSaS3T7MzYMz81iL4sxGXFk0kIAA4YrRTu7kcZ3dzSzxXeeHx+/gr0ZWidGErRLcrA1uKhi96RXjJykap0JcQ3ebngFbUt1XLynuq5LNHYCw4NG871pF318yOMrvPzKk0WrtuTiT9FNGW8WIS3vAoHNTllH17kSCQZHhco3wQcuCDgiCMS9ZsZSO/6qukRjl/ZXm8clzHf3X5lo4OAPeOJXQwNaz3HoeX/UmzlUp/1MF1o6965+X08D1ldU8MEAQBAEAQBAEAQHOdNovVNk/A4jucPq0Lhbepb1GMlwf1/wBI62yJ/wBxw5r6f7OBaNdwvkvNvqRy1PTt7kctS3M4ZDKyhinxIYJ8SvB7QJ24BSz0sSz7Ni9PHbE5AX8FXg75IrQlfJGjiZdw53KvSdkdKUrIznj1nWOQFysQluq5rCW7G5hR0w7TjkcLcNyzUqaRRtVqvKKPs8QabnO2X4RuCRlfJaGISvktPr3mir33V+krHSoqyKThYXKnvcsbxJBTE9p2WwfMrSdS3VRHKpnZGLiScFlKyJEkkRSLdG6MGtWbmSxSVZiex7c2Pa8c2ODh8Ei92SZHVpKrBwlo0165H6Sabi69IfIWrH1AEAQBAEAQBAfCgOa03pqllgkje/Uc5pAa5puHtNwMBj2hsXIrY3DV6Eot2fJp3T/3yOxhMHiaVeNSMbpPVW0f8HFssAF5J3Z6F3bJ20pI5qN1EmRuqkyk52pKOH/CntvQLCW/TLWk5rtAHvYX+KhoR613wIcPC0rvgVowGNJHIH4lSu8nZk0rzlZkccJI4uOPJbSkk/A2lNJ+BYeQ0cB94cVEsyJJyNbVknDac/oFapq2ZcpJLM087ALk9yuRbeSLsZ5CjoS/tuFm7L/JKlZQ6sdTE6yjktTOpGsbDALEOrmzNPq5vUry2YLDNSRvLNksbyd2UHlTpFhM+sF0eRlslp6YySMjbm97WDm5waPitoLekkR1aqp05VHwTfpmfpICy9GfIj6gCAIAgCAIAgCA856XaMLaokDsvGuDxJ7Y8cf1BeR2tSVCs5cJZ+fE9ZszEqWGs3msvj2+hDSUgzOK4NSrwRJVqvRF/VVe5Wuc/pOK7xbMuAC6NCVo58jp0J2hnyJq+nBc0ZtHyWlKdovmaUalovmRTtu4DYtouyubwdotl30YAuoN5t2K+827GrdJrnDIZfVW1HdXeXVHcXeVqtwY0naVJBbzJYdZkdBowv8AWSZbGrarX3OpAzVxG71Y6k9U2+GQGwZYLSm7ZmtJ2zNTWO1efw5q3TW8XKeZp5Hkm6uJJFlS5GFiVtkjdSuTMFgtHmze51nVZogzVnpXDsQDW/W64YPi79IV/BU96d+Rwf1Fi+hwvRrWeXktfsvM9oXYPn4QBAEAQBAEAQBAa/Tej/TR2HtDFvPaO/6Ln7TwX9VRcV2lmvjzLWExHQ1LvR6nJtjthlZfPJ3Taep3HK+Zi4rCMo1YxffdcN+ZVvSNi7pGxNVt7PJaU31jSk+sUWuxO8mysNFhrIVr8NUfYSlHO7FKOe8yMtDGY8/oFtdzkb3c5FWGlMjwXZblLKooRyJZ1FTjkbWYe63vO5VI/wDZlOP/AGkUapgaPvzU9NuTLNNuTOdqWl5NsQPDvXRg1FZnQTsYSU7QN58llTbN1IqCGxxU2/ckjItUej5J5GxRNLnuNgPiSdgG0ralGU5bsRVxFOjTdSo7Jfnqe39FtAsooGxNxd7T3fieczyGAHABehoUlShuo+c7Rx0sZXdSWS0S5L8zfebhTFAIAgCAIAgCAICCStjadVz2tO5x1fC+ahliaUZ7jkk+TdmSxo1JK8U2u7Mma4EXBuN4UxG01kzVaX0T6TtMwftGx30K4O1djrE/3aWU/Z/z+Mu4XF9H1Z6fQ43SspjJZYh22+a8osNOE7VFZrgz0GGgqi39UQ0UJ2rWrJElaaLNWLNJ4KOnnIhpO8jXMj8VZci25Ecttbkto9k3jfdK8z9Y2Clit1EsVurMuwMsLDvPxVebvmytN3zZm6QNB2ALVJs1UXI1LmumduZ5lXE1Sj3l1NUo95O+jAGq0AclGqrbuyONV3uyk+nA7jZTqbLKqNk2iujs9W/1bOxtldgwb7fiPAd9l0cLhKtZZZLmQ4raNHCx/uPPktf48z07o30bho2nU7UjvbkI7TuA/C3h8TivQ4fDQoxsteZ4/H7Rq4yV55JaLgvl95ulYOeEAQBAEAQBAEAQFHS1F6VmHtDLjwK5e1NnrFU7x7S07+7z+pZw1fo5Z6fmZwk9KA4lpfE6+cbnRnDfqkLytHEVqOUW0elhVbSTtJd6T+pVqNM6Sg7UVQJWj3JmNdy7Qs7zXYw+16mkzb+gwdd2cN191/z2I5OsJ5AFXQskt70biLby0EE/3BXZYqjiI7tSKf5+cQthuHWw9Vruefrp9CWl6X6MeMHy0+OUsZeL82X81zK+x8PUd6c3Huauvz1IZ4PHRV5RUl3O31LUz2zD1EsUwz9XIHO72e15Kg9kV6WatL/F39tfYzSluZ1IuPiml66e5Qc+1xkdt8wqrg08+HAuqN8ypJicFKslmTLJZmbY9g7ysOXFmrlxZeBDWKvZymV7OUzXMaZSNystqmi02qaLkMPbDBmbADaSTgB3qOKlU7KbfJFec+q5s6Cn6LTOGJEd8ycT3ALp4fYmJqO9S0V6v0Xycue1aUXkrm10d0PpozrPBld+f2e5mXjdd+hsuhT7XWffp6f7KVfbGIqK0Xuru19fix0DWgCwFgMgF0jlttu7PqGAgCAIAgCAIAgCAIAgOd6S6N/6rR/OP8vqvObYwFv/ANEF/l8/PrzOts/E/wDil5fHwcjPbEHIrhxO7DmjRVdMRxG/6qzGR0qVRPxNTpKBjhbVGG1WKc5J3uW6actTVVOjQ0AA2PjmrUa13dksU920dCairZYDrOfdm0OJINtjRmCta1OFfhmQzoU1Ft5G+0dpyKVzRGSS4EkZFoF8Hcb/AF3X59bCTppufD3OcrTjdM6SmprNxzK5c6l2VKlS8jS6f01FDdl9Z34W5i2/d8VewmFnVtK1lzLeHoyl13kvr4HKy9K53WbHaJuAwF3EfzH5WXVWzqS60837ehLGjCdRcSPQVc8VcUj3E6s0biXG57LwczyVuCjBxsrZlqcHKjVprRxkvVM/TC7h8yCAIAgCAIAgCAIAgCAIAgCA+EXwKw0mrMJ2OE6S6K9C649h3s8N7SvIY7Bf01TLsvTu7vjuPTbPxXSxs9Vr8nN2N7Kqde6tc18lKASTjbJTKTLaqtpJGprmY371PBl6jLKxpdIMMliMWtJa7gTYi/MK5Sahe+rIakekqJLRa+xNoqpEDrsaC7VIucACSMTvyy4rSvB1Y2k8iSWHpyShFW5m+0h0gkbSsZrn0kms579oaXkANtkSBsyCoUsFB13K3VWi77cfD3KUsBTlWlJ5RVku92TZwU8pkmDW5A+W2670YqFNtlWtVlXxcacMlH6cS6ItU5HnZQ710dKNNQejJYuC0kTwlnken6P61Zm2E0LH8WOMZ52OsCfBWoY+X7kcCv8ApajLOlNrxV/j7nS6N6zKCXBxkhP52XHiy+HOytRxlN65HGrfpzGQ7CUvB/Njp6DSkE4vFLHJ/I8OI5gHBTxqRl2Xc5FbC1qLtVg4+KaLi3IAgCAIAgCAIAgCAIAgCAq6Sp2SRubJYNtck4atveucrKDE0YVabhPTny7ybD1J06ilDX69x5VW1bGFwb2yCQCMGkbxfevH9E7tX8+Z7alSnNJvLu4mmnriQch5lTRgkdCFFIoz0zpCBc4fPyHepozUMybpIwRZptElvaY9msG+z7TXWHsvuMeeGajlXTyadvfyK1StvdpM5uvlY15D2OjdfJpw8Cr9OMnG8XcklWjHV+ZJGAW3LJXNt71gLDcfotXk9VckjWi47qKcVBd9xg297Wsf1HapZVrRs9TSGEXSbydo62Ss2+98S+IioN5F8lMIaLnH4LXeua2T1KpeDlkpLPiFKOiMm4BYebN00kRmQ5jA3vcYHgt0rMjlK6sbnR/TOug9ipkI3PIkHKz72HJTwr1I6M5lfZuDq9qmvLL6WOl0f1vVDcJoI5BvYTGbcb6wJ8FajjHxRxK36epP/jk145/B1WjutTR8mDzJCfzs1m9zma2HOynjiYPXI5VXYmJh2bS8H82Or0dpmmqP3M0cnBjw4jmAbjvUylGWjObUoVaXbi14ovLYiCAIAgCAIAgKmkdIxwtu88gMzyCrYnFU8PHem/Liyehh51pWivPgcJp7S8lRgeyzYwZc3HaV5rE4+piHnlHl88z0mDwlPD5rN8/jkc5NTEmwFzuGf3xyUClxOrGqkrs+N0Qc3YcBn3u+nisOtyDxTeUST9ltg0W4Bab982aqpxZKKcMHxP3sWu9cdI5s++gs0XAJOOW9Z3rs13lKRQ0jDdp22x+o8CR3qanKzLEJWOcfFqgjbl/vvVxSuzpxndXIKZjy7VG0/wDK3m42ua77jqS1jxi1a009TZyVvEotaMgD9VM2+JHFx0R9qBYXSHI2qSsrkDHKRojjPmRuzWUat5mJKyaNmJK2I2bTR/RysmIMVPM7aHBjmt4ds2HmpIwm9EVKuKw9PtzS8/seg9HejvSCO1qj0LfwzSibDg2zwPEKzCFZcTi4nFbNl+2/grfB6ZoiKpay1TJFI7CxjjMfO93uv3AK1G/E4NV02/7aaXe7/YvrYiCAIAgNPpXTYju2Oznb/dH1PBcbG7XhSvClnL2Xy+71L+GwTqdaeS92clVyue7WcS5x7yeQ+QXm51Z1JOc3d8zu04xhG0VZETaMn2uyN2Z+g8+5aOoloZdZLQmbAGjAW+fM7Vq5N6kbm3qRvjWUzeMyAxWxWbkqlc+MptZwBy28llysjZ1d2LaJaqMblrBs0pyZrJ4zu2KeLLkJI5bSEeq63d4Wt/aWjuKvQd0XqVTKxSkm1TYZqVRuSuqiN7w431bnetknFWua7yZ8keAMbX+CRXI23mzOHQ1TOR6KCWQbC2Nxb/Vaw8VZpUpNZIqYjF0oPrzS8/sb2g6sdIyZsZEP4kg+DNYqzHC1Hqc6e2sLDRt+C+bHSUPU9tmqebY47f3OP+Kljg+bKNX9Qv8AZD1f2XydDQdWGjo7azHzEbZJD8Gao8lPHDU0c+ptnFT0aXgvm50lBoSmg/cwRRne2NoPeQLlSqEVoihUxFWp25N+LNgtiEIAgCAIDCaVrRdxsFHVrQpRc5uyNoxcnaJz+ktLF9w3st8z97l5THbXqV+pS6sfd/C/HyOpQwihnLN/Q1HoyeA8/DZ3+C5KaRf3rEjIQMh37fFYbbNXJvU+OagTI3NWTa5G5qzc2I3MWUzZSJqWLM9yxJmk5cDCeNEzeEjXzsUsWWoM0Gm4MLj71bn/ANS/yVuhLO35+aFqE7M56anxV1Mm3jBzDsWRvnpvVFRxmKZ7mMc8SgBxaC4D0bcA61wL3NuK62AScHlxPObdqz6SKTdraebPRl0Dz4QBAEAQBAEAQBAU6/SLYhvdu+p2LnY7aVLCq2suXzyLFHDyq+HM52qqnyG5PLcOQXksTiquInvVH4LgvD8udanShTVkQhqrElz6hgBFm7IEzKSR2THeFvMqzDB4ifZhL0t9SN1qcdZImZoaU7AOZ+l1chsbFy1SXi/i5G8bSXG5Ozo8feeByF/PBXIbAn++a8lf7r6ET2iuESxH0ei2lzu8AeQVyGw6C7Tk/b6IiltCo9EkVNJ6O9Fi32Mt9jx4Lk7U2d/TPfh2H7P4fD05E+HxPSZS1+pp5wuUi/AoTBSotRZrK2K4I25jmMR5hTQdmTpnOGIZbsuWbfIhdBO5IpETo1smbXPR+qX93OP4jT4t/wBLr7OfVl4nnttduHg/qd8uicQIAgCAIAgCAIDV1tZI7sxMdxeRYfpv8VxcZjMTO9PCwf8Ala3pf6/7LlKjTj1qsl4fJr2aHlOJsDvc6/wuuRHY+MnnJJeL+Llt4ylHJeyLLNBHa8dwv81bh+n5fvn6L+fsQvHLhEsR6EjGZce+3wCt09hYePacn52+iIpY2o9LIsM0bEPcB54/FXIbLwkP/Gn45/W5E8TVf7iyyMDIAchZXIU4QyikvAhcm9WZLcwEAQBAYvYCCCLg4ELWcIzi4yV0zKbTujlNMUBidvacj8jxXi9oYF4Wpl2Xo/s+/wCvqdzC11VXeaSZVEdGJQnUqJ4mjrIrO5/O5H+Xc0K5SleP5+cjZFZzVLc2TO+6qcqgcYz5P+i6+zHlLyOFtrWHn9jvl1DhhAEAQBAEAQBAEAQBAEAQBAEAQBAEAQEVTA2Rpa4XB+7jioq1GFaDhNXTN6c5QlvR1OH0vQuhfqnEZtO8fVeNxWFnhqm5LyfNfmp6TC141o7y80aadQouxNbXx3F932PMW/UVYpOzsblEtVhMHcdVudQOEX/0XW2W85+X3OLtnSHn9jvl1zhBAEAQBAEAQBAEAQBAEAQBAEAQBAEAQBAVdI0LZmFju47Qd4VfFYaGIp7kvJ8mTUK8qM96P+zzvSdI6J5Y8WI8CNhHBePq0Z0ZuE9V7956mhVjVhvxNc9twQtU7O5YNbq7N33buy7lauYZ2fVlg+f+WP4v+q6+yn1p+X3ONtjsw8/sd8uycIIAgCAIAgCAIAgCAIAgCAIAgCAIAgCAIAgNbp3RLahlsnj2XbjuPAqnjcHHEwtxWj/OBbwmKlh534PVfnE83qIXMcWuGq5psQV5OcJQk4yVmj1UJxnFSi7pmvqWWdff9/f8ylpu6/Pz/RtwOr6tj62b+Rvk4/VdfZPbl4I422OxHxZ367hwQgCAIAgCAIAgCAIAgCAIAgCAIAgCAIAgCAIDR9JtBiduszCVow/MPwn5Fc7aGBVeO9HtL37vg6GAxroS3Zdl+3f8nnNVEbEEWIORwIIzB5H4LzMHuysz1EWmdB1bn18n/i/yH1Xa2V/yS8Pucfa6/tx8fsehLunnwgCAIAgCAIAgCAIAgCAIAgCAIAgCAIAgCAIAgOY6WaA9IDLGO2B2mj3wNo/MPNcfaWB310tNdZarn/P1Ovs7HdG+jm8uD5fx9DR9XwtVPH8Fx/vYoNlSvVf+P3Rd2yv7Kff9mehrvnmwgCAIAgCAIAgCAIAgCAIAgCAIAgCAIAgCAIAgCA00OiWR1npWYekieHNthfWYS4c9ypxw0aeI348U8vNF6WKlUwvRy4NWfdZ5G5VwohAEAQBAEAQB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76" name="AutoShape 16" descr="data:image/jpeg;base64,/9j/4AAQSkZJRgABAQAAAQABAAD/2wCEAAkGBxISEhUUExQVFBUXFBcUFxcWFRwVFxcXFRQYFhQXFRUaHCggGholHBQYITEhJSkrLi4uFx8zODMsNygtLisBCgoKDg0OGxAQGywkICYsLCwyLCwsLCwsLCwsLCwsLCwsLCwsLC8sLCwsLCwsLCwsLCwsLCwsLCwsLCwsLCwsLP/AABEIAP0AxwMBEQACEQEDEQH/xAAcAAEAAgMBAQEAAAAAAAAAAAAAAwQCBQYHAQj/xABAEAABAwICBgYIAwgBBQAAAAABAAIDBBEhMQUSQVFhcQYHIoGRoRMjMkKxwdHwUmKCFDNjcpKiwuHxQ1NzssP/xAAbAQEAAgMBAQAAAAAAAAAAAAAAAwQBAgUGB//EADgRAAIBAgMECQMDBAIDAQAAAAABAgMRBCExBRJBURMiMmFxgZGh0bHB8AZC4RQjcvEzUkNikiT/2gAMAwEAAhEDEQA/APcUAQBAEAQBAEAQBAEAQBAEAQBAEAQBAEAQBAEAQHH9YmkZaNkVVC6xbII3sPsSMcCbOG8FuBzGsVWxEnBKaO1sehTxUpYeosmrp8U1y9c13G96OabjrYGzR5HBzTmxw9pp8e8EFS06iqR3kUMbg6mEqulPyfNczZqQqBAEAQBAEAQBAEAQBAEAQBAEAQBAEAQBAEBG6ZocGEjWcCQ3aQ22sbbhcY8RvCxdXsbKEnFytkuPjp+dzJFk1PLuufSwIhpWm7r+mf8AlABawd93HuG9c/HVFZR8z1v6Ywst6Vd6dlfV/Y1PVNpcxVRiJ9XM08g+MFwPgHDvChwVTdnuvidL9SYRVcL0qWcX7PL62PZ11jwAQBAEAQBAEAQBAEAQBAfCUBXpq+KRzmxyNeW+1qkO1eDiMAeBWqnFuyZNUw9WmlKcWr6Xyv4FlbEIQBAEBi94GZA5myXMpN6Gqr+k9FDf0lRELZgODnf0tufJRSrU46tF2jszF1uxTl42svV2Rxum+tNmLKSIvdl6SQWb+lg7Tu+yq1MallBHcwf6ZqSe9iJWXJa+ui9zpOhWipmMdPVOL6maxdre4wexGAMG5kkC2J4KfDwklvT1ZzNrYqjOao4ZWpw0txfF9/JX+5h0x6aQ0LS24knI7MYOW50hHsjhmdm8K2IjTVuJjZuyauMlvPKHF/Zc37L2PDK2tklkfLK4ukkdck7zs4AbtlrLkTbm7s+hUKUKFNQgrJZJfnv3lrQ7pBMz0Xt46v8ASb+V1invb10ZxXR9E1U0y+p+kV6A+TBAEAQBAEAQBAEAQGE0rWNLnENaBclxsABmSTkFhtJXZtGMptRirt8EcF0i6zYo7spW+mdlruuIxyGb/IcSqNXHRjlDM9Pgf0zVqWliHurku18L3fcee6U0/VVf76Vzmn3B2WDH8AwPM3K5tXETn2meqw2Aw2F/4oJPnq/Vm30D0zlo6f0EMcd9dztd1zfWtm0WuRa175AYYKSljJU4bsUUMbsani6/TVZPRKy7u/P0t5lSu6XV0hOtUyAbmER8hdgB81o8XWktSejsjBU1lST8c/rc1EmlqhxxnmPOV5+a16WfFsvRwlCOkI//ACvg+ftUv/ck/rd9Vo6kuZt0VP8A6r0Rj6d5995/UfqjnLmZ3IL9q9EQSY8eeKXbJYkZCyZNjoLSxpZRIyOKRw9kytc4NP4mgOGPHGykp1Oje9ZPxKmMwixVPo5Sklx3bK/c7p5G50n0/r5hq+kEQOYibqn+okuHcQpZ4yrLjbwKGH2BgaLvu7z/APZ39sl6o5Cckkkkkk3JOJJ2klRJnVlFLJEIdis2yI73Z3vVJoUzVRncPVwtPIve0tDeNmknhhvVvB07z3uCOD+osYqeH6JPrSfolnf1t7ntK6h4QIAgCAIAgCAIAgNB0r6W09Ay8h1pCLtiae07cT+FvE7ja6hq1o09deR0cBsytjJdVWjxk9P5fd62PHNP9K6itdeV1mX7MTcGDdce8eJ8lya9edR56HvdnbMoYOPUXW5vX+PI0gdcqC1kdK+di21thxKibuzVu7M9Wwutb3djW93YgLSVJdI3ulkSxwgDFaOV3kaOV9DKRvcFhMxFkV1uSWIZH2W6VzN0fL7UMt2MGk5rLsFclBWoIo6aSV2rGx7znZjS4+AU0It6FevVhDttJd7sdd0Y6t6uch0zTTx7S/8AeEbmx5g/zW71ahhJzeeSOJidv4bDxfR9eXdp5v4uex6H0XFSxNihbqsb4k7XOO0ldKEFBbqPEYnE1MRUdSo7t/lkXVuQBAEAQBAEAQBAcZ066bNpAYobPnOZzbFfa7e62Te87AaWJxap9WOv0PQbG2I8W+lq5Q95eHdzfku7xirmfK90kji9zjcucbkrlubbu9T3lOjCEVGCslokRPfqjisJXN5S3UZ0rbZrE2YirRzNhTQl7uCrTkoIiqTUETVjcmjILSm+JpSf7mfBGMFm7Dkx6I3x8E3shvK2RBO+2G1bxVyWCvmVJJd2amUeZImRMh95y3cuCNd3O7Frm5wGwLGmRsk27s3OhejlVVYwwuc38R7LM8e26wPddSQoVKnZRUxe0cNhcqs0ny1fojrqPqrncPWzxx8GNMh8Tqj4q1DZ8v3M4dX9VUY/8cG/FpfJuKHqthjcHiqqGvHvRlsZHI2JHirMcHGPFnKrfqOrVunTi1yd2dxRQGNga6R8pHvv1dY89VoHkrcVZWvc4FWanNyUVHuV7e7f1J1kjCAIAgCAIAgKL9Js/aG04xeWGV35WAhoJ4lxAA4HvjdRb6hx1LKw0ugdd9m6S73r7LXyNN036S/skeow+ueMNuo3LXI37hv5KrjcV0Md2Paft3nQ2Rs3+qnvT7C93y+f5PE6yUvebkm9ySTckk43O8lceOSu9T6HTgoRskQlqzclIXR48fgt08jWyuWqaO5sopysYm7I28Lw1uGapyW9LMpTTlLMra11LaxLaxPDhz3qORHPMjlnAvZbRg2bxg3qaxwvirSyLaslY+MjAWWxfgiWlpnzSNjjaXvcbNaMyfkNt9lltCDk7LU0qVYUYOpUdktWes9FerqGEB9SBNLnqnGNnC3vnicOG1dahg4xznm/Y8NtL9RVqzcKHVjz/c/jy9TuWi2AwCunm27n1AEAQBAEAQBAEAQENZUtiY+R2DWNLjyaLlazmoRcnwJKVOVSahHVu3qeV9GukQjrJKmov60Oa4gX1b6pYBtsNQN8FwMPjEsQ6k+KZ7XaGznUwkcPR/ba3frf63Of01XyTyPlfi57sBuGTWjgBh3KrUqurUc5HVwmHhQpxpR0S/2/M1M0Bbz2nitoz3i9CakZxR2FzuWspXdjWUruxSbncqbhYnJ4DbFaSzyNJq+Rl6ckW3rG4lmY3Esy1ECAN5yUUtSCTTZK6MhuC0TTZopJsqSx2HNTRldk8ZXZFq2zW176G976EcjlukbxR7R1e9F20kIke318jbuJzY04iMbthPHkF28LQ6ON3qz55tzajxdXo4PqR073z+O7xZ1ytnCCAIAgCAIAgCAIAgCA5rp/U6tNqD/qPDTyHaPm0DvXM2tV3KFlxdvudjYlLexO8/2pvz0+55TIztW4rzyeVz28ZZXJzBt3ZKPf4EXScCnVx2Ftt1NTlcnpyu7lesbhbYpabzuTUnncohqnuWbkpZgtL5kd8zOjg1ncAsVJ2RirPdRsAP8ASrFRsxkdfAeKylbNm0VbNlarkAtbEqWnG5NSi2UXkqdWLCNz0HoRPXQMcLt19c8RGC+x4EtA71Zw0N6qkzn7YxDoYKpNa2svPL+T3xkgN7EGxsbG9juPFd258wcWtUZIYCAIAgCAIAgCAIAgCA4zp92nwt3NcfEgf4rzm3qlnCPj9j0GxerGcvD7/JwUjdZxIyvh3LkJ7sbM9RF7sbMvPjs3moFK7KyleRq5WXeBsALjzVqLtG5cjK0L8ylUC4PEqeGTLMHZlSKK5U0pWRPKVkTCK+Cj3rZke9bMsUzQL7lHN3IajbInzXcbLdQssyRQtHM+yPsMFhK7EVdmufJjcqyllZFpRsrIhc+63SsbI2OhNJvpXukjweY3Mafwl4trDiBdb06rpu6K2LwsMVBU56XTffbgdZ1ddMBTOMFQfVyPLhITfUe619cn3Tv2HPAki3hMSo9WWhw9vbHeISrUF1krW5pcu9cuK00s/XWuBFxiCuseDatkz6gCAIAgCAIAgCAIAgOB6xJSJWgZmIDldzrleZ2zG+IjfRR+7PT7CgnSbfCX2RzcFNYLiTndnXnUuzGeTtWGzBZjHq3NoR6t2UC0jWO//asXWRZunZGJpbMG9Z6S8zbpbzKepq35eZU194nvvEkUJI3LWUkmaymkyCd1hZSRV3ckgru5BTsOZW82tCWbWgqXbBnbw/2kFxFNcTXvarCZYM2RrDYbtoHFYQSPhWTJ2PQnptJSERzEvpzhvdFxZvb+Xw3G5h8W6b3ZafQ8/tfYkMWnUpZVPaXj39/r3eyU07ZGtexwc1wDmuBuCDkQuwmmro8BUhKnJwmrNcCRZNAgCAIAgCAIAgCA4rpzTXmid+Qjwdf/ACXmdvdWUXzT/Pc9FseralOPf9v4OfqHhoXnoJyZ1Kacma+nhJJcVYnJJWLdSaS3T7MzYMz81iL4sxGXFk0kIAA4YrRTu7kcZ3dzSzxXeeHx+/gr0ZWidGErRLcrA1uKhi96RXjJykap0JcQ3ebngFbUt1XLynuq5LNHYCw4NG871pF318yOMrvPzKk0WrtuTiT9FNGW8WIS3vAoHNTllH17kSCQZHhco3wQcuCDgiCMS9ZsZSO/6qukRjl/ZXm8clzHf3X5lo4OAPeOJXQwNaz3HoeX/UmzlUp/1MF1o6965+X08D1ldU8MEAQBAEAQBAEAQHOdNovVNk/A4jucPq0Lhbepb1GMlwf1/wBI62yJ/wBxw5r6f7OBaNdwvkvNvqRy1PTt7kctS3M4ZDKyhinxIYJ8SvB7QJ24BSz0sSz7Ni9PHbE5AX8FXg75IrQlfJGjiZdw53KvSdkdKUrIznj1nWOQFysQluq5rCW7G5hR0w7TjkcLcNyzUqaRRtVqvKKPs8QabnO2X4RuCRlfJaGISvktPr3mir33V+krHSoqyKThYXKnvcsbxJBTE9p2WwfMrSdS3VRHKpnZGLiScFlKyJEkkRSLdG6MGtWbmSxSVZiex7c2Pa8c2ODh8Ei92SZHVpKrBwlo0165H6Sabi69IfIWrH1AEAQBAEAQBAfCgOa03pqllgkje/Uc5pAa5puHtNwMBj2hsXIrY3DV6Eot2fJp3T/3yOxhMHiaVeNSMbpPVW0f8HFssAF5J3Z6F3bJ20pI5qN1EmRuqkyk52pKOH/CntvQLCW/TLWk5rtAHvYX+KhoR613wIcPC0rvgVowGNJHIH4lSu8nZk0rzlZkccJI4uOPJbSkk/A2lNJ+BYeQ0cB94cVEsyJJyNbVknDac/oFapq2ZcpJLM087ALk9yuRbeSLsZ5CjoS/tuFm7L/JKlZQ6sdTE6yjktTOpGsbDALEOrmzNPq5vUry2YLDNSRvLNksbyd2UHlTpFhM+sF0eRlslp6YySMjbm97WDm5waPitoLekkR1aqp05VHwTfpmfpICy9GfIj6gCAIAgCAIAgCA856XaMLaokDsvGuDxJ7Y8cf1BeR2tSVCs5cJZ+fE9ZszEqWGs3msvj2+hDSUgzOK4NSrwRJVqvRF/VVe5Wuc/pOK7xbMuAC6NCVo58jp0J2hnyJq+nBc0ZtHyWlKdovmaUalovmRTtu4DYtouyubwdotl30YAuoN5t2K+827GrdJrnDIZfVW1HdXeXVHcXeVqtwY0naVJBbzJYdZkdBowv8AWSZbGrarX3OpAzVxG71Y6k9U2+GQGwZYLSm7ZmtJ2zNTWO1efw5q3TW8XKeZp5Hkm6uJJFlS5GFiVtkjdSuTMFgtHmze51nVZogzVnpXDsQDW/W64YPi79IV/BU96d+Rwf1Fi+hwvRrWeXktfsvM9oXYPn4QBAEAQBAEAQBAa/Tej/TR2HtDFvPaO/6Ln7TwX9VRcV2lmvjzLWExHQ1LvR6nJtjthlZfPJ3Taep3HK+Zi4rCMo1YxffdcN+ZVvSNi7pGxNVt7PJaU31jSk+sUWuxO8mysNFhrIVr8NUfYSlHO7FKOe8yMtDGY8/oFtdzkb3c5FWGlMjwXZblLKooRyJZ1FTjkbWYe63vO5VI/wDZlOP/AGkUapgaPvzU9NuTLNNuTOdqWl5NsQPDvXRg1FZnQTsYSU7QN58llTbN1IqCGxxU2/ckjItUej5J5GxRNLnuNgPiSdgG0ralGU5bsRVxFOjTdSo7Jfnqe39FtAsooGxNxd7T3fieczyGAHABehoUlShuo+c7Rx0sZXdSWS0S5L8zfebhTFAIAgCAIAgCAICCStjadVz2tO5x1fC+ahliaUZ7jkk+TdmSxo1JK8U2u7Mma4EXBuN4UxG01kzVaX0T6TtMwftGx30K4O1djrE/3aWU/Z/z+Mu4XF9H1Z6fQ43SspjJZYh22+a8osNOE7VFZrgz0GGgqi39UQ0UJ2rWrJElaaLNWLNJ4KOnnIhpO8jXMj8VZci25Ecttbkto9k3jfdK8z9Y2Clit1EsVurMuwMsLDvPxVebvmytN3zZm6QNB2ALVJs1UXI1LmumduZ5lXE1Sj3l1NUo95O+jAGq0AclGqrbuyONV3uyk+nA7jZTqbLKqNk2iujs9W/1bOxtldgwb7fiPAd9l0cLhKtZZZLmQ4raNHCx/uPPktf48z07o30bho2nU7UjvbkI7TuA/C3h8TivQ4fDQoxsteZ4/H7Rq4yV55JaLgvl95ulYOeEAQBAEAQBAEAQFHS1F6VmHtDLjwK5e1NnrFU7x7S07+7z+pZw1fo5Z6fmZwk9KA4lpfE6+cbnRnDfqkLytHEVqOUW0elhVbSTtJd6T+pVqNM6Sg7UVQJWj3JmNdy7Qs7zXYw+16mkzb+gwdd2cN191/z2I5OsJ5AFXQskt70biLby0EE/3BXZYqjiI7tSKf5+cQthuHWw9Vruefrp9CWl6X6MeMHy0+OUsZeL82X81zK+x8PUd6c3Huauvz1IZ4PHRV5RUl3O31LUz2zD1EsUwz9XIHO72e15Kg9kV6WatL/F39tfYzSluZ1IuPiml66e5Qc+1xkdt8wqrg08+HAuqN8ypJicFKslmTLJZmbY9g7ysOXFmrlxZeBDWKvZymV7OUzXMaZSNystqmi02qaLkMPbDBmbADaSTgB3qOKlU7KbfJFec+q5s6Cn6LTOGJEd8ycT3ALp4fYmJqO9S0V6v0Xycue1aUXkrm10d0PpozrPBld+f2e5mXjdd+hsuhT7XWffp6f7KVfbGIqK0Xuru19fix0DWgCwFgMgF0jlttu7PqGAgCAIAgCAIAgCAIAgOd6S6N/6rR/OP8vqvObYwFv/ANEF/l8/PrzOts/E/wDil5fHwcjPbEHIrhxO7DmjRVdMRxG/6qzGR0qVRPxNTpKBjhbVGG1WKc5J3uW6actTVVOjQ0AA2PjmrUa13dksU920dCairZYDrOfdm0OJINtjRmCta1OFfhmQzoU1Ft5G+0dpyKVzRGSS4EkZFoF8Hcb/AF3X59bCTppufD3OcrTjdM6SmprNxzK5c6l2VKlS8jS6f01FDdl9Z34W5i2/d8VewmFnVtK1lzLeHoyl13kvr4HKy9K53WbHaJuAwF3EfzH5WXVWzqS60837ehLGjCdRcSPQVc8VcUj3E6s0biXG57LwczyVuCjBxsrZlqcHKjVprRxkvVM/TC7h8yCAIAgCAIAgCAIAgCAIAgCA+EXwKw0mrMJ2OE6S6K9C649h3s8N7SvIY7Bf01TLsvTu7vjuPTbPxXSxs9Vr8nN2N7Kqde6tc18lKASTjbJTKTLaqtpJGprmY371PBl6jLKxpdIMMliMWtJa7gTYi/MK5Sahe+rIakekqJLRa+xNoqpEDrsaC7VIucACSMTvyy4rSvB1Y2k8iSWHpyShFW5m+0h0gkbSsZrn0kms579oaXkANtkSBsyCoUsFB13K3VWi77cfD3KUsBTlWlJ5RVku92TZwU8pkmDW5A+W2670YqFNtlWtVlXxcacMlH6cS6ItU5HnZQ710dKNNQejJYuC0kTwlnken6P61Zm2E0LH8WOMZ52OsCfBWoY+X7kcCv8ApajLOlNrxV/j7nS6N6zKCXBxkhP52XHiy+HOytRxlN65HGrfpzGQ7CUvB/Njp6DSkE4vFLHJ/I8OI5gHBTxqRl2Xc5FbC1qLtVg4+KaLi3IAgCAIAgCAIAgCAIAgCAq6Sp2SRubJYNtck4atveucrKDE0YVabhPTny7ybD1J06ilDX69x5VW1bGFwb2yCQCMGkbxfevH9E7tX8+Z7alSnNJvLu4mmnriQch5lTRgkdCFFIoz0zpCBc4fPyHepozUMybpIwRZptElvaY9msG+z7TXWHsvuMeeGajlXTyadvfyK1StvdpM5uvlY15D2OjdfJpw8Cr9OMnG8XcklWjHV+ZJGAW3LJXNt71gLDcfotXk9VckjWi47qKcVBd9xg297Wsf1HapZVrRs9TSGEXSbydo62Ss2+98S+IioN5F8lMIaLnH4LXeua2T1KpeDlkpLPiFKOiMm4BYebN00kRmQ5jA3vcYHgt0rMjlK6sbnR/TOug9ipkI3PIkHKz72HJTwr1I6M5lfZuDq9qmvLL6WOl0f1vVDcJoI5BvYTGbcb6wJ8FajjHxRxK36epP/jk145/B1WjutTR8mDzJCfzs1m9zma2HOynjiYPXI5VXYmJh2bS8H82Or0dpmmqP3M0cnBjw4jmAbjvUylGWjObUoVaXbi14ovLYiCAIAgCAIAgKmkdIxwtu88gMzyCrYnFU8PHem/Liyehh51pWivPgcJp7S8lRgeyzYwZc3HaV5rE4+piHnlHl88z0mDwlPD5rN8/jkc5NTEmwFzuGf3xyUClxOrGqkrs+N0Qc3YcBn3u+nisOtyDxTeUST9ltg0W4Bab982aqpxZKKcMHxP3sWu9cdI5s++gs0XAJOOW9Z3rs13lKRQ0jDdp22x+o8CR3qanKzLEJWOcfFqgjbl/vvVxSuzpxndXIKZjy7VG0/wDK3m42ua77jqS1jxi1a009TZyVvEotaMgD9VM2+JHFx0R9qBYXSHI2qSsrkDHKRojjPmRuzWUat5mJKyaNmJK2I2bTR/RysmIMVPM7aHBjmt4ds2HmpIwm9EVKuKw9PtzS8/seg9HejvSCO1qj0LfwzSibDg2zwPEKzCFZcTi4nFbNl+2/grfB6ZoiKpay1TJFI7CxjjMfO93uv3AK1G/E4NV02/7aaXe7/YvrYiCAIAgNPpXTYju2Oznb/dH1PBcbG7XhSvClnL2Xy+71L+GwTqdaeS92clVyue7WcS5x7yeQ+QXm51Z1JOc3d8zu04xhG0VZETaMn2uyN2Z+g8+5aOoloZdZLQmbAGjAW+fM7Vq5N6kbm3qRvjWUzeMyAxWxWbkqlc+MptZwBy28llysjZ1d2LaJaqMblrBs0pyZrJ4zu2KeLLkJI5bSEeq63d4Wt/aWjuKvQd0XqVTKxSkm1TYZqVRuSuqiN7w431bnetknFWua7yZ8keAMbX+CRXI23mzOHQ1TOR6KCWQbC2Nxb/Vaw8VZpUpNZIqYjF0oPrzS8/sb2g6sdIyZsZEP4kg+DNYqzHC1Hqc6e2sLDRt+C+bHSUPU9tmqebY47f3OP+Kljg+bKNX9Qv8AZD1f2XydDQdWGjo7azHzEbZJD8Gao8lPHDU0c+ptnFT0aXgvm50lBoSmg/cwRRne2NoPeQLlSqEVoihUxFWp25N+LNgtiEIAgCAIDCaVrRdxsFHVrQpRc5uyNoxcnaJz+ktLF9w3st8z97l5THbXqV+pS6sfd/C/HyOpQwihnLN/Q1HoyeA8/DZ3+C5KaRf3rEjIQMh37fFYbbNXJvU+OagTI3NWTa5G5qzc2I3MWUzZSJqWLM9yxJmk5cDCeNEzeEjXzsUsWWoM0Gm4MLj71bn/ANS/yVuhLO35+aFqE7M56anxV1Mm3jBzDsWRvnpvVFRxmKZ7mMc8SgBxaC4D0bcA61wL3NuK62AScHlxPObdqz6SKTdraebPRl0Dz4QBAEAQBAEAQBAU6/SLYhvdu+p2LnY7aVLCq2suXzyLFHDyq+HM52qqnyG5PLcOQXksTiquInvVH4LgvD8udanShTVkQhqrElz6hgBFm7IEzKSR2THeFvMqzDB4ifZhL0t9SN1qcdZImZoaU7AOZ+l1chsbFy1SXi/i5G8bSXG5Ozo8feeByF/PBXIbAn++a8lf7r6ET2iuESxH0ei2lzu8AeQVyGw6C7Tk/b6IiltCo9EkVNJ6O9Fi32Mt9jx4Lk7U2d/TPfh2H7P4fD05E+HxPSZS1+pp5wuUi/AoTBSotRZrK2K4I25jmMR5hTQdmTpnOGIZbsuWbfIhdBO5IpETo1smbXPR+qX93OP4jT4t/wBLr7OfVl4nnttduHg/qd8uicQIAgCAIAgCAIDV1tZI7sxMdxeRYfpv8VxcZjMTO9PCwf8Ala3pf6/7LlKjTj1qsl4fJr2aHlOJsDvc6/wuuRHY+MnnJJeL+Llt4ylHJeyLLNBHa8dwv81bh+n5fvn6L+fsQvHLhEsR6EjGZce+3wCt09hYePacn52+iIpY2o9LIsM0bEPcB54/FXIbLwkP/Gn45/W5E8TVf7iyyMDIAchZXIU4QyikvAhcm9WZLcwEAQBAYvYCCCLg4ELWcIzi4yV0zKbTujlNMUBidvacj8jxXi9oYF4Wpl2Xo/s+/wCvqdzC11VXeaSZVEdGJQnUqJ4mjrIrO5/O5H+Xc0K5SleP5+cjZFZzVLc2TO+6qcqgcYz5P+i6+zHlLyOFtrWHn9jvl1DhhAEAQBAEAQBAEAQBAEAQBAEAQBAEAQEVTA2Rpa4XB+7jioq1GFaDhNXTN6c5QlvR1OH0vQuhfqnEZtO8fVeNxWFnhqm5LyfNfmp6TC141o7y80aadQouxNbXx3F932PMW/UVYpOzsblEtVhMHcdVudQOEX/0XW2W85+X3OLtnSHn9jvl1zhBAEAQBAEAQBAEAQBAEAQBAEAQBAEAQBAVdI0LZmFju47Qd4VfFYaGIp7kvJ8mTUK8qM96P+zzvSdI6J5Y8WI8CNhHBePq0Z0ZuE9V7956mhVjVhvxNc9twQtU7O5YNbq7N33buy7lauYZ2fVlg+f+WP4v+q6+yn1p+X3ONtjsw8/sd8uycIIAgCAIAgCAIAgCAIAgCAIAgCAIAgCAIAgNbp3RLahlsnj2XbjuPAqnjcHHEwtxWj/OBbwmKlh534PVfnE83qIXMcWuGq5psQV5OcJQk4yVmj1UJxnFSi7pmvqWWdff9/f8ylpu6/Pz/RtwOr6tj62b+Rvk4/VdfZPbl4I422OxHxZ367hwQgCAIAgCAIAgCAIAgCAIAgCAIAgCAIAgCAIDR9JtBiduszCVow/MPwn5Fc7aGBVeO9HtL37vg6GAxroS3Zdl+3f8nnNVEbEEWIORwIIzB5H4LzMHuysz1EWmdB1bn18n/i/yH1Xa2V/yS8Pucfa6/tx8fsehLunnwgCAIAgCAIAgCAIAgCAIAgCAIAgCAIAgCAIAgOY6WaA9IDLGO2B2mj3wNo/MPNcfaWB310tNdZarn/P1Ovs7HdG+jm8uD5fx9DR9XwtVPH8Fx/vYoNlSvVf+P3Rd2yv7Kff9mehrvnmwgCAIAgCAIAgCAIAgCAIAgCAIAgCAIAgCAIAgCA00OiWR1npWYekieHNthfWYS4c9ypxw0aeI348U8vNF6WKlUwvRy4NWfdZ5G5VwohAEAQBAEAQB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78" name="AutoShape 18" descr="data:image/jpeg;base64,/9j/4AAQSkZJRgABAQAAAQABAAD/2wCEAAkGBxISEhUUExQVFBUXFBcUFxcWFRwVFxcXFRQYFhQXFRUaHCggGholHBQYITEhJSkrLi4uFx8zODMsNygtLisBCgoKDg0OGxAQGywkICYsLCwyLCwsLCwsLCwsLCwsLCwsLCwsLC8sLCwsLCwsLCwsLCwsLCwsLCwsLCwsLCwsLP/AABEIAP0AxwMBEQACEQEDEQH/xAAcAAEAAgMBAQEAAAAAAAAAAAAAAwQCBQYHAQj/xABAEAABAwICBgYIAwgBBQAAAAABAAIDBBEhMQUSQVFhcQYHIoGRoRMjMkKxwdHwUmKCFDNjcpKiwuHxQ1NzssP/xAAbAQEAAgMBAQAAAAAAAAAAAAAAAwQBAgUGB//EADgRAAIBAgMECQMDBAIDAQAAAAABAgMRBCExBRJBURMiMmFxgZGh0bHB8AZC4RQjcvEzUkNikiT/2gAMAwEAAhEDEQA/APcUAQBAEAQBAEAQBAEAQBAEAQBAEAQBAEAQBAEAQHH9YmkZaNkVVC6xbII3sPsSMcCbOG8FuBzGsVWxEnBKaO1sehTxUpYeosmrp8U1y9c13G96OabjrYGzR5HBzTmxw9pp8e8EFS06iqR3kUMbg6mEqulPyfNczZqQqBAEAQBAEAQBAEAQBAEAQBAEAQBAEAQBAEBG6ZocGEjWcCQ3aQ22sbbhcY8RvCxdXsbKEnFytkuPjp+dzJFk1PLuufSwIhpWm7r+mf8AlABawd93HuG9c/HVFZR8z1v6Ywst6Vd6dlfV/Y1PVNpcxVRiJ9XM08g+MFwPgHDvChwVTdnuvidL9SYRVcL0qWcX7PL62PZ11jwAQBAEAQBAEAQBAEAQBAfCUBXpq+KRzmxyNeW+1qkO1eDiMAeBWqnFuyZNUw9WmlKcWr6Xyv4FlbEIQBAEBi94GZA5myXMpN6Gqr+k9FDf0lRELZgODnf0tufJRSrU46tF2jszF1uxTl42svV2Rxum+tNmLKSIvdl6SQWb+lg7Tu+yq1MallBHcwf6ZqSe9iJWXJa+ui9zpOhWipmMdPVOL6maxdre4wexGAMG5kkC2J4KfDwklvT1ZzNrYqjOao4ZWpw0txfF9/JX+5h0x6aQ0LS24knI7MYOW50hHsjhmdm8K2IjTVuJjZuyauMlvPKHF/Zc37L2PDK2tklkfLK4ukkdck7zs4AbtlrLkTbm7s+hUKUKFNQgrJZJfnv3lrQ7pBMz0Xt46v8ASb+V1invb10ZxXR9E1U0y+p+kV6A+TBAEAQBAEAQBAEAQGE0rWNLnENaBclxsABmSTkFhtJXZtGMptRirt8EcF0i6zYo7spW+mdlruuIxyGb/IcSqNXHRjlDM9Pgf0zVqWliHurku18L3fcee6U0/VVf76Vzmn3B2WDH8AwPM3K5tXETn2meqw2Aw2F/4oJPnq/Vm30D0zlo6f0EMcd9dztd1zfWtm0WuRa175AYYKSljJU4bsUUMbsani6/TVZPRKy7u/P0t5lSu6XV0hOtUyAbmER8hdgB81o8XWktSejsjBU1lST8c/rc1EmlqhxxnmPOV5+a16WfFsvRwlCOkI//ACvg+ftUv/ck/rd9Vo6kuZt0VP8A6r0Rj6d5995/UfqjnLmZ3IL9q9EQSY8eeKXbJYkZCyZNjoLSxpZRIyOKRw9kytc4NP4mgOGPHGykp1Oje9ZPxKmMwixVPo5Sklx3bK/c7p5G50n0/r5hq+kEQOYibqn+okuHcQpZ4yrLjbwKGH2BgaLvu7z/APZ39sl6o5Cckkkkkk3JOJJ2klRJnVlFLJEIdis2yI73Z3vVJoUzVRncPVwtPIve0tDeNmknhhvVvB07z3uCOD+osYqeH6JPrSfolnf1t7ntK6h4QIAgCAIAgCAIAgNB0r6W09Ay8h1pCLtiae07cT+FvE7ja6hq1o09deR0cBsytjJdVWjxk9P5fd62PHNP9K6itdeV1mX7MTcGDdce8eJ8lya9edR56HvdnbMoYOPUXW5vX+PI0gdcqC1kdK+di21thxKibuzVu7M9Wwutb3djW93YgLSVJdI3ulkSxwgDFaOV3kaOV9DKRvcFhMxFkV1uSWIZH2W6VzN0fL7UMt2MGk5rLsFclBWoIo6aSV2rGx7znZjS4+AU0It6FevVhDttJd7sdd0Y6t6uch0zTTx7S/8AeEbmx5g/zW71ahhJzeeSOJidv4bDxfR9eXdp5v4uex6H0XFSxNihbqsb4k7XOO0ldKEFBbqPEYnE1MRUdSo7t/lkXVuQBAEAQBAEAQBAcZ066bNpAYobPnOZzbFfa7e62Te87AaWJxap9WOv0PQbG2I8W+lq5Q95eHdzfku7xirmfK90kji9zjcucbkrlubbu9T3lOjCEVGCslokRPfqjisJXN5S3UZ0rbZrE2YirRzNhTQl7uCrTkoIiqTUETVjcmjILSm+JpSf7mfBGMFm7Dkx6I3x8E3shvK2RBO+2G1bxVyWCvmVJJd2amUeZImRMh95y3cuCNd3O7Frm5wGwLGmRsk27s3OhejlVVYwwuc38R7LM8e26wPddSQoVKnZRUxe0cNhcqs0ny1fojrqPqrncPWzxx8GNMh8Tqj4q1DZ8v3M4dX9VUY/8cG/FpfJuKHqthjcHiqqGvHvRlsZHI2JHirMcHGPFnKrfqOrVunTi1yd2dxRQGNga6R8pHvv1dY89VoHkrcVZWvc4FWanNyUVHuV7e7f1J1kjCAIAgCAIAgKL9Js/aG04xeWGV35WAhoJ4lxAA4HvjdRb6hx1LKw0ugdd9m6S73r7LXyNN036S/skeow+ueMNuo3LXI37hv5KrjcV0Md2Paft3nQ2Rs3+qnvT7C93y+f5PE6yUvebkm9ySTckk43O8lceOSu9T6HTgoRskQlqzclIXR48fgt08jWyuWqaO5sopysYm7I28Lw1uGapyW9LMpTTlLMra11LaxLaxPDhz3qORHPMjlnAvZbRg2bxg3qaxwvirSyLaslY+MjAWWxfgiWlpnzSNjjaXvcbNaMyfkNt9lltCDk7LU0qVYUYOpUdktWes9FerqGEB9SBNLnqnGNnC3vnicOG1dahg4xznm/Y8NtL9RVqzcKHVjz/c/jy9TuWi2AwCunm27n1AEAQBAEAQBAEAQENZUtiY+R2DWNLjyaLlazmoRcnwJKVOVSahHVu3qeV9GukQjrJKmov60Oa4gX1b6pYBtsNQN8FwMPjEsQ6k+KZ7XaGznUwkcPR/ba3frf63Of01XyTyPlfi57sBuGTWjgBh3KrUqurUc5HVwmHhQpxpR0S/2/M1M0Bbz2nitoz3i9CakZxR2FzuWspXdjWUruxSbncqbhYnJ4DbFaSzyNJq+Rl6ckW3rG4lmY3Esy1ECAN5yUUtSCTTZK6MhuC0TTZopJsqSx2HNTRldk8ZXZFq2zW176G976EcjlukbxR7R1e9F20kIke318jbuJzY04iMbthPHkF28LQ6ON3qz55tzajxdXo4PqR073z+O7xZ1ytnCCAIAgCAIAgCAIAgCA5rp/U6tNqD/qPDTyHaPm0DvXM2tV3KFlxdvudjYlLexO8/2pvz0+55TIztW4rzyeVz28ZZXJzBt3ZKPf4EXScCnVx2Ftt1NTlcnpyu7lesbhbYpabzuTUnncohqnuWbkpZgtL5kd8zOjg1ncAsVJ2RirPdRsAP8ASrFRsxkdfAeKylbNm0VbNlarkAtbEqWnG5NSi2UXkqdWLCNz0HoRPXQMcLt19c8RGC+x4EtA71Zw0N6qkzn7YxDoYKpNa2svPL+T3xkgN7EGxsbG9juPFd258wcWtUZIYCAIAgCAIAgCAIAgCA4zp92nwt3NcfEgf4rzm3qlnCPj9j0GxerGcvD7/JwUjdZxIyvh3LkJ7sbM9RF7sbMvPjs3moFK7KyleRq5WXeBsALjzVqLtG5cjK0L8ylUC4PEqeGTLMHZlSKK5U0pWRPKVkTCK+Cj3rZke9bMsUzQL7lHN3IajbInzXcbLdQssyRQtHM+yPsMFhK7EVdmufJjcqyllZFpRsrIhc+63SsbI2OhNJvpXukjweY3Mafwl4trDiBdb06rpu6K2LwsMVBU56XTffbgdZ1ddMBTOMFQfVyPLhITfUe619cn3Tv2HPAki3hMSo9WWhw9vbHeISrUF1krW5pcu9cuK00s/XWuBFxiCuseDatkz6gCAIAgCAIAgCAIAgOB6xJSJWgZmIDldzrleZ2zG+IjfRR+7PT7CgnSbfCX2RzcFNYLiTndnXnUuzGeTtWGzBZjHq3NoR6t2UC0jWO//asXWRZunZGJpbMG9Z6S8zbpbzKepq35eZU194nvvEkUJI3LWUkmaymkyCd1hZSRV3ckgru5BTsOZW82tCWbWgqXbBnbw/2kFxFNcTXvarCZYM2RrDYbtoHFYQSPhWTJ2PQnptJSERzEvpzhvdFxZvb+Xw3G5h8W6b3ZafQ8/tfYkMWnUpZVPaXj39/r3eyU07ZGtexwc1wDmuBuCDkQuwmmro8BUhKnJwmrNcCRZNAgCAIAgCAIAgCA4rpzTXmid+Qjwdf/ACXmdvdWUXzT/Pc9FseralOPf9v4OfqHhoXnoJyZ1Kacma+nhJJcVYnJJWLdSaS3T7MzYMz81iL4sxGXFk0kIAA4YrRTu7kcZ3dzSzxXeeHx+/gr0ZWidGErRLcrA1uKhi96RXjJykap0JcQ3ebngFbUt1XLynuq5LNHYCw4NG871pF318yOMrvPzKk0WrtuTiT9FNGW8WIS3vAoHNTllH17kSCQZHhco3wQcuCDgiCMS9ZsZSO/6qukRjl/ZXm8clzHf3X5lo4OAPeOJXQwNaz3HoeX/UmzlUp/1MF1o6965+X08D1ldU8MEAQBAEAQBAEAQHOdNovVNk/A4jucPq0Lhbepb1GMlwf1/wBI62yJ/wBxw5r6f7OBaNdwvkvNvqRy1PTt7kctS3M4ZDKyhinxIYJ8SvB7QJ24BSz0sSz7Ni9PHbE5AX8FXg75IrQlfJGjiZdw53KvSdkdKUrIznj1nWOQFysQluq5rCW7G5hR0w7TjkcLcNyzUqaRRtVqvKKPs8QabnO2X4RuCRlfJaGISvktPr3mir33V+krHSoqyKThYXKnvcsbxJBTE9p2WwfMrSdS3VRHKpnZGLiScFlKyJEkkRSLdG6MGtWbmSxSVZiex7c2Pa8c2ODh8Ei92SZHVpKrBwlo0165H6Sabi69IfIWrH1AEAQBAEAQBAfCgOa03pqllgkje/Uc5pAa5puHtNwMBj2hsXIrY3DV6Eot2fJp3T/3yOxhMHiaVeNSMbpPVW0f8HFssAF5J3Z6F3bJ20pI5qN1EmRuqkyk52pKOH/CntvQLCW/TLWk5rtAHvYX+KhoR613wIcPC0rvgVowGNJHIH4lSu8nZk0rzlZkccJI4uOPJbSkk/A2lNJ+BYeQ0cB94cVEsyJJyNbVknDac/oFapq2ZcpJLM087ALk9yuRbeSLsZ5CjoS/tuFm7L/JKlZQ6sdTE6yjktTOpGsbDALEOrmzNPq5vUry2YLDNSRvLNksbyd2UHlTpFhM+sF0eRlslp6YySMjbm97WDm5waPitoLekkR1aqp05VHwTfpmfpICy9GfIj6gCAIAgCAIAgCA856XaMLaokDsvGuDxJ7Y8cf1BeR2tSVCs5cJZ+fE9ZszEqWGs3msvj2+hDSUgzOK4NSrwRJVqvRF/VVe5Wuc/pOK7xbMuAC6NCVo58jp0J2hnyJq+nBc0ZtHyWlKdovmaUalovmRTtu4DYtouyubwdotl30YAuoN5t2K+827GrdJrnDIZfVW1HdXeXVHcXeVqtwY0naVJBbzJYdZkdBowv8AWSZbGrarX3OpAzVxG71Y6k9U2+GQGwZYLSm7ZmtJ2zNTWO1efw5q3TW8XKeZp5Hkm6uJJFlS5GFiVtkjdSuTMFgtHmze51nVZogzVnpXDsQDW/W64YPi79IV/BU96d+Rwf1Fi+hwvRrWeXktfsvM9oXYPn4QBAEAQBAEAQBAa/Tej/TR2HtDFvPaO/6Ln7TwX9VRcV2lmvjzLWExHQ1LvR6nJtjthlZfPJ3Taep3HK+Zi4rCMo1YxffdcN+ZVvSNi7pGxNVt7PJaU31jSk+sUWuxO8mysNFhrIVr8NUfYSlHO7FKOe8yMtDGY8/oFtdzkb3c5FWGlMjwXZblLKooRyJZ1FTjkbWYe63vO5VI/wDZlOP/AGkUapgaPvzU9NuTLNNuTOdqWl5NsQPDvXRg1FZnQTsYSU7QN58llTbN1IqCGxxU2/ckjItUej5J5GxRNLnuNgPiSdgG0ralGU5bsRVxFOjTdSo7Jfnqe39FtAsooGxNxd7T3fieczyGAHABehoUlShuo+c7Rx0sZXdSWS0S5L8zfebhTFAIAgCAIAgCAICCStjadVz2tO5x1fC+ahliaUZ7jkk+TdmSxo1JK8U2u7Mma4EXBuN4UxG01kzVaX0T6TtMwftGx30K4O1djrE/3aWU/Z/z+Mu4XF9H1Z6fQ43SspjJZYh22+a8osNOE7VFZrgz0GGgqi39UQ0UJ2rWrJElaaLNWLNJ4KOnnIhpO8jXMj8VZci25Ecttbkto9k3jfdK8z9Y2Clit1EsVurMuwMsLDvPxVebvmytN3zZm6QNB2ALVJs1UXI1LmumduZ5lXE1Sj3l1NUo95O+jAGq0AclGqrbuyONV3uyk+nA7jZTqbLKqNk2iujs9W/1bOxtldgwb7fiPAd9l0cLhKtZZZLmQ4raNHCx/uPPktf48z07o30bho2nU7UjvbkI7TuA/C3h8TivQ4fDQoxsteZ4/H7Rq4yV55JaLgvl95ulYOeEAQBAEAQBAEAQFHS1F6VmHtDLjwK5e1NnrFU7x7S07+7z+pZw1fo5Z6fmZwk9KA4lpfE6+cbnRnDfqkLytHEVqOUW0elhVbSTtJd6T+pVqNM6Sg7UVQJWj3JmNdy7Qs7zXYw+16mkzb+gwdd2cN191/z2I5OsJ5AFXQskt70biLby0EE/3BXZYqjiI7tSKf5+cQthuHWw9Vruefrp9CWl6X6MeMHy0+OUsZeL82X81zK+x8PUd6c3Huauvz1IZ4PHRV5RUl3O31LUz2zD1EsUwz9XIHO72e15Kg9kV6WatL/F39tfYzSluZ1IuPiml66e5Qc+1xkdt8wqrg08+HAuqN8ypJicFKslmTLJZmbY9g7ysOXFmrlxZeBDWKvZymV7OUzXMaZSNystqmi02qaLkMPbDBmbADaSTgB3qOKlU7KbfJFec+q5s6Cn6LTOGJEd8ycT3ALp4fYmJqO9S0V6v0Xycue1aUXkrm10d0PpozrPBld+f2e5mXjdd+hsuhT7XWffp6f7KVfbGIqK0Xuru19fix0DWgCwFgMgF0jlttu7PqGAgCAIAgCAIAgCAIAgOd6S6N/6rR/OP8vqvObYwFv/ANEF/l8/PrzOts/E/wDil5fHwcjPbEHIrhxO7DmjRVdMRxG/6qzGR0qVRPxNTpKBjhbVGG1WKc5J3uW6actTVVOjQ0AA2PjmrUa13dksU920dCairZYDrOfdm0OJINtjRmCta1OFfhmQzoU1Ft5G+0dpyKVzRGSS4EkZFoF8Hcb/AF3X59bCTppufD3OcrTjdM6SmprNxzK5c6l2VKlS8jS6f01FDdl9Z34W5i2/d8VewmFnVtK1lzLeHoyl13kvr4HKy9K53WbHaJuAwF3EfzH5WXVWzqS60837ehLGjCdRcSPQVc8VcUj3E6s0biXG57LwczyVuCjBxsrZlqcHKjVprRxkvVM/TC7h8yCAIAgCAIAgCAIAgCAIAgCA+EXwKw0mrMJ2OE6S6K9C649h3s8N7SvIY7Bf01TLsvTu7vjuPTbPxXSxs9Vr8nN2N7Kqde6tc18lKASTjbJTKTLaqtpJGprmY371PBl6jLKxpdIMMliMWtJa7gTYi/MK5Sahe+rIakekqJLRa+xNoqpEDrsaC7VIucACSMTvyy4rSvB1Y2k8iSWHpyShFW5m+0h0gkbSsZrn0kms579oaXkANtkSBsyCoUsFB13K3VWi77cfD3KUsBTlWlJ5RVku92TZwU8pkmDW5A+W2670YqFNtlWtVlXxcacMlH6cS6ItU5HnZQ710dKNNQejJYuC0kTwlnken6P61Zm2E0LH8WOMZ52OsCfBWoY+X7kcCv8ApajLOlNrxV/j7nS6N6zKCXBxkhP52XHiy+HOytRxlN65HGrfpzGQ7CUvB/Njp6DSkE4vFLHJ/I8OI5gHBTxqRl2Xc5FbC1qLtVg4+KaLi3IAgCAIAgCAIAgCAIAgCAq6Sp2SRubJYNtck4atveucrKDE0YVabhPTny7ybD1J06ilDX69x5VW1bGFwb2yCQCMGkbxfevH9E7tX8+Z7alSnNJvLu4mmnriQch5lTRgkdCFFIoz0zpCBc4fPyHepozUMybpIwRZptElvaY9msG+z7TXWHsvuMeeGajlXTyadvfyK1StvdpM5uvlY15D2OjdfJpw8Cr9OMnG8XcklWjHV+ZJGAW3LJXNt71gLDcfotXk9VckjWi47qKcVBd9xg297Wsf1HapZVrRs9TSGEXSbydo62Ss2+98S+IioN5F8lMIaLnH4LXeua2T1KpeDlkpLPiFKOiMm4BYebN00kRmQ5jA3vcYHgt0rMjlK6sbnR/TOug9ipkI3PIkHKz72HJTwr1I6M5lfZuDq9qmvLL6WOl0f1vVDcJoI5BvYTGbcb6wJ8FajjHxRxK36epP/jk145/B1WjutTR8mDzJCfzs1m9zma2HOynjiYPXI5VXYmJh2bS8H82Or0dpmmqP3M0cnBjw4jmAbjvUylGWjObUoVaXbi14ovLYiCAIAgCAIAgKmkdIxwtu88gMzyCrYnFU8PHem/Liyehh51pWivPgcJp7S8lRgeyzYwZc3HaV5rE4+piHnlHl88z0mDwlPD5rN8/jkc5NTEmwFzuGf3xyUClxOrGqkrs+N0Qc3YcBn3u+nisOtyDxTeUST9ltg0W4Bab982aqpxZKKcMHxP3sWu9cdI5s++gs0XAJOOW9Z3rs13lKRQ0jDdp22x+o8CR3qanKzLEJWOcfFqgjbl/vvVxSuzpxndXIKZjy7VG0/wDK3m42ua77jqS1jxi1a009TZyVvEotaMgD9VM2+JHFx0R9qBYXSHI2qSsrkDHKRojjPmRuzWUat5mJKyaNmJK2I2bTR/RysmIMVPM7aHBjmt4ds2HmpIwm9EVKuKw9PtzS8/seg9HejvSCO1qj0LfwzSibDg2zwPEKzCFZcTi4nFbNl+2/grfB6ZoiKpay1TJFI7CxjjMfO93uv3AK1G/E4NV02/7aaXe7/YvrYiCAIAgNPpXTYju2Oznb/dH1PBcbG7XhSvClnL2Xy+71L+GwTqdaeS92clVyue7WcS5x7yeQ+QXm51Z1JOc3d8zu04xhG0VZETaMn2uyN2Z+g8+5aOoloZdZLQmbAGjAW+fM7Vq5N6kbm3qRvjWUzeMyAxWxWbkqlc+MptZwBy28llysjZ1d2LaJaqMblrBs0pyZrJ4zu2KeLLkJI5bSEeq63d4Wt/aWjuKvQd0XqVTKxSkm1TYZqVRuSuqiN7w431bnetknFWua7yZ8keAMbX+CRXI23mzOHQ1TOR6KCWQbC2Nxb/Vaw8VZpUpNZIqYjF0oPrzS8/sb2g6sdIyZsZEP4kg+DNYqzHC1Hqc6e2sLDRt+C+bHSUPU9tmqebY47f3OP+Kljg+bKNX9Qv8AZD1f2XydDQdWGjo7azHzEbZJD8Gao8lPHDU0c+ptnFT0aXgvm50lBoSmg/cwRRne2NoPeQLlSqEVoihUxFWp25N+LNgtiEIAgCAIDCaVrRdxsFHVrQpRc5uyNoxcnaJz+ktLF9w3st8z97l5THbXqV+pS6sfd/C/HyOpQwihnLN/Q1HoyeA8/DZ3+C5KaRf3rEjIQMh37fFYbbNXJvU+OagTI3NWTa5G5qzc2I3MWUzZSJqWLM9yxJmk5cDCeNEzeEjXzsUsWWoM0Gm4MLj71bn/ANS/yVuhLO35+aFqE7M56anxV1Mm3jBzDsWRvnpvVFRxmKZ7mMc8SgBxaC4D0bcA61wL3NuK62AScHlxPObdqz6SKTdraebPRl0Dz4QBAEAQBAEAQBAU6/SLYhvdu+p2LnY7aVLCq2suXzyLFHDyq+HM52qqnyG5PLcOQXksTiquInvVH4LgvD8udanShTVkQhqrElz6hgBFm7IEzKSR2THeFvMqzDB4ifZhL0t9SN1qcdZImZoaU7AOZ+l1chsbFy1SXi/i5G8bSXG5Ozo8feeByF/PBXIbAn++a8lf7r6ET2iuESxH0ei2lzu8AeQVyGw6C7Tk/b6IiltCo9EkVNJ6O9Fi32Mt9jx4Lk7U2d/TPfh2H7P4fD05E+HxPSZS1+pp5wuUi/AoTBSotRZrK2K4I25jmMR5hTQdmTpnOGIZbsuWbfIhdBO5IpETo1smbXPR+qX93OP4jT4t/wBLr7OfVl4nnttduHg/qd8uicQIAgCAIAgCAIDV1tZI7sxMdxeRYfpv8VxcZjMTO9PCwf8Ala3pf6/7LlKjTj1qsl4fJr2aHlOJsDvc6/wuuRHY+MnnJJeL+Llt4ylHJeyLLNBHa8dwv81bh+n5fvn6L+fsQvHLhEsR6EjGZce+3wCt09hYePacn52+iIpY2o9LIsM0bEPcB54/FXIbLwkP/Gn45/W5E8TVf7iyyMDIAchZXIU4QyikvAhcm9WZLcwEAQBAYvYCCCLg4ELWcIzi4yV0zKbTujlNMUBidvacj8jxXi9oYF4Wpl2Xo/s+/wCvqdzC11VXeaSZVEdGJQnUqJ4mjrIrO5/O5H+Xc0K5SleP5+cjZFZzVLc2TO+6qcqgcYz5P+i6+zHlLyOFtrWHn9jvl1DhhAEAQBAEAQBAEAQBAEAQBAEAQBAEAQEVTA2Rpa4XB+7jioq1GFaDhNXTN6c5QlvR1OH0vQuhfqnEZtO8fVeNxWFnhqm5LyfNfmp6TC141o7y80aadQouxNbXx3F932PMW/UVYpOzsblEtVhMHcdVudQOEX/0XW2W85+X3OLtnSHn9jvl1zhBAEAQBAEAQBAEAQBAEAQBAEAQBAEAQBAVdI0LZmFju47Qd4VfFYaGIp7kvJ8mTUK8qM96P+zzvSdI6J5Y8WI8CNhHBePq0Z0ZuE9V7956mhVjVhvxNc9twQtU7O5YNbq7N33buy7lauYZ2fVlg+f+WP4v+q6+yn1p+X3ONtjsw8/sd8uycIIAgCAIAgCAIAgCAIAgCAIAgCAIAgCAIAgNbp3RLahlsnj2XbjuPAqnjcHHEwtxWj/OBbwmKlh534PVfnE83qIXMcWuGq5psQV5OcJQk4yVmj1UJxnFSi7pmvqWWdff9/f8ylpu6/Pz/RtwOr6tj62b+Rvk4/VdfZPbl4I422OxHxZ367hwQgCAIAgCAIAgCAIAgCAIAgCAIAgCAIAgCAIDR9JtBiduszCVow/MPwn5Fc7aGBVeO9HtL37vg6GAxroS3Zdl+3f8nnNVEbEEWIORwIIzB5H4LzMHuysz1EWmdB1bn18n/i/yH1Xa2V/yS8Pucfa6/tx8fsehLunnwgCAIAgCAIAgCAIAgCAIAgCAIAgCAIAgCAIAgOY6WaA9IDLGO2B2mj3wNo/MPNcfaWB310tNdZarn/P1Ovs7HdG+jm8uD5fx9DR9XwtVPH8Fx/vYoNlSvVf+P3Rd2yv7Kff9mehrvnmwgCAIAgCAIAgCAIAgCAIAgCAIAgCAIAgCAIAgCA00OiWR1npWYekieHNthfWYS4c9ypxw0aeI348U8vNF6WKlUwvRy4NWfdZ5G5VwohAEAQBAEAQB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0" name="Picture 20" descr="http://www.ddt-chkalov.ru/?q=system/files/styles/thumbnail/private/%D1%8D%D0%BC%D0%B1%D0%BB%D0%B5%D0%BC%D0%B0%20%D0%BF%D0%BE%D1%81%D1%82%20%D0%BC%D0%B0%D0%BB.jpg&amp;itok=qwKdh-VK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5661248"/>
            <a:ext cx="659905" cy="659905"/>
          </a:xfrm>
          <a:prstGeom prst="rect">
            <a:avLst/>
          </a:prstGeom>
          <a:noFill/>
        </p:spPr>
      </p:pic>
      <p:sp>
        <p:nvSpPr>
          <p:cNvPr id="54" name="TextBox 53"/>
          <p:cNvSpPr txBox="1"/>
          <p:nvPr/>
        </p:nvSpPr>
        <p:spPr>
          <a:xfrm>
            <a:off x="1619672" y="5877272"/>
            <a:ext cx="504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Georgia" pitchFamily="18" charset="0"/>
                <a:hlinkClick r:id="rId13"/>
              </a:rPr>
              <a:t>Читай о городе – герое в интернете</a:t>
            </a:r>
            <a:endParaRPr lang="ru-RU" sz="1600" b="1" dirty="0">
              <a:latin typeface="Georgia" pitchFamily="18" charset="0"/>
            </a:endParaRPr>
          </a:p>
        </p:txBody>
      </p:sp>
      <p:sp>
        <p:nvSpPr>
          <p:cNvPr id="57" name="Управляющая кнопка: далее 56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360040" cy="216024"/>
          </a:xfrm>
          <a:prstGeom prst="actionButtonForwardNext">
            <a:avLst/>
          </a:prstGeom>
          <a:solidFill>
            <a:schemeClr val="accent6">
              <a:lumMod val="75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751" y="-15434"/>
            <a:ext cx="963613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Знаки Победы: 10 памятников Москвы, посвященных Великой Отечественной войне">
            <a:hlinkClick r:id="rId2" action="ppaction://hlinksldjump" tooltip="Могила неизвестного солдата"/>
          </p:cNvPr>
          <p:cNvPicPr>
            <a:picLocks noChangeAspect="1" noChangeArrowheads="1"/>
          </p:cNvPicPr>
          <p:nvPr/>
        </p:nvPicPr>
        <p:blipFill>
          <a:blip r:embed="rId3" cstate="print"/>
          <a:srcRect r="12220" b="15000"/>
          <a:stretch>
            <a:fillRect/>
          </a:stretch>
        </p:blipFill>
        <p:spPr bwMode="auto">
          <a:xfrm>
            <a:off x="611561" y="5085184"/>
            <a:ext cx="2015999" cy="1368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0" name="Picture 4" descr="Знаки Победы: 10 памятников Москвы, посвященных Великой Отечественной войне">
            <a:hlinkClick r:id="rId2" action="ppaction://hlinksldjump" tooltip="Памятник ополченцам Москвы"/>
          </p:cNvPr>
          <p:cNvPicPr>
            <a:picLocks noChangeAspect="1" noChangeArrowheads="1"/>
          </p:cNvPicPr>
          <p:nvPr/>
        </p:nvPicPr>
        <p:blipFill>
          <a:blip r:embed="rId4" cstate="print"/>
          <a:srcRect b="6922"/>
          <a:stretch>
            <a:fillRect/>
          </a:stretch>
        </p:blipFill>
        <p:spPr bwMode="auto">
          <a:xfrm>
            <a:off x="1115616" y="1556792"/>
            <a:ext cx="1564154" cy="2016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2" name="Picture 6" descr="http://ordenrf.ru/upload/novosty-info/moskva-5.jpg">
            <a:hlinkClick r:id="rId2" action="ppaction://hlinksldjump" tooltip="Мемориал Победы на Поклонной горе.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645024"/>
            <a:ext cx="2053282" cy="1368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6" name="Picture 10" descr="http://img-fotki.yandex.ru/get/6205/14576209.8/0_92aeb_8e3a4e1a_orig.jpg">
            <a:hlinkClick r:id="rId2" action="ppaction://hlinksldjump" tooltip="Монумент &quot;Защитникам Москвы&quot;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3717032"/>
            <a:ext cx="1776197" cy="1332148"/>
          </a:xfrm>
          <a:prstGeom prst="rect">
            <a:avLst/>
          </a:prstGeom>
          <a:noFill/>
        </p:spPr>
      </p:pic>
      <p:pic>
        <p:nvPicPr>
          <p:cNvPr id="19468" name="Picture 12" descr="http://ordenrf.ru/upload/novosty-info/moskva-6.jpg">
            <a:hlinkClick r:id="rId2" action="ppaction://hlinksldjump" tooltip="Монумент защитникам Москвы &quot;Ежи&quot;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3573016"/>
            <a:ext cx="2052000" cy="144016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70" name="Picture 14" descr="http://922polk.ucoz.ru/_ph/1/21347712.jpg">
            <a:hlinkClick r:id="rId2" action="ppaction://hlinksldjump" tooltip="Мемориал &quot;Могила Неизвестного солдата&quot;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224" y="5085184"/>
            <a:ext cx="1944216" cy="1368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72" name="Picture 16" descr="http://ordenrf.ru/upload/novosty-info/moskva-3.jpg">
            <a:hlinkClick r:id="rId2" action="ppaction://hlinksldjump" tooltip="Главный монумент мемориала Победы.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88224" y="1484784"/>
            <a:ext cx="1440160" cy="2016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74" name="Picture 18" descr="http://www.esosedi.ru/fiber/23086/fit/1400x1000/n_4.png">
            <a:hlinkClick r:id="rId2" action="ppaction://hlinksldjump" tooltip="Обелиск &quot;&quot;Москва - город-герой&quot;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23928" y="1556792"/>
            <a:ext cx="1514240" cy="2016000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467544" y="188640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Москва. </a:t>
            </a:r>
          </a:p>
          <a:p>
            <a:pPr algn="ctr"/>
            <a:r>
              <a:rPr lang="ru-RU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Памятники Победы</a:t>
            </a:r>
          </a:p>
        </p:txBody>
      </p:sp>
      <p:sp>
        <p:nvSpPr>
          <p:cNvPr id="27" name="Управляющая кнопка: назад 26">
            <a:hlinkClick r:id="rId11" action="ppaction://hlinksldjump" highlightClick="1"/>
          </p:cNvPr>
          <p:cNvSpPr/>
          <p:nvPr/>
        </p:nvSpPr>
        <p:spPr>
          <a:xfrm>
            <a:off x="35496" y="5877272"/>
            <a:ext cx="360040" cy="216024"/>
          </a:xfrm>
          <a:prstGeom prst="actionButtonBackPrevious">
            <a:avLst/>
          </a:prstGeom>
          <a:solidFill>
            <a:schemeClr val="accent6">
              <a:lumMod val="75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421" y="6581"/>
            <a:ext cx="963613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 descr="Знаки Победы: 10 памятников Москвы, посвященных Великой Отечественной войне">
            <a:hlinkClick r:id="rId2" action="ppaction://hlinksldjump" tooltip="Памятник ополченцам Москвы"/>
          </p:cNvPr>
          <p:cNvPicPr>
            <a:picLocks noChangeAspect="1" noChangeArrowheads="1"/>
          </p:cNvPicPr>
          <p:nvPr/>
        </p:nvPicPr>
        <p:blipFill>
          <a:blip r:embed="rId4" cstate="print"/>
          <a:srcRect b="6922"/>
          <a:stretch>
            <a:fillRect/>
          </a:stretch>
        </p:blipFill>
        <p:spPr bwMode="auto">
          <a:xfrm>
            <a:off x="1897693" y="999957"/>
            <a:ext cx="4104456" cy="5290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" name="Picture 18" descr="http://www.esosedi.ru/fiber/23086/fit/1400x1000/n_4.png">
            <a:hlinkClick r:id="rId2" action="ppaction://hlinksldjump" tooltip="Обелиск &quot;&quot;Москва - город-герой&quot;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83768" y="999957"/>
            <a:ext cx="4032448" cy="5368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1" name="Picture 16" descr="http://ordenrf.ru/upload/novosty-info/moskva-3.jpg">
            <a:hlinkClick r:id="rId2" action="ppaction://hlinksldjump" tooltip="Главный монумент мемориала Победы.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16729" y="999957"/>
            <a:ext cx="3948548" cy="5527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2" name="Picture 6" descr="http://ordenrf.ru/upload/novosty-info/moskva-5.jpg">
            <a:hlinkClick r:id="rId2" action="ppaction://hlinksldjump" tooltip="Мемориал Победы на Поклонной горе.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5251" y="1739640"/>
            <a:ext cx="6048090" cy="4029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3" name="Picture 2" descr="Знаки Победы: 10 памятников Москвы, посвященных Великой Отечественной войне">
            <a:hlinkClick r:id="rId2" action="ppaction://hlinksldjump" tooltip="Могила неизвестного солдата"/>
          </p:cNvPr>
          <p:cNvPicPr>
            <a:picLocks noChangeAspect="1" noChangeArrowheads="1"/>
          </p:cNvPicPr>
          <p:nvPr/>
        </p:nvPicPr>
        <p:blipFill>
          <a:blip r:embed="rId3" cstate="print"/>
          <a:srcRect r="12220" b="15000"/>
          <a:stretch>
            <a:fillRect/>
          </a:stretch>
        </p:blipFill>
        <p:spPr bwMode="auto">
          <a:xfrm>
            <a:off x="1897693" y="1758703"/>
            <a:ext cx="5895648" cy="4000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4" name="Picture 10" descr="http://img-fotki.yandex.ru/get/6205/14576209.8/0_92aeb_8e3a4e1a_orig.jpg">
            <a:hlinkClick r:id="rId2" action="ppaction://hlinksldjump" tooltip="Монумент &quot;Защитникам Москвы&quot;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1635875"/>
            <a:ext cx="5943223" cy="4457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5" name="Picture 12" descr="http://ordenrf.ru/upload/novosty-info/moskva-6.jpg">
            <a:hlinkClick r:id="rId2" action="ppaction://hlinksldjump" tooltip="Монумент защитникам Москвы &quot;Ежи&quot;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3768" y="1251763"/>
            <a:ext cx="5964183" cy="4185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6" name="Picture 14" descr="http://922polk.ucoz.ru/_ph/1/21347712.jpg">
            <a:hlinkClick r:id="rId2" action="ppaction://hlinksldjump" tooltip="Мемориал &quot;Могила Неизвестного солдата&quot;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4978" y="1556792"/>
            <a:ext cx="5873899" cy="4133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4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5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9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17.dreamies.de/img/922/b/qmud0am3ly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4176464" cy="5660546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4258816" cy="49251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/>
              <a:t>     </a:t>
            </a:r>
          </a:p>
          <a:p>
            <a:pPr algn="ctr">
              <a:buNone/>
            </a:pPr>
            <a:r>
              <a:rPr lang="ru-RU" dirty="0"/>
              <a:t>      </a:t>
            </a:r>
          </a:p>
          <a:p>
            <a:pPr algn="ctr">
              <a:buNone/>
            </a:pPr>
            <a:r>
              <a:rPr lang="ru-RU" dirty="0"/>
              <a:t>      </a:t>
            </a:r>
          </a:p>
          <a:p>
            <a:pPr algn="ctr">
              <a:buNone/>
            </a:pPr>
            <a:r>
              <a:rPr lang="ru-RU" dirty="0"/>
              <a:t> 	</a:t>
            </a:r>
            <a:endParaRPr lang="ru-RU" sz="4300" dirty="0"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22696" y="273422"/>
            <a:ext cx="19159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Тула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7066" y="1556792"/>
            <a:ext cx="3672408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>
              <a:latin typeface="Monotype Corsiva" pitchFamily="66" charset="0"/>
            </a:endParaRPr>
          </a:p>
          <a:p>
            <a:pPr algn="ctr"/>
            <a:r>
              <a:rPr lang="ru-RU" sz="1600" dirty="0">
                <a:latin typeface="Monotype Corsiva" pitchFamily="66" charset="0"/>
              </a:rPr>
              <a:t>…</a:t>
            </a:r>
            <a:r>
              <a:rPr lang="ru-RU" sz="2000" dirty="0">
                <a:latin typeface="Monotype Corsiva" pitchFamily="66" charset="0"/>
              </a:rPr>
              <a:t>К Москве пошла колонна тигров.</a:t>
            </a:r>
            <a:br>
              <a:rPr lang="ru-RU" sz="2000" dirty="0">
                <a:latin typeface="Monotype Corsiva" pitchFamily="66" charset="0"/>
              </a:rPr>
            </a:br>
            <a:r>
              <a:rPr lang="ru-RU" sz="2000" dirty="0">
                <a:latin typeface="Monotype Corsiva" pitchFamily="66" charset="0"/>
              </a:rPr>
              <a:t>Сам Гудериан, вёл ту рать.</a:t>
            </a:r>
            <a:br>
              <a:rPr lang="ru-RU" sz="2000" dirty="0">
                <a:latin typeface="Monotype Corsiva" pitchFamily="66" charset="0"/>
              </a:rPr>
            </a:br>
            <a:r>
              <a:rPr lang="ru-RU" sz="2000" dirty="0">
                <a:latin typeface="Monotype Corsiva" pitchFamily="66" charset="0"/>
              </a:rPr>
              <a:t>Казалось, никакая сила,</a:t>
            </a:r>
            <a:br>
              <a:rPr lang="ru-RU" sz="2000" dirty="0">
                <a:latin typeface="Monotype Corsiva" pitchFamily="66" charset="0"/>
              </a:rPr>
            </a:br>
            <a:r>
              <a:rPr lang="ru-RU" sz="2000" dirty="0">
                <a:latin typeface="Monotype Corsiva" pitchFamily="66" charset="0"/>
              </a:rPr>
              <a:t>Не сможет планам помешать.</a:t>
            </a:r>
            <a:br>
              <a:rPr lang="ru-RU" sz="2000" dirty="0">
                <a:latin typeface="Monotype Corsiva" pitchFamily="66" charset="0"/>
              </a:rPr>
            </a:br>
            <a:r>
              <a:rPr lang="ru-RU" sz="2000" dirty="0">
                <a:latin typeface="Monotype Corsiva" pitchFamily="66" charset="0"/>
              </a:rPr>
              <a:t> Но тут колонна танков, встала.</a:t>
            </a:r>
            <a:br>
              <a:rPr lang="ru-RU" sz="2000" dirty="0">
                <a:latin typeface="Monotype Corsiva" pitchFamily="66" charset="0"/>
              </a:rPr>
            </a:br>
            <a:r>
              <a:rPr lang="ru-RU" sz="2000" dirty="0">
                <a:latin typeface="Monotype Corsiva" pitchFamily="66" charset="0"/>
              </a:rPr>
              <a:t>Им Тула преградила путь.</a:t>
            </a:r>
            <a:br>
              <a:rPr lang="ru-RU" sz="2000" dirty="0">
                <a:latin typeface="Monotype Corsiva" pitchFamily="66" charset="0"/>
              </a:rPr>
            </a:br>
            <a:r>
              <a:rPr lang="ru-RU" sz="2000" dirty="0">
                <a:latin typeface="Monotype Corsiva" pitchFamily="66" charset="0"/>
              </a:rPr>
              <a:t>Она без пряников встречала.</a:t>
            </a:r>
            <a:br>
              <a:rPr lang="ru-RU" sz="2000" dirty="0">
                <a:latin typeface="Monotype Corsiva" pitchFamily="66" charset="0"/>
              </a:rPr>
            </a:br>
            <a:r>
              <a:rPr lang="ru-RU" sz="2000" dirty="0">
                <a:latin typeface="Monotype Corsiva" pitchFamily="66" charset="0"/>
              </a:rPr>
              <a:t>Зато огня, дала нюхнуть…</a:t>
            </a:r>
          </a:p>
          <a:p>
            <a:pPr algn="ctr"/>
            <a:r>
              <a:rPr lang="ru-RU" sz="2000" dirty="0">
                <a:latin typeface="Monotype Corsiva" pitchFamily="66" charset="0"/>
              </a:rPr>
              <a:t>Два месяца стояла Тула.</a:t>
            </a:r>
            <a:br>
              <a:rPr lang="ru-RU" sz="2000" dirty="0">
                <a:latin typeface="Monotype Corsiva" pitchFamily="66" charset="0"/>
              </a:rPr>
            </a:br>
            <a:r>
              <a:rPr lang="ru-RU" sz="2000" dirty="0">
                <a:latin typeface="Monotype Corsiva" pitchFamily="66" charset="0"/>
              </a:rPr>
              <a:t>Два месяца, в огне была.</a:t>
            </a:r>
            <a:br>
              <a:rPr lang="ru-RU" sz="2000" dirty="0">
                <a:latin typeface="Monotype Corsiva" pitchFamily="66" charset="0"/>
              </a:rPr>
            </a:br>
            <a:r>
              <a:rPr lang="ru-RU" sz="2000" dirty="0">
                <a:latin typeface="Monotype Corsiva" pitchFamily="66" charset="0"/>
              </a:rPr>
              <a:t>Была в кольце, но не согнулась</a:t>
            </a:r>
            <a:br>
              <a:rPr lang="ru-RU" sz="2000" dirty="0">
                <a:latin typeface="Monotype Corsiva" pitchFamily="66" charset="0"/>
              </a:rPr>
            </a:br>
            <a:r>
              <a:rPr lang="ru-RU" sz="2000" dirty="0">
                <a:latin typeface="Monotype Corsiva" pitchFamily="66" charset="0"/>
              </a:rPr>
              <a:t>И до Победы, бой вела.</a:t>
            </a:r>
          </a:p>
          <a:p>
            <a:pPr algn="ctr"/>
            <a:endParaRPr lang="ru-RU" sz="1400" b="1" dirty="0">
              <a:latin typeface="Georgia" pitchFamily="18" charset="0"/>
            </a:endParaRPr>
          </a:p>
          <a:p>
            <a:pPr algn="ctr"/>
            <a:endParaRPr lang="ru-RU" sz="1400" b="1" dirty="0">
              <a:latin typeface="Georgia" pitchFamily="18" charset="0"/>
            </a:endParaRPr>
          </a:p>
          <a:p>
            <a:pPr algn="ctr"/>
            <a:endParaRPr lang="ru-RU" sz="1400" b="1" dirty="0">
              <a:latin typeface="Georgia" pitchFamily="18" charset="0"/>
            </a:endParaRPr>
          </a:p>
          <a:p>
            <a:pPr algn="ctr"/>
            <a:r>
              <a:rPr lang="ru-RU" sz="1400" b="1" dirty="0">
                <a:latin typeface="Georgia" pitchFamily="18" charset="0"/>
              </a:rPr>
              <a:t>Андрей Фоминых</a:t>
            </a:r>
            <a:endParaRPr lang="ru-RU" sz="1600" b="1" dirty="0">
              <a:latin typeface="Georgia" pitchFamily="18" charset="0"/>
            </a:endParaRPr>
          </a:p>
          <a:p>
            <a:pPr algn="ctr"/>
            <a:endParaRPr lang="ru-RU" b="1" dirty="0"/>
          </a:p>
          <a:p>
            <a:pPr algn="ctr"/>
            <a:br>
              <a:rPr lang="ru-RU" dirty="0"/>
            </a:br>
            <a:r>
              <a:rPr lang="ru-RU" dirty="0"/>
              <a:t> </a:t>
            </a: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360040" cy="216024"/>
          </a:xfrm>
          <a:prstGeom prst="actionButtonForwardNext">
            <a:avLst/>
          </a:prstGeom>
          <a:solidFill>
            <a:schemeClr val="accent6">
              <a:lumMod val="75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942384" y="1948899"/>
            <a:ext cx="37444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>
                <a:latin typeface="Georgia" pitchFamily="18" charset="0"/>
              </a:rPr>
              <a:t>УКАЗ ПРЕЗИДИУМА ВЕРХОВНОГО СОВЕТА СССР</a:t>
            </a:r>
            <a:endParaRPr lang="ru-RU" sz="1400" dirty="0">
              <a:latin typeface="Georgia" pitchFamily="18" charset="0"/>
            </a:endParaRPr>
          </a:p>
          <a:p>
            <a:pPr algn="r"/>
            <a:r>
              <a:rPr lang="ru-RU" sz="1400" b="1" dirty="0">
                <a:latin typeface="Georgia" pitchFamily="18" charset="0"/>
              </a:rPr>
              <a:t>О ПРИСВОЕНИИ ГОРОДУ ТУЛЕ </a:t>
            </a:r>
            <a:endParaRPr lang="ru-RU" sz="1400" dirty="0">
              <a:latin typeface="Georgia" pitchFamily="18" charset="0"/>
            </a:endParaRPr>
          </a:p>
          <a:p>
            <a:pPr algn="r"/>
            <a:r>
              <a:rPr lang="ru-RU" sz="1400" b="1" dirty="0">
                <a:latin typeface="Georgia" pitchFamily="18" charset="0"/>
              </a:rPr>
              <a:t>ПОЧЕТНОГО ЗВАНИЯ «ГОРОД - ГЕРОЙ»</a:t>
            </a:r>
          </a:p>
          <a:p>
            <a:pPr algn="r"/>
            <a:endParaRPr lang="ru-RU" sz="1400" dirty="0">
              <a:latin typeface="Georgia" pitchFamily="18" charset="0"/>
            </a:endParaRPr>
          </a:p>
          <a:p>
            <a:pPr algn="r"/>
            <a:r>
              <a:rPr lang="ru-RU" sz="1400" dirty="0">
                <a:latin typeface="Georgia" pitchFamily="18" charset="0"/>
              </a:rPr>
              <a:t>За мужество и стойкость, проявленные защитниками Тулы при героической обороне города, сыгравшую важную роль в разгроме немецко-фашистских войск под Москвой в период Великой Отечественной войны, присвоить городу Туле почетное звание «Город - герой» с вручением медали «Золотая Звезда».</a:t>
            </a:r>
          </a:p>
          <a:p>
            <a:pPr algn="r"/>
            <a:r>
              <a:rPr lang="ru-RU" sz="1100" dirty="0">
                <a:latin typeface="Georgia" pitchFamily="18" charset="0"/>
              </a:rPr>
              <a:t>Москва, Кремль.</a:t>
            </a:r>
          </a:p>
          <a:p>
            <a:pPr algn="r"/>
            <a:r>
              <a:rPr lang="ru-RU" sz="1100" b="1" dirty="0">
                <a:latin typeface="Georgia" pitchFamily="18" charset="0"/>
              </a:rPr>
              <a:t>7 декабря 1976 г.</a:t>
            </a:r>
            <a:endParaRPr lang="ru-RU" sz="1100" dirty="0">
              <a:latin typeface="Georgia" pitchFamily="18" charset="0"/>
            </a:endParaRPr>
          </a:p>
          <a:p>
            <a:pPr algn="r"/>
            <a:r>
              <a:rPr lang="ru-RU" sz="1100" dirty="0">
                <a:latin typeface="Georgia" pitchFamily="18" charset="0"/>
              </a:rPr>
              <a:t>Председатель Президиума Верховного Совета СССР  </a:t>
            </a:r>
          </a:p>
          <a:p>
            <a:pPr algn="r"/>
            <a:r>
              <a:rPr lang="ru-RU" sz="1100" dirty="0">
                <a:latin typeface="Georgia" pitchFamily="18" charset="0"/>
              </a:rPr>
              <a:t>Н. ПОДГОРНЫЙ</a:t>
            </a:r>
          </a:p>
          <a:p>
            <a:pPr algn="r"/>
            <a:r>
              <a:rPr lang="ru-RU" sz="1100" dirty="0">
                <a:latin typeface="Georgia" pitchFamily="18" charset="0"/>
              </a:rPr>
              <a:t>Секретарь Президиума Верховного Совета СССР   </a:t>
            </a:r>
          </a:p>
          <a:p>
            <a:pPr algn="r"/>
            <a:r>
              <a:rPr lang="ru-RU" sz="1100" dirty="0">
                <a:latin typeface="Georgia" pitchFamily="18" charset="0"/>
              </a:rPr>
              <a:t>М. ГЕОРГАДЗЕ</a:t>
            </a:r>
            <a:endParaRPr lang="ru-RU" sz="1400" dirty="0">
              <a:latin typeface="Georgia" pitchFamily="18" charset="0"/>
            </a:endParaRP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196" y="95399"/>
            <a:ext cx="963613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9"/>
          <p:cNvGrpSpPr/>
          <p:nvPr/>
        </p:nvGrpSpPr>
        <p:grpSpPr>
          <a:xfrm>
            <a:off x="539553" y="1700808"/>
            <a:ext cx="7848871" cy="3816424"/>
            <a:chOff x="207552" y="643083"/>
            <a:chExt cx="8612920" cy="4113150"/>
          </a:xfrm>
        </p:grpSpPr>
        <p:pic>
          <p:nvPicPr>
            <p:cNvPr id="41" name="Picture 2" descr="C:\Users\Мила\Desktop\цветы\1.JP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207552" y="643083"/>
              <a:ext cx="4345969" cy="41131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Picture 4" descr="C:\Users\Мила\Desktop\цветы\11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553520" y="643083"/>
              <a:ext cx="4266952" cy="39579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6" name="Группа 46"/>
          <p:cNvGrpSpPr/>
          <p:nvPr/>
        </p:nvGrpSpPr>
        <p:grpSpPr>
          <a:xfrm>
            <a:off x="467544" y="1700808"/>
            <a:ext cx="7996014" cy="3816424"/>
            <a:chOff x="467544" y="1484784"/>
            <a:chExt cx="7996014" cy="3816424"/>
          </a:xfrm>
        </p:grpSpPr>
        <p:pic>
          <p:nvPicPr>
            <p:cNvPr id="40966" name="Picture 6" descr="Ретро фотографии 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467544" y="1484784"/>
              <a:ext cx="4032448" cy="3744416"/>
            </a:xfrm>
            <a:prstGeom prst="rect">
              <a:avLst/>
            </a:prstGeom>
            <a:noFill/>
          </p:spPr>
        </p:pic>
        <p:pic>
          <p:nvPicPr>
            <p:cNvPr id="40968" name="Picture 8" descr="Ретро фотографии 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4644008" y="1484784"/>
              <a:ext cx="3819550" cy="3816424"/>
            </a:xfrm>
            <a:prstGeom prst="rect">
              <a:avLst/>
            </a:prstGeom>
            <a:noFill/>
          </p:spPr>
        </p:pic>
      </p:grpSp>
      <p:sp>
        <p:nvSpPr>
          <p:cNvPr id="15" name="Равнобедренный треугольник 14"/>
          <p:cNvSpPr/>
          <p:nvPr/>
        </p:nvSpPr>
        <p:spPr>
          <a:xfrm rot="5400000">
            <a:off x="7589480" y="3458656"/>
            <a:ext cx="2281456" cy="251520"/>
          </a:xfrm>
          <a:prstGeom prst="triangle">
            <a:avLst/>
          </a:prstGeom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972" name="AutoShape 12" descr="data:image/jpeg;base64,/9j/4AAQSkZJRgABAQAAAQABAAD/2wCEAAkGBxISEhUUExQVFBUXFBcUFxcWFRwVFxcXFRQYFhQXFRUaHCggGholHBQYITEhJSkrLi4uFx8zODMsNygtLisBCgoKDg0OGxAQGywkICYsLCwyLCwsLCwsLCwsLCwsLCwsLCwsLC8sLCwsLCwsLCwsLCwsLCwsLCwsLCwsLCwsLP/AABEIAP0AxwMBEQACEQEDEQH/xAAcAAEAAgMBAQEAAAAAAAAAAAAAAwQCBQYHAQj/xABAEAABAwICBgYIAwgBBQAAAAABAAIDBBEhMQUSQVFhcQYHIoGRoRMjMkKxwdHwUmKCFDNjcpKiwuHxQ1NzssP/xAAbAQEAAgMBAQAAAAAAAAAAAAAAAwQBAgUGB//EADgRAAIBAgMECQMDBAIDAQAAAAABAgMRBCExBRJBURMiMmFxgZGh0bHB8AZC4RQjcvEzUkNikiT/2gAMAwEAAhEDEQA/APcUAQBAEAQBAEAQBAEAQBAEAQBAEAQBAEAQBAEAQHH9YmkZaNkVVC6xbII3sPsSMcCbOG8FuBzGsVWxEnBKaO1sehTxUpYeosmrp8U1y9c13G96OabjrYGzR5HBzTmxw9pp8e8EFS06iqR3kUMbg6mEqulPyfNczZqQqBAEAQBAEAQBAEAQBAEAQBAEAQBAEAQBAEBG6ZocGEjWcCQ3aQ22sbbhcY8RvCxdXsbKEnFytkuPjp+dzJFk1PLuufSwIhpWm7r+mf8AlABawd93HuG9c/HVFZR8z1v6Ywst6Vd6dlfV/Y1PVNpcxVRiJ9XM08g+MFwPgHDvChwVTdnuvidL9SYRVcL0qWcX7PL62PZ11jwAQBAEAQBAEAQBAEAQBAfCUBXpq+KRzmxyNeW+1qkO1eDiMAeBWqnFuyZNUw9WmlKcWr6Xyv4FlbEIQBAEBi94GZA5myXMpN6Gqr+k9FDf0lRELZgODnf0tufJRSrU46tF2jszF1uxTl42svV2Rxum+tNmLKSIvdl6SQWb+lg7Tu+yq1MallBHcwf6ZqSe9iJWXJa+ui9zpOhWipmMdPVOL6maxdre4wexGAMG5kkC2J4KfDwklvT1ZzNrYqjOao4ZWpw0txfF9/JX+5h0x6aQ0LS24knI7MYOW50hHsjhmdm8K2IjTVuJjZuyauMlvPKHF/Zc37L2PDK2tklkfLK4ukkdck7zs4AbtlrLkTbm7s+hUKUKFNQgrJZJfnv3lrQ7pBMz0Xt46v8ASb+V1invb10ZxXR9E1U0y+p+kV6A+TBAEAQBAEAQBAEAQGE0rWNLnENaBclxsABmSTkFhtJXZtGMptRirt8EcF0i6zYo7spW+mdlruuIxyGb/IcSqNXHRjlDM9Pgf0zVqWliHurku18L3fcee6U0/VVf76Vzmn3B2WDH8AwPM3K5tXETn2meqw2Aw2F/4oJPnq/Vm30D0zlo6f0EMcd9dztd1zfWtm0WuRa175AYYKSljJU4bsUUMbsani6/TVZPRKy7u/P0t5lSu6XV0hOtUyAbmER8hdgB81o8XWktSejsjBU1lST8c/rc1EmlqhxxnmPOV5+a16WfFsvRwlCOkI//ACvg+ftUv/ck/rd9Vo6kuZt0VP8A6r0Rj6d5995/UfqjnLmZ3IL9q9EQSY8eeKXbJYkZCyZNjoLSxpZRIyOKRw9kytc4NP4mgOGPHGykp1Oje9ZPxKmMwixVPo5Sklx3bK/c7p5G50n0/r5hq+kEQOYibqn+okuHcQpZ4yrLjbwKGH2BgaLvu7z/APZ39sl6o5Cckkkkkk3JOJJ2klRJnVlFLJEIdis2yI73Z3vVJoUzVRncPVwtPIve0tDeNmknhhvVvB07z3uCOD+osYqeH6JPrSfolnf1t7ntK6h4QIAgCAIAgCAIAgNB0r6W09Ay8h1pCLtiae07cT+FvE7ja6hq1o09deR0cBsytjJdVWjxk9P5fd62PHNP9K6itdeV1mX7MTcGDdce8eJ8lya9edR56HvdnbMoYOPUXW5vX+PI0gdcqC1kdK+di21thxKibuzVu7M9Wwutb3djW93YgLSVJdI3ulkSxwgDFaOV3kaOV9DKRvcFhMxFkV1uSWIZH2W6VzN0fL7UMt2MGk5rLsFclBWoIo6aSV2rGx7znZjS4+AU0It6FevVhDttJd7sdd0Y6t6uch0zTTx7S/8AeEbmx5g/zW71ahhJzeeSOJidv4bDxfR9eXdp5v4uex6H0XFSxNihbqsb4k7XOO0ldKEFBbqPEYnE1MRUdSo7t/lkXVuQBAEAQBAEAQBAcZ066bNpAYobPnOZzbFfa7e62Te87AaWJxap9WOv0PQbG2I8W+lq5Q95eHdzfku7xirmfK90kji9zjcucbkrlubbu9T3lOjCEVGCslokRPfqjisJXN5S3UZ0rbZrE2YirRzNhTQl7uCrTkoIiqTUETVjcmjILSm+JpSf7mfBGMFm7Dkx6I3x8E3shvK2RBO+2G1bxVyWCvmVJJd2amUeZImRMh95y3cuCNd3O7Frm5wGwLGmRsk27s3OhejlVVYwwuc38R7LM8e26wPddSQoVKnZRUxe0cNhcqs0ny1fojrqPqrncPWzxx8GNMh8Tqj4q1DZ8v3M4dX9VUY/8cG/FpfJuKHqthjcHiqqGvHvRlsZHI2JHirMcHGPFnKrfqOrVunTi1yd2dxRQGNga6R8pHvv1dY89VoHkrcVZWvc4FWanNyUVHuV7e7f1J1kjCAIAgCAIAgKL9Js/aG04xeWGV35WAhoJ4lxAA4HvjdRb6hx1LKw0ugdd9m6S73r7LXyNN036S/skeow+ueMNuo3LXI37hv5KrjcV0Md2Paft3nQ2Rs3+qnvT7C93y+f5PE6yUvebkm9ySTckk43O8lceOSu9T6HTgoRskQlqzclIXR48fgt08jWyuWqaO5sopysYm7I28Lw1uGapyW9LMpTTlLMra11LaxLaxPDhz3qORHPMjlnAvZbRg2bxg3qaxwvirSyLaslY+MjAWWxfgiWlpnzSNjjaXvcbNaMyfkNt9lltCDk7LU0qVYUYOpUdktWes9FerqGEB9SBNLnqnGNnC3vnicOG1dahg4xznm/Y8NtL9RVqzcKHVjz/c/jy9TuWi2AwCunm27n1AEAQBAEAQBAEAQENZUtiY+R2DWNLjyaLlazmoRcnwJKVOVSahHVu3qeV9GukQjrJKmov60Oa4gX1b6pYBtsNQN8FwMPjEsQ6k+KZ7XaGznUwkcPR/ba3frf63Of01XyTyPlfi57sBuGTWjgBh3KrUqurUc5HVwmHhQpxpR0S/2/M1M0Bbz2nitoz3i9CakZxR2FzuWspXdjWUruxSbncqbhYnJ4DbFaSzyNJq+Rl6ckW3rG4lmY3Esy1ECAN5yUUtSCTTZK6MhuC0TTZopJsqSx2HNTRldk8ZXZFq2zW176G976EcjlukbxR7R1e9F20kIke318jbuJzY04iMbthPHkF28LQ6ON3qz55tzajxdXo4PqR073z+O7xZ1ytnCCAIAgCAIAgCAIAgCA5rp/U6tNqD/qPDTyHaPm0DvXM2tV3KFlxdvudjYlLexO8/2pvz0+55TIztW4rzyeVz28ZZXJzBt3ZKPf4EXScCnVx2Ftt1NTlcnpyu7lesbhbYpabzuTUnncohqnuWbkpZgtL5kd8zOjg1ncAsVJ2RirPdRsAP8ASrFRsxkdfAeKylbNm0VbNlarkAtbEqWnG5NSi2UXkqdWLCNz0HoRPXQMcLt19c8RGC+x4EtA71Zw0N6qkzn7YxDoYKpNa2svPL+T3xkgN7EGxsbG9juPFd258wcWtUZIYCAIAgCAIAgCAIAgCA4zp92nwt3NcfEgf4rzm3qlnCPj9j0GxerGcvD7/JwUjdZxIyvh3LkJ7sbM9RF7sbMvPjs3moFK7KyleRq5WXeBsALjzVqLtG5cjK0L8ylUC4PEqeGTLMHZlSKK5U0pWRPKVkTCK+Cj3rZke9bMsUzQL7lHN3IajbInzXcbLdQssyRQtHM+yPsMFhK7EVdmufJjcqyllZFpRsrIhc+63SsbI2OhNJvpXukjweY3Mafwl4trDiBdb06rpu6K2LwsMVBU56XTffbgdZ1ddMBTOMFQfVyPLhITfUe619cn3Tv2HPAki3hMSo9WWhw9vbHeISrUF1krW5pcu9cuK00s/XWuBFxiCuseDatkz6gCAIAgCAIAgCAIAgOB6xJSJWgZmIDldzrleZ2zG+IjfRR+7PT7CgnSbfCX2RzcFNYLiTndnXnUuzGeTtWGzBZjHq3NoR6t2UC0jWO//asXWRZunZGJpbMG9Z6S8zbpbzKepq35eZU194nvvEkUJI3LWUkmaymkyCd1hZSRV3ckgru5BTsOZW82tCWbWgqXbBnbw/2kFxFNcTXvarCZYM2RrDYbtoHFYQSPhWTJ2PQnptJSERzEvpzhvdFxZvb+Xw3G5h8W6b3ZafQ8/tfYkMWnUpZVPaXj39/r3eyU07ZGtexwc1wDmuBuCDkQuwmmro8BUhKnJwmrNcCRZNAgCAIAgCAIAgCA4rpzTXmid+Qjwdf/ACXmdvdWUXzT/Pc9FseralOPf9v4OfqHhoXnoJyZ1Kacma+nhJJcVYnJJWLdSaS3T7MzYMz81iL4sxGXFk0kIAA4YrRTu7kcZ3dzSzxXeeHx+/gr0ZWidGErRLcrA1uKhi96RXjJykap0JcQ3ebngFbUt1XLynuq5LNHYCw4NG871pF318yOMrvPzKk0WrtuTiT9FNGW8WIS3vAoHNTllH17kSCQZHhco3wQcuCDgiCMS9ZsZSO/6qukRjl/ZXm8clzHf3X5lo4OAPeOJXQwNaz3HoeX/UmzlUp/1MF1o6965+X08D1ldU8MEAQBAEAQBAEAQHOdNovVNk/A4jucPq0Lhbepb1GMlwf1/wBI62yJ/wBxw5r6f7OBaNdwvkvNvqRy1PTt7kctS3M4ZDKyhinxIYJ8SvB7QJ24BSz0sSz7Ni9PHbE5AX8FXg75IrQlfJGjiZdw53KvSdkdKUrIznj1nWOQFysQluq5rCW7G5hR0w7TjkcLcNyzUqaRRtVqvKKPs8QabnO2X4RuCRlfJaGISvktPr3mir33V+krHSoqyKThYXKnvcsbxJBTE9p2WwfMrSdS3VRHKpnZGLiScFlKyJEkkRSLdG6MGtWbmSxSVZiex7c2Pa8c2ODh8Ei92SZHVpKrBwlo0165H6Sabi69IfIWrH1AEAQBAEAQBAfCgOa03pqllgkje/Uc5pAa5puHtNwMBj2hsXIrY3DV6Eot2fJp3T/3yOxhMHiaVeNSMbpPVW0f8HFssAF5J3Z6F3bJ20pI5qN1EmRuqkyk52pKOH/CntvQLCW/TLWk5rtAHvYX+KhoR613wIcPC0rvgVowGNJHIH4lSu8nZk0rzlZkccJI4uOPJbSkk/A2lNJ+BYeQ0cB94cVEsyJJyNbVknDac/oFapq2ZcpJLM087ALk9yuRbeSLsZ5CjoS/tuFm7L/JKlZQ6sdTE6yjktTOpGsbDALEOrmzNPq5vUry2YLDNSRvLNksbyd2UHlTpFhM+sF0eRlslp6YySMjbm97WDm5waPitoLekkR1aqp05VHwTfpmfpICy9GfIj6gCAIAgCAIAgCA856XaMLaokDsvGuDxJ7Y8cf1BeR2tSVCs5cJZ+fE9ZszEqWGs3msvj2+hDSUgzOK4NSrwRJVqvRF/VVe5Wuc/pOK7xbMuAC6NCVo58jp0J2hnyJq+nBc0ZtHyWlKdovmaUalovmRTtu4DYtouyubwdotl30YAuoN5t2K+827GrdJrnDIZfVW1HdXeXVHcXeVqtwY0naVJBbzJYdZkdBowv8AWSZbGrarX3OpAzVxG71Y6k9U2+GQGwZYLSm7ZmtJ2zNTWO1efw5q3TW8XKeZp5Hkm6uJJFlS5GFiVtkjdSuTMFgtHmze51nVZogzVnpXDsQDW/W64YPi79IV/BU96d+Rwf1Fi+hwvRrWeXktfsvM9oXYPn4QBAEAQBAEAQBAa/Tej/TR2HtDFvPaO/6Ln7TwX9VRcV2lmvjzLWExHQ1LvR6nJtjthlZfPJ3Taep3HK+Zi4rCMo1YxffdcN+ZVvSNi7pGxNVt7PJaU31jSk+sUWuxO8mysNFhrIVr8NUfYSlHO7FKOe8yMtDGY8/oFtdzkb3c5FWGlMjwXZblLKooRyJZ1FTjkbWYe63vO5VI/wDZlOP/AGkUapgaPvzU9NuTLNNuTOdqWl5NsQPDvXRg1FZnQTsYSU7QN58llTbN1IqCGxxU2/ckjItUej5J5GxRNLnuNgPiSdgG0ralGU5bsRVxFOjTdSo7Jfnqe39FtAsooGxNxd7T3fieczyGAHABehoUlShuo+c7Rx0sZXdSWS0S5L8zfebhTFAIAgCAIAgCAICCStjadVz2tO5x1fC+ahliaUZ7jkk+TdmSxo1JK8U2u7Mma4EXBuN4UxG01kzVaX0T6TtMwftGx30K4O1djrE/3aWU/Z/z+Mu4XF9H1Z6fQ43SspjJZYh22+a8osNOE7VFZrgz0GGgqi39UQ0UJ2rWrJElaaLNWLNJ4KOnnIhpO8jXMj8VZci25Ecttbkto9k3jfdK8z9Y2Clit1EsVurMuwMsLDvPxVebvmytN3zZm6QNB2ALVJs1UXI1LmumduZ5lXE1Sj3l1NUo95O+jAGq0AclGqrbuyONV3uyk+nA7jZTqbLKqNk2iujs9W/1bOxtldgwb7fiPAd9l0cLhKtZZZLmQ4raNHCx/uPPktf48z07o30bho2nU7UjvbkI7TuA/C3h8TivQ4fDQoxsteZ4/H7Rq4yV55JaLgvl95ulYOeEAQBAEAQBAEAQFHS1F6VmHtDLjwK5e1NnrFU7x7S07+7z+pZw1fo5Z6fmZwk9KA4lpfE6+cbnRnDfqkLytHEVqOUW0elhVbSTtJd6T+pVqNM6Sg7UVQJWj3JmNdy7Qs7zXYw+16mkzb+gwdd2cN191/z2I5OsJ5AFXQskt70biLby0EE/3BXZYqjiI7tSKf5+cQthuHWw9Vruefrp9CWl6X6MeMHy0+OUsZeL82X81zK+x8PUd6c3Huauvz1IZ4PHRV5RUl3O31LUz2zD1EsUwz9XIHO72e15Kg9kV6WatL/F39tfYzSluZ1IuPiml66e5Qc+1xkdt8wqrg08+HAuqN8ypJicFKslmTLJZmbY9g7ysOXFmrlxZeBDWKvZymV7OUzXMaZSNystqmi02qaLkMPbDBmbADaSTgB3qOKlU7KbfJFec+q5s6Cn6LTOGJEd8ycT3ALp4fYmJqO9S0V6v0Xycue1aUXkrm10d0PpozrPBld+f2e5mXjdd+hsuhT7XWffp6f7KVfbGIqK0Xuru19fix0DWgCwFgMgF0jlttu7PqGAgCAIAgCAIAgCAIAgOd6S6N/6rR/OP8vqvObYwFv/ANEF/l8/PrzOts/E/wDil5fHwcjPbEHIrhxO7DmjRVdMRxG/6qzGR0qVRPxNTpKBjhbVGG1WKc5J3uW6actTVVOjQ0AA2PjmrUa13dksU920dCairZYDrOfdm0OJINtjRmCta1OFfhmQzoU1Ft5G+0dpyKVzRGSS4EkZFoF8Hcb/AF3X59bCTppufD3OcrTjdM6SmprNxzK5c6l2VKlS8jS6f01FDdl9Z34W5i2/d8VewmFnVtK1lzLeHoyl13kvr4HKy9K53WbHaJuAwF3EfzH5WXVWzqS60837ehLGjCdRcSPQVc8VcUj3E6s0biXG57LwczyVuCjBxsrZlqcHKjVprRxkvVM/TC7h8yCAIAgCAIAgCAIAgCAIAgCA+EXwKw0mrMJ2OE6S6K9C649h3s8N7SvIY7Bf01TLsvTu7vjuPTbPxXSxs9Vr8nN2N7Kqde6tc18lKASTjbJTKTLaqtpJGprmY371PBl6jLKxpdIMMliMWtJa7gTYi/MK5Sahe+rIakekqJLRa+xNoqpEDrsaC7VIucACSMTvyy4rSvB1Y2k8iSWHpyShFW5m+0h0gkbSsZrn0kms579oaXkANtkSBsyCoUsFB13K3VWi77cfD3KUsBTlWlJ5RVku92TZwU8pkmDW5A+W2670YqFNtlWtVlXxcacMlH6cS6ItU5HnZQ710dKNNQejJYuC0kTwlnken6P61Zm2E0LH8WOMZ52OsCfBWoY+X7kcCv8ApajLOlNrxV/j7nS6N6zKCXBxkhP52XHiy+HOytRxlN65HGrfpzGQ7CUvB/Njp6DSkE4vFLHJ/I8OI5gHBTxqRl2Xc5FbC1qLtVg4+KaLi3IAgCAIAgCAIAgCAIAgCAq6Sp2SRubJYNtck4atveucrKDE0YVabhPTny7ybD1J06ilDX69x5VW1bGFwb2yCQCMGkbxfevH9E7tX8+Z7alSnNJvLu4mmnriQch5lTRgkdCFFIoz0zpCBc4fPyHepozUMybpIwRZptElvaY9msG+z7TXWHsvuMeeGajlXTyadvfyK1StvdpM5uvlY15D2OjdfJpw8Cr9OMnG8XcklWjHV+ZJGAW3LJXNt71gLDcfotXk9VckjWi47qKcVBd9xg297Wsf1HapZVrRs9TSGEXSbydo62Ss2+98S+IioN5F8lMIaLnH4LXeua2T1KpeDlkpLPiFKOiMm4BYebN00kRmQ5jA3vcYHgt0rMjlK6sbnR/TOug9ipkI3PIkHKz72HJTwr1I6M5lfZuDq9qmvLL6WOl0f1vVDcJoI5BvYTGbcb6wJ8FajjHxRxK36epP/jk145/B1WjutTR8mDzJCfzs1m9zma2HOynjiYPXI5VXYmJh2bS8H82Or0dpmmqP3M0cnBjw4jmAbjvUylGWjObUoVaXbi14ovLYiCAIAgCAIAgKmkdIxwtu88gMzyCrYnFU8PHem/Liyehh51pWivPgcJp7S8lRgeyzYwZc3HaV5rE4+piHnlHl88z0mDwlPD5rN8/jkc5NTEmwFzuGf3xyUClxOrGqkrs+N0Qc3YcBn3u+nisOtyDxTeUST9ltg0W4Bab982aqpxZKKcMHxP3sWu9cdI5s++gs0XAJOOW9Z3rs13lKRQ0jDdp22x+o8CR3qanKzLEJWOcfFqgjbl/vvVxSuzpxndXIKZjy7VG0/wDK3m42ua77jqS1jxi1a009TZyVvEotaMgD9VM2+JHFx0R9qBYXSHI2qSsrkDHKRojjPmRuzWUat5mJKyaNmJK2I2bTR/RysmIMVPM7aHBjmt4ds2HmpIwm9EVKuKw9PtzS8/seg9HejvSCO1qj0LfwzSibDg2zwPEKzCFZcTi4nFbNl+2/grfB6ZoiKpay1TJFI7CxjjMfO93uv3AK1G/E4NV02/7aaXe7/YvrYiCAIAgNPpXTYju2Oznb/dH1PBcbG7XhSvClnL2Xy+71L+GwTqdaeS92clVyue7WcS5x7yeQ+QXm51Z1JOc3d8zu04xhG0VZETaMn2uyN2Z+g8+5aOoloZdZLQmbAGjAW+fM7Vq5N6kbm3qRvjWUzeMyAxWxWbkqlc+MptZwBy28llysjZ1d2LaJaqMblrBs0pyZrJ4zu2KeLLkJI5bSEeq63d4Wt/aWjuKvQd0XqVTKxSkm1TYZqVRuSuqiN7w431bnetknFWua7yZ8keAMbX+CRXI23mzOHQ1TOR6KCWQbC2Nxb/Vaw8VZpUpNZIqYjF0oPrzS8/sb2g6sdIyZsZEP4kg+DNYqzHC1Hqc6e2sLDRt+C+bHSUPU9tmqebY47f3OP+Kljg+bKNX9Qv8AZD1f2XydDQdWGjo7azHzEbZJD8Gao8lPHDU0c+ptnFT0aXgvm50lBoSmg/cwRRne2NoPeQLlSqEVoihUxFWp25N+LNgtiEIAgCAIDCaVrRdxsFHVrQpRc5uyNoxcnaJz+ktLF9w3st8z97l5THbXqV+pS6sfd/C/HyOpQwihnLN/Q1HoyeA8/DZ3+C5KaRf3rEjIQMh37fFYbbNXJvU+OagTI3NWTa5G5qzc2I3MWUzZSJqWLM9yxJmk5cDCeNEzeEjXzsUsWWoM0Gm4MLj71bn/ANS/yVuhLO35+aFqE7M56anxV1Mm3jBzDsWRvnpvVFRxmKZ7mMc8SgBxaC4D0bcA61wL3NuK62AScHlxPObdqz6SKTdraebPRl0Dz4QBAEAQBAEAQBAU6/SLYhvdu+p2LnY7aVLCq2suXzyLFHDyq+HM52qqnyG5PLcOQXksTiquInvVH4LgvD8udanShTVkQhqrElz6hgBFm7IEzKSR2THeFvMqzDB4ifZhL0t9SN1qcdZImZoaU7AOZ+l1chsbFy1SXi/i5G8bSXG5Ozo8feeByF/PBXIbAn++a8lf7r6ET2iuESxH0ei2lzu8AeQVyGw6C7Tk/b6IiltCo9EkVNJ6O9Fi32Mt9jx4Lk7U2d/TPfh2H7P4fD05E+HxPSZS1+pp5wuUi/AoTBSotRZrK2K4I25jmMR5hTQdmTpnOGIZbsuWbfIhdBO5IpETo1smbXPR+qX93OP4jT4t/wBLr7OfVl4nnttduHg/qd8uicQIAgCAIAgCAIDV1tZI7sxMdxeRYfpv8VxcZjMTO9PCwf8Ala3pf6/7LlKjTj1qsl4fJr2aHlOJsDvc6/wuuRHY+MnnJJeL+Llt4ylHJeyLLNBHa8dwv81bh+n5fvn6L+fsQvHLhEsR6EjGZce+3wCt09hYePacn52+iIpY2o9LIsM0bEPcB54/FXIbLwkP/Gn45/W5E8TVf7iyyMDIAchZXIU4QyikvAhcm9WZLcwEAQBAYvYCCCLg4ELWcIzi4yV0zKbTujlNMUBidvacj8jxXi9oYF4Wpl2Xo/s+/wCvqdzC11VXeaSZVEdGJQnUqJ4mjrIrO5/O5H+Xc0K5SleP5+cjZFZzVLc2TO+6qcqgcYz5P+i6+zHlLyOFtrWHn9jvl1DhhAEAQBAEAQBAEAQBAEAQBAEAQBAEAQEVTA2Rpa4XB+7jioq1GFaDhNXTN6c5QlvR1OH0vQuhfqnEZtO8fVeNxWFnhqm5LyfNfmp6TC141o7y80aadQouxNbXx3F932PMW/UVYpOzsblEtVhMHcdVudQOEX/0XW2W85+X3OLtnSHn9jvl1zhBAEAQBAEAQBAEAQBAEAQBAEAQBAEAQBAVdI0LZmFju47Qd4VfFYaGIp7kvJ8mTUK8qM96P+zzvSdI6J5Y8WI8CNhHBePq0Z0ZuE9V7956mhVjVhvxNc9twQtU7O5YNbq7N33buy7lauYZ2fVlg+f+WP4v+q6+yn1p+X3ONtjsw8/sd8uycIIAgCAIAgCAIAgCAIAgCAIAgCAIAgCAIAgNbp3RLahlsnj2XbjuPAqnjcHHEwtxWj/OBbwmKlh534PVfnE83qIXMcWuGq5psQV5OcJQk4yVmj1UJxnFSi7pmvqWWdff9/f8ylpu6/Pz/RtwOr6tj62b+Rvk4/VdfZPbl4I422OxHxZ367hwQgCAIAgCAIAgCAIAgCAIAgCAIAgCAIAgCAIDR9JtBiduszCVow/MPwn5Fc7aGBVeO9HtL37vg6GAxroS3Zdl+3f8nnNVEbEEWIORwIIzB5H4LzMHuysz1EWmdB1bn18n/i/yH1Xa2V/yS8Pucfa6/tx8fsehLunnwgCAIAgCAIAgCAIAgCAIAgCAIAgCAIAgCAIAgOY6WaA9IDLGO2B2mj3wNo/MPNcfaWB310tNdZarn/P1Ovs7HdG+jm8uD5fx9DR9XwtVPH8Fx/vYoNlSvVf+P3Rd2yv7Kff9mehrvnmwgCAIAgCAIAgCAIAgCAIAgCAIAgCAIAgCAIAgCA00OiWR1npWYekieHNthfWYS4c9ypxw0aeI348U8vNF6WKlUwvRy4NWfdZ5G5VwohAEAQBAEAQB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74" name="AutoShape 14" descr="data:image/jpeg;base64,/9j/4AAQSkZJRgABAQAAAQABAAD/2wCEAAkGBxISEhUUExQVFBUXFBcUFxcWFRwVFxcXFRQYFhQXFRUaHCggGholHBQYITEhJSkrLi4uFx8zODMsNygtLisBCgoKDg0OGxAQGywkICYsLCwyLCwsLCwsLCwsLCwsLCwsLCwsLC8sLCwsLCwsLCwsLCwsLCwsLCwsLCwsLCwsLP/AABEIAP0AxwMBEQACEQEDEQH/xAAcAAEAAgMBAQEAAAAAAAAAAAAAAwQCBQYHAQj/xABAEAABAwICBgYIAwgBBQAAAAABAAIDBBEhMQUSQVFhcQYHIoGRoRMjMkKxwdHwUmKCFDNjcpKiwuHxQ1NzssP/xAAbAQEAAgMBAQAAAAAAAAAAAAAAAwQBAgUGB//EADgRAAIBAgMECQMDBAIDAQAAAAABAgMRBCExBRJBURMiMmFxgZGh0bHB8AZC4RQjcvEzUkNikiT/2gAMAwEAAhEDEQA/APcUAQBAEAQBAEAQBAEAQBAEAQBAEAQBAEAQBAEAQHH9YmkZaNkVVC6xbII3sPsSMcCbOG8FuBzGsVWxEnBKaO1sehTxUpYeosmrp8U1y9c13G96OabjrYGzR5HBzTmxw9pp8e8EFS06iqR3kUMbg6mEqulPyfNczZqQqBAEAQBAEAQBAEAQBAEAQBAEAQBAEAQBAEBG6ZocGEjWcCQ3aQ22sbbhcY8RvCxdXsbKEnFytkuPjp+dzJFk1PLuufSwIhpWm7r+mf8AlABawd93HuG9c/HVFZR8z1v6Ywst6Vd6dlfV/Y1PVNpcxVRiJ9XM08g+MFwPgHDvChwVTdnuvidL9SYRVcL0qWcX7PL62PZ11jwAQBAEAQBAEAQBAEAQBAfCUBXpq+KRzmxyNeW+1qkO1eDiMAeBWqnFuyZNUw9WmlKcWr6Xyv4FlbEIQBAEBi94GZA5myXMpN6Gqr+k9FDf0lRELZgODnf0tufJRSrU46tF2jszF1uxTl42svV2Rxum+tNmLKSIvdl6SQWb+lg7Tu+yq1MallBHcwf6ZqSe9iJWXJa+ui9zpOhWipmMdPVOL6maxdre4wexGAMG5kkC2J4KfDwklvT1ZzNrYqjOao4ZWpw0txfF9/JX+5h0x6aQ0LS24knI7MYOW50hHsjhmdm8K2IjTVuJjZuyauMlvPKHF/Zc37L2PDK2tklkfLK4ukkdck7zs4AbtlrLkTbm7s+hUKUKFNQgrJZJfnv3lrQ7pBMz0Xt46v8ASb+V1invb10ZxXR9E1U0y+p+kV6A+TBAEAQBAEAQBAEAQGE0rWNLnENaBclxsABmSTkFhtJXZtGMptRirt8EcF0i6zYo7spW+mdlruuIxyGb/IcSqNXHRjlDM9Pgf0zVqWliHurku18L3fcee6U0/VVf76Vzmn3B2WDH8AwPM3K5tXETn2meqw2Aw2F/4oJPnq/Vm30D0zlo6f0EMcd9dztd1zfWtm0WuRa175AYYKSljJU4bsUUMbsani6/TVZPRKy7u/P0t5lSu6XV0hOtUyAbmER8hdgB81o8XWktSejsjBU1lST8c/rc1EmlqhxxnmPOV5+a16WfFsvRwlCOkI//ACvg+ftUv/ck/rd9Vo6kuZt0VP8A6r0Rj6d5995/UfqjnLmZ3IL9q9EQSY8eeKXbJYkZCyZNjoLSxpZRIyOKRw9kytc4NP4mgOGPHGykp1Oje9ZPxKmMwixVPo5Sklx3bK/c7p5G50n0/r5hq+kEQOYibqn+okuHcQpZ4yrLjbwKGH2BgaLvu7z/APZ39sl6o5Cckkkkkk3JOJJ2klRJnVlFLJEIdis2yI73Z3vVJoUzVRncPVwtPIve0tDeNmknhhvVvB07z3uCOD+osYqeH6JPrSfolnf1t7ntK6h4QIAgCAIAgCAIAgNB0r6W09Ay8h1pCLtiae07cT+FvE7ja6hq1o09deR0cBsytjJdVWjxk9P5fd62PHNP9K6itdeV1mX7MTcGDdce8eJ8lya9edR56HvdnbMoYOPUXW5vX+PI0gdcqC1kdK+di21thxKibuzVu7M9Wwutb3djW93YgLSVJdI3ulkSxwgDFaOV3kaOV9DKRvcFhMxFkV1uSWIZH2W6VzN0fL7UMt2MGk5rLsFclBWoIo6aSV2rGx7znZjS4+AU0It6FevVhDttJd7sdd0Y6t6uch0zTTx7S/8AeEbmx5g/zW71ahhJzeeSOJidv4bDxfR9eXdp5v4uex6H0XFSxNihbqsb4k7XOO0ldKEFBbqPEYnE1MRUdSo7t/lkXVuQBAEAQBAEAQBAcZ066bNpAYobPnOZzbFfa7e62Te87AaWJxap9WOv0PQbG2I8W+lq5Q95eHdzfku7xirmfK90kji9zjcucbkrlubbu9T3lOjCEVGCslokRPfqjisJXN5S3UZ0rbZrE2YirRzNhTQl7uCrTkoIiqTUETVjcmjILSm+JpSf7mfBGMFm7Dkx6I3x8E3shvK2RBO+2G1bxVyWCvmVJJd2amUeZImRMh95y3cuCNd3O7Frm5wGwLGmRsk27s3OhejlVVYwwuc38R7LM8e26wPddSQoVKnZRUxe0cNhcqs0ny1fojrqPqrncPWzxx8GNMh8Tqj4q1DZ8v3M4dX9VUY/8cG/FpfJuKHqthjcHiqqGvHvRlsZHI2JHirMcHGPFnKrfqOrVunTi1yd2dxRQGNga6R8pHvv1dY89VoHkrcVZWvc4FWanNyUVHuV7e7f1J1kjCAIAgCAIAgKL9Js/aG04xeWGV35WAhoJ4lxAA4HvjdRb6hx1LKw0ugdd9m6S73r7LXyNN036S/skeow+ueMNuo3LXI37hv5KrjcV0Md2Paft3nQ2Rs3+qnvT7C93y+f5PE6yUvebkm9ySTckk43O8lceOSu9T6HTgoRskQlqzclIXR48fgt08jWyuWqaO5sopysYm7I28Lw1uGapyW9LMpTTlLMra11LaxLaxPDhz3qORHPMjlnAvZbRg2bxg3qaxwvirSyLaslY+MjAWWxfgiWlpnzSNjjaXvcbNaMyfkNt9lltCDk7LU0qVYUYOpUdktWes9FerqGEB9SBNLnqnGNnC3vnicOG1dahg4xznm/Y8NtL9RVqzcKHVjz/c/jy9TuWi2AwCunm27n1AEAQBAEAQBAEAQENZUtiY+R2DWNLjyaLlazmoRcnwJKVOVSahHVu3qeV9GukQjrJKmov60Oa4gX1b6pYBtsNQN8FwMPjEsQ6k+KZ7XaGznUwkcPR/ba3frf63Of01XyTyPlfi57sBuGTWjgBh3KrUqurUc5HVwmHhQpxpR0S/2/M1M0Bbz2nitoz3i9CakZxR2FzuWspXdjWUruxSbncqbhYnJ4DbFaSzyNJq+Rl6ckW3rG4lmY3Esy1ECAN5yUUtSCTTZK6MhuC0TTZopJsqSx2HNTRldk8ZXZFq2zW176G976EcjlukbxR7R1e9F20kIke318jbuJzY04iMbthPHkF28LQ6ON3qz55tzajxdXo4PqR073z+O7xZ1ytnCCAIAgCAIAgCAIAgCA5rp/U6tNqD/qPDTyHaPm0DvXM2tV3KFlxdvudjYlLexO8/2pvz0+55TIztW4rzyeVz28ZZXJzBt3ZKPf4EXScCnVx2Ftt1NTlcnpyu7lesbhbYpabzuTUnncohqnuWbkpZgtL5kd8zOjg1ncAsVJ2RirPdRsAP8ASrFRsxkdfAeKylbNm0VbNlarkAtbEqWnG5NSi2UXkqdWLCNz0HoRPXQMcLt19c8RGC+x4EtA71Zw0N6qkzn7YxDoYKpNa2svPL+T3xkgN7EGxsbG9juPFd258wcWtUZIYCAIAgCAIAgCAIAgCA4zp92nwt3NcfEgf4rzm3qlnCPj9j0GxerGcvD7/JwUjdZxIyvh3LkJ7sbM9RF7sbMvPjs3moFK7KyleRq5WXeBsALjzVqLtG5cjK0L8ylUC4PEqeGTLMHZlSKK5U0pWRPKVkTCK+Cj3rZke9bMsUzQL7lHN3IajbInzXcbLdQssyRQtHM+yPsMFhK7EVdmufJjcqyllZFpRsrIhc+63SsbI2OhNJvpXukjweY3Mafwl4trDiBdb06rpu6K2LwsMVBU56XTffbgdZ1ddMBTOMFQfVyPLhITfUe619cn3Tv2HPAki3hMSo9WWhw9vbHeISrUF1krW5pcu9cuK00s/XWuBFxiCuseDatkz6gCAIAgCAIAgCAIAgOB6xJSJWgZmIDldzrleZ2zG+IjfRR+7PT7CgnSbfCX2RzcFNYLiTndnXnUuzGeTtWGzBZjHq3NoR6t2UC0jWO//asXWRZunZGJpbMG9Z6S8zbpbzKepq35eZU194nvvEkUJI3LWUkmaymkyCd1hZSRV3ckgru5BTsOZW82tCWbWgqXbBnbw/2kFxFNcTXvarCZYM2RrDYbtoHFYQSPhWTJ2PQnptJSERzEvpzhvdFxZvb+Xw3G5h8W6b3ZafQ8/tfYkMWnUpZVPaXj39/r3eyU07ZGtexwc1wDmuBuCDkQuwmmro8BUhKnJwmrNcCRZNAgCAIAgCAIAgCA4rpzTXmid+Qjwdf/ACXmdvdWUXzT/Pc9FseralOPf9v4OfqHhoXnoJyZ1Kacma+nhJJcVYnJJWLdSaS3T7MzYMz81iL4sxGXFk0kIAA4YrRTu7kcZ3dzSzxXeeHx+/gr0ZWidGErRLcrA1uKhi96RXjJykap0JcQ3ebngFbUt1XLynuq5LNHYCw4NG871pF318yOMrvPzKk0WrtuTiT9FNGW8WIS3vAoHNTllH17kSCQZHhco3wQcuCDgiCMS9ZsZSO/6qukRjl/ZXm8clzHf3X5lo4OAPeOJXQwNaz3HoeX/UmzlUp/1MF1o6965+X08D1ldU8MEAQBAEAQBAEAQHOdNovVNk/A4jucPq0Lhbepb1GMlwf1/wBI62yJ/wBxw5r6f7OBaNdwvkvNvqRy1PTt7kctS3M4ZDKyhinxIYJ8SvB7QJ24BSz0sSz7Ni9PHbE5AX8FXg75IrQlfJGjiZdw53KvSdkdKUrIznj1nWOQFysQluq5rCW7G5hR0w7TjkcLcNyzUqaRRtVqvKKPs8QabnO2X4RuCRlfJaGISvktPr3mir33V+krHSoqyKThYXKnvcsbxJBTE9p2WwfMrSdS3VRHKpnZGLiScFlKyJEkkRSLdG6MGtWbmSxSVZiex7c2Pa8c2ODh8Ei92SZHVpKrBwlo0165H6Sabi69IfIWrH1AEAQBAEAQBAfCgOa03pqllgkje/Uc5pAa5puHtNwMBj2hsXIrY3DV6Eot2fJp3T/3yOxhMHiaVeNSMbpPVW0f8HFssAF5J3Z6F3bJ20pI5qN1EmRuqkyk52pKOH/CntvQLCW/TLWk5rtAHvYX+KhoR613wIcPC0rvgVowGNJHIH4lSu8nZk0rzlZkccJI4uOPJbSkk/A2lNJ+BYeQ0cB94cVEsyJJyNbVknDac/oFapq2ZcpJLM087ALk9yuRbeSLsZ5CjoS/tuFm7L/JKlZQ6sdTE6yjktTOpGsbDALEOrmzNPq5vUry2YLDNSRvLNksbyd2UHlTpFhM+sF0eRlslp6YySMjbm97WDm5waPitoLekkR1aqp05VHwTfpmfpICy9GfIj6gCAIAgCAIAgCA856XaMLaokDsvGuDxJ7Y8cf1BeR2tSVCs5cJZ+fE9ZszEqWGs3msvj2+hDSUgzOK4NSrwRJVqvRF/VVe5Wuc/pOK7xbMuAC6NCVo58jp0J2hnyJq+nBc0ZtHyWlKdovmaUalovmRTtu4DYtouyubwdotl30YAuoN5t2K+827GrdJrnDIZfVW1HdXeXVHcXeVqtwY0naVJBbzJYdZkdBowv8AWSZbGrarX3OpAzVxG71Y6k9U2+GQGwZYLSm7ZmtJ2zNTWO1efw5q3TW8XKeZp5Hkm6uJJFlS5GFiVtkjdSuTMFgtHmze51nVZogzVnpXDsQDW/W64YPi79IV/BU96d+Rwf1Fi+hwvRrWeXktfsvM9oXYPn4QBAEAQBAEAQBAa/Tej/TR2HtDFvPaO/6Ln7TwX9VRcV2lmvjzLWExHQ1LvR6nJtjthlZfPJ3Taep3HK+Zi4rCMo1YxffdcN+ZVvSNi7pGxNVt7PJaU31jSk+sUWuxO8mysNFhrIVr8NUfYSlHO7FKOe8yMtDGY8/oFtdzkb3c5FWGlMjwXZblLKooRyJZ1FTjkbWYe63vO5VI/wDZlOP/AGkUapgaPvzU9NuTLNNuTOdqWl5NsQPDvXRg1FZnQTsYSU7QN58llTbN1IqCGxxU2/ckjItUej5J5GxRNLnuNgPiSdgG0ralGU5bsRVxFOjTdSo7Jfnqe39FtAsooGxNxd7T3fieczyGAHABehoUlShuo+c7Rx0sZXdSWS0S5L8zfebhTFAIAgCAIAgCAICCStjadVz2tO5x1fC+ahliaUZ7jkk+TdmSxo1JK8U2u7Mma4EXBuN4UxG01kzVaX0T6TtMwftGx30K4O1djrE/3aWU/Z/z+Mu4XF9H1Z6fQ43SspjJZYh22+a8osNOE7VFZrgz0GGgqi39UQ0UJ2rWrJElaaLNWLNJ4KOnnIhpO8jXMj8VZci25Ecttbkto9k3jfdK8z9Y2Clit1EsVurMuwMsLDvPxVebvmytN3zZm6QNB2ALVJs1UXI1LmumduZ5lXE1Sj3l1NUo95O+jAGq0AclGqrbuyONV3uyk+nA7jZTqbLKqNk2iujs9W/1bOxtldgwb7fiPAd9l0cLhKtZZZLmQ4raNHCx/uPPktf48z07o30bho2nU7UjvbkI7TuA/C3h8TivQ4fDQoxsteZ4/H7Rq4yV55JaLgvl95ulYOeEAQBAEAQBAEAQFHS1F6VmHtDLjwK5e1NnrFU7x7S07+7z+pZw1fo5Z6fmZwk9KA4lpfE6+cbnRnDfqkLytHEVqOUW0elhVbSTtJd6T+pVqNM6Sg7UVQJWj3JmNdy7Qs7zXYw+16mkzb+gwdd2cN191/z2I5OsJ5AFXQskt70biLby0EE/3BXZYqjiI7tSKf5+cQthuHWw9Vruefrp9CWl6X6MeMHy0+OUsZeL82X81zK+x8PUd6c3Huauvz1IZ4PHRV5RUl3O31LUz2zD1EsUwz9XIHO72e15Kg9kV6WatL/F39tfYzSluZ1IuPiml66e5Qc+1xkdt8wqrg08+HAuqN8ypJicFKslmTLJZmbY9g7ysOXFmrlxZeBDWKvZymV7OUzXMaZSNystqmi02qaLkMPbDBmbADaSTgB3qOKlU7KbfJFec+q5s6Cn6LTOGJEd8ycT3ALp4fYmJqO9S0V6v0Xycue1aUXkrm10d0PpozrPBld+f2e5mXjdd+hsuhT7XWffp6f7KVfbGIqK0Xuru19fix0DWgCwFgMgF0jlttu7PqGAgCAIAgCAIAgCAIAgOd6S6N/6rR/OP8vqvObYwFv/ANEF/l8/PrzOts/E/wDil5fHwcjPbEHIrhxO7DmjRVdMRxG/6qzGR0qVRPxNTpKBjhbVGG1WKc5J3uW6actTVVOjQ0AA2PjmrUa13dksU920dCairZYDrOfdm0OJINtjRmCta1OFfhmQzoU1Ft5G+0dpyKVzRGSS4EkZFoF8Hcb/AF3X59bCTppufD3OcrTjdM6SmprNxzK5c6l2VKlS8jS6f01FDdl9Z34W5i2/d8VewmFnVtK1lzLeHoyl13kvr4HKy9K53WbHaJuAwF3EfzH5WXVWzqS60837ehLGjCdRcSPQVc8VcUj3E6s0biXG57LwczyVuCjBxsrZlqcHKjVprRxkvVM/TC7h8yCAIAgCAIAgCAIAgCAIAgCA+EXwKw0mrMJ2OE6S6K9C649h3s8N7SvIY7Bf01TLsvTu7vjuPTbPxXSxs9Vr8nN2N7Kqde6tc18lKASTjbJTKTLaqtpJGprmY371PBl6jLKxpdIMMliMWtJa7gTYi/MK5Sahe+rIakekqJLRa+xNoqpEDrsaC7VIucACSMTvyy4rSvB1Y2k8iSWHpyShFW5m+0h0gkbSsZrn0kms579oaXkANtkSBsyCoUsFB13K3VWi77cfD3KUsBTlWlJ5RVku92TZwU8pkmDW5A+W2670YqFNtlWtVlXxcacMlH6cS6ItU5HnZQ710dKNNQejJYuC0kTwlnken6P61Zm2E0LH8WOMZ52OsCfBWoY+X7kcCv8ApajLOlNrxV/j7nS6N6zKCXBxkhP52XHiy+HOytRxlN65HGrfpzGQ7CUvB/Njp6DSkE4vFLHJ/I8OI5gHBTxqRl2Xc5FbC1qLtVg4+KaLi3IAgCAIAgCAIAgCAIAgCAq6Sp2SRubJYNtck4atveucrKDE0YVabhPTny7ybD1J06ilDX69x5VW1bGFwb2yCQCMGkbxfevH9E7tX8+Z7alSnNJvLu4mmnriQch5lTRgkdCFFIoz0zpCBc4fPyHepozUMybpIwRZptElvaY9msG+z7TXWHsvuMeeGajlXTyadvfyK1StvdpM5uvlY15D2OjdfJpw8Cr9OMnG8XcklWjHV+ZJGAW3LJXNt71gLDcfotXk9VckjWi47qKcVBd9xg297Wsf1HapZVrRs9TSGEXSbydo62Ss2+98S+IioN5F8lMIaLnH4LXeua2T1KpeDlkpLPiFKOiMm4BYebN00kRmQ5jA3vcYHgt0rMjlK6sbnR/TOug9ipkI3PIkHKz72HJTwr1I6M5lfZuDq9qmvLL6WOl0f1vVDcJoI5BvYTGbcb6wJ8FajjHxRxK36epP/jk145/B1WjutTR8mDzJCfzs1m9zma2HOynjiYPXI5VXYmJh2bS8H82Or0dpmmqP3M0cnBjw4jmAbjvUylGWjObUoVaXbi14ovLYiCAIAgCAIAgKmkdIxwtu88gMzyCrYnFU8PHem/Liyehh51pWivPgcJp7S8lRgeyzYwZc3HaV5rE4+piHnlHl88z0mDwlPD5rN8/jkc5NTEmwFzuGf3xyUClxOrGqkrs+N0Qc3YcBn3u+nisOtyDxTeUST9ltg0W4Bab982aqpxZKKcMHxP3sWu9cdI5s++gs0XAJOOW9Z3rs13lKRQ0jDdp22x+o8CR3qanKzLEJWOcfFqgjbl/vvVxSuzpxndXIKZjy7VG0/wDK3m42ua77jqS1jxi1a009TZyVvEotaMgD9VM2+JHFx0R9qBYXSHI2qSsrkDHKRojjPmRuzWUat5mJKyaNmJK2I2bTR/RysmIMVPM7aHBjmt4ds2HmpIwm9EVKuKw9PtzS8/seg9HejvSCO1qj0LfwzSibDg2zwPEKzCFZcTi4nFbNl+2/grfB6ZoiKpay1TJFI7CxjjMfO93uv3AK1G/E4NV02/7aaXe7/YvrYiCAIAgNPpXTYju2Oznb/dH1PBcbG7XhSvClnL2Xy+71L+GwTqdaeS92clVyue7WcS5x7yeQ+QXm51Z1JOc3d8zu04xhG0VZETaMn2uyN2Z+g8+5aOoloZdZLQmbAGjAW+fM7Vq5N6kbm3qRvjWUzeMyAxWxWbkqlc+MptZwBy28llysjZ1d2LaJaqMblrBs0pyZrJ4zu2KeLLkJI5bSEeq63d4Wt/aWjuKvQd0XqVTKxSkm1TYZqVRuSuqiN7w431bnetknFWua7yZ8keAMbX+CRXI23mzOHQ1TOR6KCWQbC2Nxb/Vaw8VZpUpNZIqYjF0oPrzS8/sb2g6sdIyZsZEP4kg+DNYqzHC1Hqc6e2sLDRt+C+bHSUPU9tmqebY47f3OP+Kljg+bKNX9Qv8AZD1f2XydDQdWGjo7azHzEbZJD8Gao8lPHDU0c+ptnFT0aXgvm50lBoSmg/cwRRne2NoPeQLlSqEVoihUxFWp25N+LNgtiEIAgCAIDCaVrRdxsFHVrQpRc5uyNoxcnaJz+ktLF9w3st8z97l5THbXqV+pS6sfd/C/HyOpQwihnLN/Q1HoyeA8/DZ3+C5KaRf3rEjIQMh37fFYbbNXJvU+OagTI3NWTa5G5qzc2I3MWUzZSJqWLM9yxJmk5cDCeNEzeEjXzsUsWWoM0Gm4MLj71bn/ANS/yVuhLO35+aFqE7M56anxV1Mm3jBzDsWRvnpvVFRxmKZ7mMc8SgBxaC4D0bcA61wL3NuK62AScHlxPObdqz6SKTdraebPRl0Dz4QBAEAQBAEAQBAU6/SLYhvdu+p2LnY7aVLCq2suXzyLFHDyq+HM52qqnyG5PLcOQXksTiquInvVH4LgvD8udanShTVkQhqrElz6hgBFm7IEzKSR2THeFvMqzDB4ifZhL0t9SN1qcdZImZoaU7AOZ+l1chsbFy1SXi/i5G8bSXG5Ozo8feeByF/PBXIbAn++a8lf7r6ET2iuESxH0ei2lzu8AeQVyGw6C7Tk/b6IiltCo9EkVNJ6O9Fi32Mt9jx4Lk7U2d/TPfh2H7P4fD05E+HxPSZS1+pp5wuUi/AoTBSotRZrK2K4I25jmMR5hTQdmTpnOGIZbsuWbfIhdBO5IpETo1smbXPR+qX93OP4jT4t/wBLr7OfVl4nnttduHg/qd8uicQIAgCAIAgCAIDV1tZI7sxMdxeRYfpv8VxcZjMTO9PCwf8Ala3pf6/7LlKjTj1qsl4fJr2aHlOJsDvc6/wuuRHY+MnnJJeL+Llt4ylHJeyLLNBHa8dwv81bh+n5fvn6L+fsQvHLhEsR6EjGZce+3wCt09hYePacn52+iIpY2o9LIsM0bEPcB54/FXIbLwkP/Gn45/W5E8TVf7iyyMDIAchZXIU4QyikvAhcm9WZLcwEAQBAYvYCCCLg4ELWcIzi4yV0zKbTujlNMUBidvacj8jxXi9oYF4Wpl2Xo/s+/wCvqdzC11VXeaSZVEdGJQnUqJ4mjrIrO5/O5H+Xc0K5SleP5+cjZFZzVLc2TO+6qcqgcYz5P+i6+zHlLyOFtrWHn9jvl1DhhAEAQBAEAQBAEAQBAEAQBAEAQBAEAQEVTA2Rpa4XB+7jioq1GFaDhNXTN6c5QlvR1OH0vQuhfqnEZtO8fVeNxWFnhqm5LyfNfmp6TC141o7y80aadQouxNbXx3F932PMW/UVYpOzsblEtVhMHcdVudQOEX/0XW2W85+X3OLtnSHn9jvl1zhBAEAQBAEAQBAEAQBAEAQBAEAQBAEAQBAVdI0LZmFju47Qd4VfFYaGIp7kvJ8mTUK8qM96P+zzvSdI6J5Y8WI8CNhHBePq0Z0ZuE9V7956mhVjVhvxNc9twQtU7O5YNbq7N33buy7lauYZ2fVlg+f+WP4v+q6+yn1p+X3ONtjsw8/sd8uycIIAgCAIAgCAIAgCAIAgCAIAgCAIAgCAIAgNbp3RLahlsnj2XbjuPAqnjcHHEwtxWj/OBbwmKlh534PVfnE83qIXMcWuGq5psQV5OcJQk4yVmj1UJxnFSi7pmvqWWdff9/f8ylpu6/Pz/RtwOr6tj62b+Rvk4/VdfZPbl4I422OxHxZ367hwQgCAIAgCAIAgCAIAgCAIAgCAIAgCAIAgCAIDR9JtBiduszCVow/MPwn5Fc7aGBVeO9HtL37vg6GAxroS3Zdl+3f8nnNVEbEEWIORwIIzB5H4LzMHuysz1EWmdB1bn18n/i/yH1Xa2V/yS8Pucfa6/tx8fsehLunnwgCAIAgCAIAgCAIAgCAIAgCAIAgCAIAgCAIAgOY6WaA9IDLGO2B2mj3wNo/MPNcfaWB310tNdZarn/P1Ovs7HdG+jm8uD5fx9DR9XwtVPH8Fx/vYoNlSvVf+P3Rd2yv7Kff9mehrvnmwgCAIAgCAIAgCAIAgCAIAgCAIAgCAIAgCAIAgCA00OiWR1npWYekieHNthfWYS4c9ypxw0aeI348U8vNF6WKlUwvRy4NWfdZ5G5VwohAEAQBAEAQB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76" name="AutoShape 16" descr="data:image/jpeg;base64,/9j/4AAQSkZJRgABAQAAAQABAAD/2wCEAAkGBxISEhUUExQVFBUXFBcUFxcWFRwVFxcXFRQYFhQXFRUaHCggGholHBQYITEhJSkrLi4uFx8zODMsNygtLisBCgoKDg0OGxAQGywkICYsLCwyLCwsLCwsLCwsLCwsLCwsLCwsLC8sLCwsLCwsLCwsLCwsLCwsLCwsLCwsLCwsLP/AABEIAP0AxwMBEQACEQEDEQH/xAAcAAEAAgMBAQEAAAAAAAAAAAAAAwQCBQYHAQj/xABAEAABAwICBgYIAwgBBQAAAAABAAIDBBEhMQUSQVFhcQYHIoGRoRMjMkKxwdHwUmKCFDNjcpKiwuHxQ1NzssP/xAAbAQEAAgMBAQAAAAAAAAAAAAAAAwQBAgUGB//EADgRAAIBAgMECQMDBAIDAQAAAAABAgMRBCExBRJBURMiMmFxgZGh0bHB8AZC4RQjcvEzUkNikiT/2gAMAwEAAhEDEQA/APcUAQBAEAQBAEAQBAEAQBAEAQBAEAQBAEAQBAEAQHH9YmkZaNkVVC6xbII3sPsSMcCbOG8FuBzGsVWxEnBKaO1sehTxUpYeosmrp8U1y9c13G96OabjrYGzR5HBzTmxw9pp8e8EFS06iqR3kUMbg6mEqulPyfNczZqQqBAEAQBAEAQBAEAQBAEAQBAEAQBAEAQBAEBG6ZocGEjWcCQ3aQ22sbbhcY8RvCxdXsbKEnFytkuPjp+dzJFk1PLuufSwIhpWm7r+mf8AlABawd93HuG9c/HVFZR8z1v6Ywst6Vd6dlfV/Y1PVNpcxVRiJ9XM08g+MFwPgHDvChwVTdnuvidL9SYRVcL0qWcX7PL62PZ11jwAQBAEAQBAEAQBAEAQBAfCUBXpq+KRzmxyNeW+1qkO1eDiMAeBWqnFuyZNUw9WmlKcWr6Xyv4FlbEIQBAEBi94GZA5myXMpN6Gqr+k9FDf0lRELZgODnf0tufJRSrU46tF2jszF1uxTl42svV2Rxum+tNmLKSIvdl6SQWb+lg7Tu+yq1MallBHcwf6ZqSe9iJWXJa+ui9zpOhWipmMdPVOL6maxdre4wexGAMG5kkC2J4KfDwklvT1ZzNrYqjOao4ZWpw0txfF9/JX+5h0x6aQ0LS24knI7MYOW50hHsjhmdm8K2IjTVuJjZuyauMlvPKHF/Zc37L2PDK2tklkfLK4ukkdck7zs4AbtlrLkTbm7s+hUKUKFNQgrJZJfnv3lrQ7pBMz0Xt46v8ASb+V1invb10ZxXR9E1U0y+p+kV6A+TBAEAQBAEAQBAEAQGE0rWNLnENaBclxsABmSTkFhtJXZtGMptRirt8EcF0i6zYo7spW+mdlruuIxyGb/IcSqNXHRjlDM9Pgf0zVqWliHurku18L3fcee6U0/VVf76Vzmn3B2WDH8AwPM3K5tXETn2meqw2Aw2F/4oJPnq/Vm30D0zlo6f0EMcd9dztd1zfWtm0WuRa175AYYKSljJU4bsUUMbsani6/TVZPRKy7u/P0t5lSu6XV0hOtUyAbmER8hdgB81o8XWktSejsjBU1lST8c/rc1EmlqhxxnmPOV5+a16WfFsvRwlCOkI//ACvg+ftUv/ck/rd9Vo6kuZt0VP8A6r0Rj6d5995/UfqjnLmZ3IL9q9EQSY8eeKXbJYkZCyZNjoLSxpZRIyOKRw9kytc4NP4mgOGPHGykp1Oje9ZPxKmMwixVPo5Sklx3bK/c7p5G50n0/r5hq+kEQOYibqn+okuHcQpZ4yrLjbwKGH2BgaLvu7z/APZ39sl6o5Cckkkkkk3JOJJ2klRJnVlFLJEIdis2yI73Z3vVJoUzVRncPVwtPIve0tDeNmknhhvVvB07z3uCOD+osYqeH6JPrSfolnf1t7ntK6h4QIAgCAIAgCAIAgNB0r6W09Ay8h1pCLtiae07cT+FvE7ja6hq1o09deR0cBsytjJdVWjxk9P5fd62PHNP9K6itdeV1mX7MTcGDdce8eJ8lya9edR56HvdnbMoYOPUXW5vX+PI0gdcqC1kdK+di21thxKibuzVu7M9Wwutb3djW93YgLSVJdI3ulkSxwgDFaOV3kaOV9DKRvcFhMxFkV1uSWIZH2W6VzN0fL7UMt2MGk5rLsFclBWoIo6aSV2rGx7znZjS4+AU0It6FevVhDttJd7sdd0Y6t6uch0zTTx7S/8AeEbmx5g/zW71ahhJzeeSOJidv4bDxfR9eXdp5v4uex6H0XFSxNihbqsb4k7XOO0ldKEFBbqPEYnE1MRUdSo7t/lkXVuQBAEAQBAEAQBAcZ066bNpAYobPnOZzbFfa7e62Te87AaWJxap9WOv0PQbG2I8W+lq5Q95eHdzfku7xirmfK90kji9zjcucbkrlubbu9T3lOjCEVGCslokRPfqjisJXN5S3UZ0rbZrE2YirRzNhTQl7uCrTkoIiqTUETVjcmjILSm+JpSf7mfBGMFm7Dkx6I3x8E3shvK2RBO+2G1bxVyWCvmVJJd2amUeZImRMh95y3cuCNd3O7Frm5wGwLGmRsk27s3OhejlVVYwwuc38R7LM8e26wPddSQoVKnZRUxe0cNhcqs0ny1fojrqPqrncPWzxx8GNMh8Tqj4q1DZ8v3M4dX9VUY/8cG/FpfJuKHqthjcHiqqGvHvRlsZHI2JHirMcHGPFnKrfqOrVunTi1yd2dxRQGNga6R8pHvv1dY89VoHkrcVZWvc4FWanNyUVHuV7e7f1J1kjCAIAgCAIAgKL9Js/aG04xeWGV35WAhoJ4lxAA4HvjdRb6hx1LKw0ugdd9m6S73r7LXyNN036S/skeow+ueMNuo3LXI37hv5KrjcV0Md2Paft3nQ2Rs3+qnvT7C93y+f5PE6yUvebkm9ySTckk43O8lceOSu9T6HTgoRskQlqzclIXR48fgt08jWyuWqaO5sopysYm7I28Lw1uGapyW9LMpTTlLMra11LaxLaxPDhz3qORHPMjlnAvZbRg2bxg3qaxwvirSyLaslY+MjAWWxfgiWlpnzSNjjaXvcbNaMyfkNt9lltCDk7LU0qVYUYOpUdktWes9FerqGEB9SBNLnqnGNnC3vnicOG1dahg4xznm/Y8NtL9RVqzcKHVjz/c/jy9TuWi2AwCunm27n1AEAQBAEAQBAEAQENZUtiY+R2DWNLjyaLlazmoRcnwJKVOVSahHVu3qeV9GukQjrJKmov60Oa4gX1b6pYBtsNQN8FwMPjEsQ6k+KZ7XaGznUwkcPR/ba3frf63Of01XyTyPlfi57sBuGTWjgBh3KrUqurUc5HVwmHhQpxpR0S/2/M1M0Bbz2nitoz3i9CakZxR2FzuWspXdjWUruxSbncqbhYnJ4DbFaSzyNJq+Rl6ckW3rG4lmY3Esy1ECAN5yUUtSCTTZK6MhuC0TTZopJsqSx2HNTRldk8ZXZFq2zW176G976EcjlukbxR7R1e9F20kIke318jbuJzY04iMbthPHkF28LQ6ON3qz55tzajxdXo4PqR073z+O7xZ1ytnCCAIAgCAIAgCAIAgCA5rp/U6tNqD/qPDTyHaPm0DvXM2tV3KFlxdvudjYlLexO8/2pvz0+55TIztW4rzyeVz28ZZXJzBt3ZKPf4EXScCnVx2Ftt1NTlcnpyu7lesbhbYpabzuTUnncohqnuWbkpZgtL5kd8zOjg1ncAsVJ2RirPdRsAP8ASrFRsxkdfAeKylbNm0VbNlarkAtbEqWnG5NSi2UXkqdWLCNz0HoRPXQMcLt19c8RGC+x4EtA71Zw0N6qkzn7YxDoYKpNa2svPL+T3xkgN7EGxsbG9juPFd258wcWtUZIYCAIAgCAIAgCAIAgCA4zp92nwt3NcfEgf4rzm3qlnCPj9j0GxerGcvD7/JwUjdZxIyvh3LkJ7sbM9RF7sbMvPjs3moFK7KyleRq5WXeBsALjzVqLtG5cjK0L8ylUC4PEqeGTLMHZlSKK5U0pWRPKVkTCK+Cj3rZke9bMsUzQL7lHN3IajbInzXcbLdQssyRQtHM+yPsMFhK7EVdmufJjcqyllZFpRsrIhc+63SsbI2OhNJvpXukjweY3Mafwl4trDiBdb06rpu6K2LwsMVBU56XTffbgdZ1ddMBTOMFQfVyPLhITfUe619cn3Tv2HPAki3hMSo9WWhw9vbHeISrUF1krW5pcu9cuK00s/XWuBFxiCuseDatkz6gCAIAgCAIAgCAIAgOB6xJSJWgZmIDldzrleZ2zG+IjfRR+7PT7CgnSbfCX2RzcFNYLiTndnXnUuzGeTtWGzBZjHq3NoR6t2UC0jWO//asXWRZunZGJpbMG9Z6S8zbpbzKepq35eZU194nvvEkUJI3LWUkmaymkyCd1hZSRV3ckgru5BTsOZW82tCWbWgqXbBnbw/2kFxFNcTXvarCZYM2RrDYbtoHFYQSPhWTJ2PQnptJSERzEvpzhvdFxZvb+Xw3G5h8W6b3ZafQ8/tfYkMWnUpZVPaXj39/r3eyU07ZGtexwc1wDmuBuCDkQuwmmro8BUhKnJwmrNcCRZNAgCAIAgCAIAgCA4rpzTXmid+Qjwdf/ACXmdvdWUXzT/Pc9FseralOPf9v4OfqHhoXnoJyZ1Kacma+nhJJcVYnJJWLdSaS3T7MzYMz81iL4sxGXFk0kIAA4YrRTu7kcZ3dzSzxXeeHx+/gr0ZWidGErRLcrA1uKhi96RXjJykap0JcQ3ebngFbUt1XLynuq5LNHYCw4NG871pF318yOMrvPzKk0WrtuTiT9FNGW8WIS3vAoHNTllH17kSCQZHhco3wQcuCDgiCMS9ZsZSO/6qukRjl/ZXm8clzHf3X5lo4OAPeOJXQwNaz3HoeX/UmzlUp/1MF1o6965+X08D1ldU8MEAQBAEAQBAEAQHOdNovVNk/A4jucPq0Lhbepb1GMlwf1/wBI62yJ/wBxw5r6f7OBaNdwvkvNvqRy1PTt7kctS3M4ZDKyhinxIYJ8SvB7QJ24BSz0sSz7Ni9PHbE5AX8FXg75IrQlfJGjiZdw53KvSdkdKUrIznj1nWOQFysQluq5rCW7G5hR0w7TjkcLcNyzUqaRRtVqvKKPs8QabnO2X4RuCRlfJaGISvktPr3mir33V+krHSoqyKThYXKnvcsbxJBTE9p2WwfMrSdS3VRHKpnZGLiScFlKyJEkkRSLdG6MGtWbmSxSVZiex7c2Pa8c2ODh8Ei92SZHVpKrBwlo0165H6Sabi69IfIWrH1AEAQBAEAQBAfCgOa03pqllgkje/Uc5pAa5puHtNwMBj2hsXIrY3DV6Eot2fJp3T/3yOxhMHiaVeNSMbpPVW0f8HFssAF5J3Z6F3bJ20pI5qN1EmRuqkyk52pKOH/CntvQLCW/TLWk5rtAHvYX+KhoR613wIcPC0rvgVowGNJHIH4lSu8nZk0rzlZkccJI4uOPJbSkk/A2lNJ+BYeQ0cB94cVEsyJJyNbVknDac/oFapq2ZcpJLM087ALk9yuRbeSLsZ5CjoS/tuFm7L/JKlZQ6sdTE6yjktTOpGsbDALEOrmzNPq5vUry2YLDNSRvLNksbyd2UHlTpFhM+sF0eRlslp6YySMjbm97WDm5waPitoLekkR1aqp05VHwTfpmfpICy9GfIj6gCAIAgCAIAgCA856XaMLaokDsvGuDxJ7Y8cf1BeR2tSVCs5cJZ+fE9ZszEqWGs3msvj2+hDSUgzOK4NSrwRJVqvRF/VVe5Wuc/pOK7xbMuAC6NCVo58jp0J2hnyJq+nBc0ZtHyWlKdovmaUalovmRTtu4DYtouyubwdotl30YAuoN5t2K+827GrdJrnDIZfVW1HdXeXVHcXeVqtwY0naVJBbzJYdZkdBowv8AWSZbGrarX3OpAzVxG71Y6k9U2+GQGwZYLSm7ZmtJ2zNTWO1efw5q3TW8XKeZp5Hkm6uJJFlS5GFiVtkjdSuTMFgtHmze51nVZogzVnpXDsQDW/W64YPi79IV/BU96d+Rwf1Fi+hwvRrWeXktfsvM9oXYPn4QBAEAQBAEAQBAa/Tej/TR2HtDFvPaO/6Ln7TwX9VRcV2lmvjzLWExHQ1LvR6nJtjthlZfPJ3Taep3HK+Zi4rCMo1YxffdcN+ZVvSNi7pGxNVt7PJaU31jSk+sUWuxO8mysNFhrIVr8NUfYSlHO7FKOe8yMtDGY8/oFtdzkb3c5FWGlMjwXZblLKooRyJZ1FTjkbWYe63vO5VI/wDZlOP/AGkUapgaPvzU9NuTLNNuTOdqWl5NsQPDvXRg1FZnQTsYSU7QN58llTbN1IqCGxxU2/ckjItUej5J5GxRNLnuNgPiSdgG0ralGU5bsRVxFOjTdSo7Jfnqe39FtAsooGxNxd7T3fieczyGAHABehoUlShuo+c7Rx0sZXdSWS0S5L8zfebhTFAIAgCAIAgCAICCStjadVz2tO5x1fC+ahliaUZ7jkk+TdmSxo1JK8U2u7Mma4EXBuN4UxG01kzVaX0T6TtMwftGx30K4O1djrE/3aWU/Z/z+Mu4XF9H1Z6fQ43SspjJZYh22+a8osNOE7VFZrgz0GGgqi39UQ0UJ2rWrJElaaLNWLNJ4KOnnIhpO8jXMj8VZci25Ecttbkto9k3jfdK8z9Y2Clit1EsVurMuwMsLDvPxVebvmytN3zZm6QNB2ALVJs1UXI1LmumduZ5lXE1Sj3l1NUo95O+jAGq0AclGqrbuyONV3uyk+nA7jZTqbLKqNk2iujs9W/1bOxtldgwb7fiPAd9l0cLhKtZZZLmQ4raNHCx/uPPktf48z07o30bho2nU7UjvbkI7TuA/C3h8TivQ4fDQoxsteZ4/H7Rq4yV55JaLgvl95ulYOeEAQBAEAQBAEAQFHS1F6VmHtDLjwK5e1NnrFU7x7S07+7z+pZw1fo5Z6fmZwk9KA4lpfE6+cbnRnDfqkLytHEVqOUW0elhVbSTtJd6T+pVqNM6Sg7UVQJWj3JmNdy7Qs7zXYw+16mkzb+gwdd2cN191/z2I5OsJ5AFXQskt70biLby0EE/3BXZYqjiI7tSKf5+cQthuHWw9Vruefrp9CWl6X6MeMHy0+OUsZeL82X81zK+x8PUd6c3Huauvz1IZ4PHRV5RUl3O31LUz2zD1EsUwz9XIHO72e15Kg9kV6WatL/F39tfYzSluZ1IuPiml66e5Qc+1xkdt8wqrg08+HAuqN8ypJicFKslmTLJZmbY9g7ysOXFmrlxZeBDWKvZymV7OUzXMaZSNystqmi02qaLkMPbDBmbADaSTgB3qOKlU7KbfJFec+q5s6Cn6LTOGJEd8ycT3ALp4fYmJqO9S0V6v0Xycue1aUXkrm10d0PpozrPBld+f2e5mXjdd+hsuhT7XWffp6f7KVfbGIqK0Xuru19fix0DWgCwFgMgF0jlttu7PqGAgCAIAgCAIAgCAIAgOd6S6N/6rR/OP8vqvObYwFv/ANEF/l8/PrzOts/E/wDil5fHwcjPbEHIrhxO7DmjRVdMRxG/6qzGR0qVRPxNTpKBjhbVGG1WKc5J3uW6actTVVOjQ0AA2PjmrUa13dksU920dCairZYDrOfdm0OJINtjRmCta1OFfhmQzoU1Ft5G+0dpyKVzRGSS4EkZFoF8Hcb/AF3X59bCTppufD3OcrTjdM6SmprNxzK5c6l2VKlS8jS6f01FDdl9Z34W5i2/d8VewmFnVtK1lzLeHoyl13kvr4HKy9K53WbHaJuAwF3EfzH5WXVWzqS60837ehLGjCdRcSPQVc8VcUj3E6s0biXG57LwczyVuCjBxsrZlqcHKjVprRxkvVM/TC7h8yCAIAgCAIAgCAIAgCAIAgCA+EXwKw0mrMJ2OE6S6K9C649h3s8N7SvIY7Bf01TLsvTu7vjuPTbPxXSxs9Vr8nN2N7Kqde6tc18lKASTjbJTKTLaqtpJGprmY371PBl6jLKxpdIMMliMWtJa7gTYi/MK5Sahe+rIakekqJLRa+xNoqpEDrsaC7VIucACSMTvyy4rSvB1Y2k8iSWHpyShFW5m+0h0gkbSsZrn0kms579oaXkANtkSBsyCoUsFB13K3VWi77cfD3KUsBTlWlJ5RVku92TZwU8pkmDW5A+W2670YqFNtlWtVlXxcacMlH6cS6ItU5HnZQ710dKNNQejJYuC0kTwlnken6P61Zm2E0LH8WOMZ52OsCfBWoY+X7kcCv8ApajLOlNrxV/j7nS6N6zKCXBxkhP52XHiy+HOytRxlN65HGrfpzGQ7CUvB/Njp6DSkE4vFLHJ/I8OI5gHBTxqRl2Xc5FbC1qLtVg4+KaLi3IAgCAIAgCAIAgCAIAgCAq6Sp2SRubJYNtck4atveucrKDE0YVabhPTny7ybD1J06ilDX69x5VW1bGFwb2yCQCMGkbxfevH9E7tX8+Z7alSnNJvLu4mmnriQch5lTRgkdCFFIoz0zpCBc4fPyHepozUMybpIwRZptElvaY9msG+z7TXWHsvuMeeGajlXTyadvfyK1StvdpM5uvlY15D2OjdfJpw8Cr9OMnG8XcklWjHV+ZJGAW3LJXNt71gLDcfotXk9VckjWi47qKcVBd9xg297Wsf1HapZVrRs9TSGEXSbydo62Ss2+98S+IioN5F8lMIaLnH4LXeua2T1KpeDlkpLPiFKOiMm4BYebN00kRmQ5jA3vcYHgt0rMjlK6sbnR/TOug9ipkI3PIkHKz72HJTwr1I6M5lfZuDq9qmvLL6WOl0f1vVDcJoI5BvYTGbcb6wJ8FajjHxRxK36epP/jk145/B1WjutTR8mDzJCfzs1m9zma2HOynjiYPXI5VXYmJh2bS8H82Or0dpmmqP3M0cnBjw4jmAbjvUylGWjObUoVaXbi14ovLYiCAIAgCAIAgKmkdIxwtu88gMzyCrYnFU8PHem/Liyehh51pWivPgcJp7S8lRgeyzYwZc3HaV5rE4+piHnlHl88z0mDwlPD5rN8/jkc5NTEmwFzuGf3xyUClxOrGqkrs+N0Qc3YcBn3u+nisOtyDxTeUST9ltg0W4Bab982aqpxZKKcMHxP3sWu9cdI5s++gs0XAJOOW9Z3rs13lKRQ0jDdp22x+o8CR3qanKzLEJWOcfFqgjbl/vvVxSuzpxndXIKZjy7VG0/wDK3m42ua77jqS1jxi1a009TZyVvEotaMgD9VM2+JHFx0R9qBYXSHI2qSsrkDHKRojjPmRuzWUat5mJKyaNmJK2I2bTR/RysmIMVPM7aHBjmt4ds2HmpIwm9EVKuKw9PtzS8/seg9HejvSCO1qj0LfwzSibDg2zwPEKzCFZcTi4nFbNl+2/grfB6ZoiKpay1TJFI7CxjjMfO93uv3AK1G/E4NV02/7aaXe7/YvrYiCAIAgNPpXTYju2Oznb/dH1PBcbG7XhSvClnL2Xy+71L+GwTqdaeS92clVyue7WcS5x7yeQ+QXm51Z1JOc3d8zu04xhG0VZETaMn2uyN2Z+g8+5aOoloZdZLQmbAGjAW+fM7Vq5N6kbm3qRvjWUzeMyAxWxWbkqlc+MptZwBy28llysjZ1d2LaJaqMblrBs0pyZrJ4zu2KeLLkJI5bSEeq63d4Wt/aWjuKvQd0XqVTKxSkm1TYZqVRuSuqiN7w431bnetknFWua7yZ8keAMbX+CRXI23mzOHQ1TOR6KCWQbC2Nxb/Vaw8VZpUpNZIqYjF0oPrzS8/sb2g6sdIyZsZEP4kg+DNYqzHC1Hqc6e2sLDRt+C+bHSUPU9tmqebY47f3OP+Kljg+bKNX9Qv8AZD1f2XydDQdWGjo7azHzEbZJD8Gao8lPHDU0c+ptnFT0aXgvm50lBoSmg/cwRRne2NoPeQLlSqEVoihUxFWp25N+LNgtiEIAgCAIDCaVrRdxsFHVrQpRc5uyNoxcnaJz+ktLF9w3st8z97l5THbXqV+pS6sfd/C/HyOpQwihnLN/Q1HoyeA8/DZ3+C5KaRf3rEjIQMh37fFYbbNXJvU+OagTI3NWTa5G5qzc2I3MWUzZSJqWLM9yxJmk5cDCeNEzeEjXzsUsWWoM0Gm4MLj71bn/ANS/yVuhLO35+aFqE7M56anxV1Mm3jBzDsWRvnpvVFRxmKZ7mMc8SgBxaC4D0bcA61wL3NuK62AScHlxPObdqz6SKTdraebPRl0Dz4QBAEAQBAEAQBAU6/SLYhvdu+p2LnY7aVLCq2suXzyLFHDyq+HM52qqnyG5PLcOQXksTiquInvVH4LgvD8udanShTVkQhqrElz6hgBFm7IEzKSR2THeFvMqzDB4ifZhL0t9SN1qcdZImZoaU7AOZ+l1chsbFy1SXi/i5G8bSXG5Ozo8feeByF/PBXIbAn++a8lf7r6ET2iuESxH0ei2lzu8AeQVyGw6C7Tk/b6IiltCo9EkVNJ6O9Fi32Mt9jx4Lk7U2d/TPfh2H7P4fD05E+HxPSZS1+pp5wuUi/AoTBSotRZrK2K4I25jmMR5hTQdmTpnOGIZbsuWbfIhdBO5IpETo1smbXPR+qX93OP4jT4t/wBLr7OfVl4nnttduHg/qd8uicQIAgCAIAgCAIDV1tZI7sxMdxeRYfpv8VxcZjMTO9PCwf8Ala3pf6/7LlKjTj1qsl4fJr2aHlOJsDvc6/wuuRHY+MnnJJeL+Llt4ylHJeyLLNBHa8dwv81bh+n5fvn6L+fsQvHLhEsR6EjGZce+3wCt09hYePacn52+iIpY2o9LIsM0bEPcB54/FXIbLwkP/Gn45/W5E8TVf7iyyMDIAchZXIU4QyikvAhcm9WZLcwEAQBAYvYCCCLg4ELWcIzi4yV0zKbTujlNMUBidvacj8jxXi9oYF4Wpl2Xo/s+/wCvqdzC11VXeaSZVEdGJQnUqJ4mjrIrO5/O5H+Xc0K5SleP5+cjZFZzVLc2TO+6qcqgcYz5P+i6+zHlLyOFtrWHn9jvl1DhhAEAQBAEAQBAEAQBAEAQBAEAQBAEAQEVTA2Rpa4XB+7jioq1GFaDhNXTN6c5QlvR1OH0vQuhfqnEZtO8fVeNxWFnhqm5LyfNfmp6TC141o7y80aadQouxNbXx3F932PMW/UVYpOzsblEtVhMHcdVudQOEX/0XW2W85+X3OLtnSHn9jvl1zhBAEAQBAEAQBAEAQBAEAQBAEAQBAEAQBAVdI0LZmFju47Qd4VfFYaGIp7kvJ8mTUK8qM96P+zzvSdI6J5Y8WI8CNhHBePq0Z0ZuE9V7956mhVjVhvxNc9twQtU7O5YNbq7N33buy7lauYZ2fVlg+f+WP4v+q6+yn1p+X3ONtjsw8/sd8uycIIAgCAIAgCAIAgCAIAgCAIAgCAIAgCAIAgNbp3RLahlsnj2XbjuPAqnjcHHEwtxWj/OBbwmKlh534PVfnE83qIXMcWuGq5psQV5OcJQk4yVmj1UJxnFSi7pmvqWWdff9/f8ylpu6/Pz/RtwOr6tj62b+Rvk4/VdfZPbl4I422OxHxZ367hwQgCAIAgCAIAgCAIAgCAIAgCAIAgCAIAgCAIDR9JtBiduszCVow/MPwn5Fc7aGBVeO9HtL37vg6GAxroS3Zdl+3f8nnNVEbEEWIORwIIzB5H4LzMHuysz1EWmdB1bn18n/i/yH1Xa2V/yS8Pucfa6/tx8fsehLunnwgCAIAgCAIAgCAIAgCAIAgCAIAgCAIAgCAIAgOY6WaA9IDLGO2B2mj3wNo/MPNcfaWB310tNdZarn/P1Ovs7HdG+jm8uD5fx9DR9XwtVPH8Fx/vYoNlSvVf+P3Rd2yv7Kff9mehrvnmwgCAIAgCAIAgCAIAgCAIAgCAIAgCAIAgCAIAgCA00OiWR1npWYekieHNthfWYS4c9ypxw0aeI348U8vNF6WKlUwvRy4NWfdZ5G5VwohAEAQBAEAQB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78" name="AutoShape 18" descr="data:image/jpeg;base64,/9j/4AAQSkZJRgABAQAAAQABAAD/2wCEAAkGBxISEhUUExQVFBUXFBcUFxcWFRwVFxcXFRQYFhQXFRUaHCggGholHBQYITEhJSkrLi4uFx8zODMsNygtLisBCgoKDg0OGxAQGywkICYsLCwyLCwsLCwsLCwsLCwsLCwsLCwsLC8sLCwsLCwsLCwsLCwsLCwsLCwsLCwsLCwsLP/AABEIAP0AxwMBEQACEQEDEQH/xAAcAAEAAgMBAQEAAAAAAAAAAAAAAwQCBQYHAQj/xABAEAABAwICBgYIAwgBBQAAAAABAAIDBBEhMQUSQVFhcQYHIoGRoRMjMkKxwdHwUmKCFDNjcpKiwuHxQ1NzssP/xAAbAQEAAgMBAQAAAAAAAAAAAAAAAwQBAgUGB//EADgRAAIBAgMECQMDBAIDAQAAAAABAgMRBCExBRJBURMiMmFxgZGh0bHB8AZC4RQjcvEzUkNikiT/2gAMAwEAAhEDEQA/APcUAQBAEAQBAEAQBAEAQBAEAQBAEAQBAEAQBAEAQHH9YmkZaNkVVC6xbII3sPsSMcCbOG8FuBzGsVWxEnBKaO1sehTxUpYeosmrp8U1y9c13G96OabjrYGzR5HBzTmxw9pp8e8EFS06iqR3kUMbg6mEqulPyfNczZqQqBAEAQBAEAQBAEAQBAEAQBAEAQBAEAQBAEBG6ZocGEjWcCQ3aQ22sbbhcY8RvCxdXsbKEnFytkuPjp+dzJFk1PLuufSwIhpWm7r+mf8AlABawd93HuG9c/HVFZR8z1v6Ywst6Vd6dlfV/Y1PVNpcxVRiJ9XM08g+MFwPgHDvChwVTdnuvidL9SYRVcL0qWcX7PL62PZ11jwAQBAEAQBAEAQBAEAQBAfCUBXpq+KRzmxyNeW+1qkO1eDiMAeBWqnFuyZNUw9WmlKcWr6Xyv4FlbEIQBAEBi94GZA5myXMpN6Gqr+k9FDf0lRELZgODnf0tufJRSrU46tF2jszF1uxTl42svV2Rxum+tNmLKSIvdl6SQWb+lg7Tu+yq1MallBHcwf6ZqSe9iJWXJa+ui9zpOhWipmMdPVOL6maxdre4wexGAMG5kkC2J4KfDwklvT1ZzNrYqjOao4ZWpw0txfF9/JX+5h0x6aQ0LS24knI7MYOW50hHsjhmdm8K2IjTVuJjZuyauMlvPKHF/Zc37L2PDK2tklkfLK4ukkdck7zs4AbtlrLkTbm7s+hUKUKFNQgrJZJfnv3lrQ7pBMz0Xt46v8ASb+V1invb10ZxXR9E1U0y+p+kV6A+TBAEAQBAEAQBAEAQGE0rWNLnENaBclxsABmSTkFhtJXZtGMptRirt8EcF0i6zYo7spW+mdlruuIxyGb/IcSqNXHRjlDM9Pgf0zVqWliHurku18L3fcee6U0/VVf76Vzmn3B2WDH8AwPM3K5tXETn2meqw2Aw2F/4oJPnq/Vm30D0zlo6f0EMcd9dztd1zfWtm0WuRa175AYYKSljJU4bsUUMbsani6/TVZPRKy7u/P0t5lSu6XV0hOtUyAbmER8hdgB81o8XWktSejsjBU1lST8c/rc1EmlqhxxnmPOV5+a16WfFsvRwlCOkI//ACvg+ftUv/ck/rd9Vo6kuZt0VP8A6r0Rj6d5995/UfqjnLmZ3IL9q9EQSY8eeKXbJYkZCyZNjoLSxpZRIyOKRw9kytc4NP4mgOGPHGykp1Oje9ZPxKmMwixVPo5Sklx3bK/c7p5G50n0/r5hq+kEQOYibqn+okuHcQpZ4yrLjbwKGH2BgaLvu7z/APZ39sl6o5Cckkkkkk3JOJJ2klRJnVlFLJEIdis2yI73Z3vVJoUzVRncPVwtPIve0tDeNmknhhvVvB07z3uCOD+osYqeH6JPrSfolnf1t7ntK6h4QIAgCAIAgCAIAgNB0r6W09Ay8h1pCLtiae07cT+FvE7ja6hq1o09deR0cBsytjJdVWjxk9P5fd62PHNP9K6itdeV1mX7MTcGDdce8eJ8lya9edR56HvdnbMoYOPUXW5vX+PI0gdcqC1kdK+di21thxKibuzVu7M9Wwutb3djW93YgLSVJdI3ulkSxwgDFaOV3kaOV9DKRvcFhMxFkV1uSWIZH2W6VzN0fL7UMt2MGk5rLsFclBWoIo6aSV2rGx7znZjS4+AU0It6FevVhDttJd7sdd0Y6t6uch0zTTx7S/8AeEbmx5g/zW71ahhJzeeSOJidv4bDxfR9eXdp5v4uex6H0XFSxNihbqsb4k7XOO0ldKEFBbqPEYnE1MRUdSo7t/lkXVuQBAEAQBAEAQBAcZ066bNpAYobPnOZzbFfa7e62Te87AaWJxap9WOv0PQbG2I8W+lq5Q95eHdzfku7xirmfK90kji9zjcucbkrlubbu9T3lOjCEVGCslokRPfqjisJXN5S3UZ0rbZrE2YirRzNhTQl7uCrTkoIiqTUETVjcmjILSm+JpSf7mfBGMFm7Dkx6I3x8E3shvK2RBO+2G1bxVyWCvmVJJd2amUeZImRMh95y3cuCNd3O7Frm5wGwLGmRsk27s3OhejlVVYwwuc38R7LM8e26wPddSQoVKnZRUxe0cNhcqs0ny1fojrqPqrncPWzxx8GNMh8Tqj4q1DZ8v3M4dX9VUY/8cG/FpfJuKHqthjcHiqqGvHvRlsZHI2JHirMcHGPFnKrfqOrVunTi1yd2dxRQGNga6R8pHvv1dY89VoHkrcVZWvc4FWanNyUVHuV7e7f1J1kjCAIAgCAIAgKL9Js/aG04xeWGV35WAhoJ4lxAA4HvjdRb6hx1LKw0ugdd9m6S73r7LXyNN036S/skeow+ueMNuo3LXI37hv5KrjcV0Md2Paft3nQ2Rs3+qnvT7C93y+f5PE6yUvebkm9ySTckk43O8lceOSu9T6HTgoRskQlqzclIXR48fgt08jWyuWqaO5sopysYm7I28Lw1uGapyW9LMpTTlLMra11LaxLaxPDhz3qORHPMjlnAvZbRg2bxg3qaxwvirSyLaslY+MjAWWxfgiWlpnzSNjjaXvcbNaMyfkNt9lltCDk7LU0qVYUYOpUdktWes9FerqGEB9SBNLnqnGNnC3vnicOG1dahg4xznm/Y8NtL9RVqzcKHVjz/c/jy9TuWi2AwCunm27n1AEAQBAEAQBAEAQENZUtiY+R2DWNLjyaLlazmoRcnwJKVOVSahHVu3qeV9GukQjrJKmov60Oa4gX1b6pYBtsNQN8FwMPjEsQ6k+KZ7XaGznUwkcPR/ba3frf63Of01XyTyPlfi57sBuGTWjgBh3KrUqurUc5HVwmHhQpxpR0S/2/M1M0Bbz2nitoz3i9CakZxR2FzuWspXdjWUruxSbncqbhYnJ4DbFaSzyNJq+Rl6ckW3rG4lmY3Esy1ECAN5yUUtSCTTZK6MhuC0TTZopJsqSx2HNTRldk8ZXZFq2zW176G976EcjlukbxR7R1e9F20kIke318jbuJzY04iMbthPHkF28LQ6ON3qz55tzajxdXo4PqR073z+O7xZ1ytnCCAIAgCAIAgCAIAgCA5rp/U6tNqD/qPDTyHaPm0DvXM2tV3KFlxdvudjYlLexO8/2pvz0+55TIztW4rzyeVz28ZZXJzBt3ZKPf4EXScCnVx2Ftt1NTlcnpyu7lesbhbYpabzuTUnncohqnuWbkpZgtL5kd8zOjg1ncAsVJ2RirPdRsAP8ASrFRsxkdfAeKylbNm0VbNlarkAtbEqWnG5NSi2UXkqdWLCNz0HoRPXQMcLt19c8RGC+x4EtA71Zw0N6qkzn7YxDoYKpNa2svPL+T3xkgN7EGxsbG9juPFd258wcWtUZIYCAIAgCAIAgCAIAgCA4zp92nwt3NcfEgf4rzm3qlnCPj9j0GxerGcvD7/JwUjdZxIyvh3LkJ7sbM9RF7sbMvPjs3moFK7KyleRq5WXeBsALjzVqLtG5cjK0L8ylUC4PEqeGTLMHZlSKK5U0pWRPKVkTCK+Cj3rZke9bMsUzQL7lHN3IajbInzXcbLdQssyRQtHM+yPsMFhK7EVdmufJjcqyllZFpRsrIhc+63SsbI2OhNJvpXukjweY3Mafwl4trDiBdb06rpu6K2LwsMVBU56XTffbgdZ1ddMBTOMFQfVyPLhITfUe619cn3Tv2HPAki3hMSo9WWhw9vbHeISrUF1krW5pcu9cuK00s/XWuBFxiCuseDatkz6gCAIAgCAIAgCAIAgOB6xJSJWgZmIDldzrleZ2zG+IjfRR+7PT7CgnSbfCX2RzcFNYLiTndnXnUuzGeTtWGzBZjHq3NoR6t2UC0jWO//asXWRZunZGJpbMG9Z6S8zbpbzKepq35eZU194nvvEkUJI3LWUkmaymkyCd1hZSRV3ckgru5BTsOZW82tCWbWgqXbBnbw/2kFxFNcTXvarCZYM2RrDYbtoHFYQSPhWTJ2PQnptJSERzEvpzhvdFxZvb+Xw3G5h8W6b3ZafQ8/tfYkMWnUpZVPaXj39/r3eyU07ZGtexwc1wDmuBuCDkQuwmmro8BUhKnJwmrNcCRZNAgCAIAgCAIAgCA4rpzTXmid+Qjwdf/ACXmdvdWUXzT/Pc9FseralOPf9v4OfqHhoXnoJyZ1Kacma+nhJJcVYnJJWLdSaS3T7MzYMz81iL4sxGXFk0kIAA4YrRTu7kcZ3dzSzxXeeHx+/gr0ZWidGErRLcrA1uKhi96RXjJykap0JcQ3ebngFbUt1XLynuq5LNHYCw4NG871pF318yOMrvPzKk0WrtuTiT9FNGW8WIS3vAoHNTllH17kSCQZHhco3wQcuCDgiCMS9ZsZSO/6qukRjl/ZXm8clzHf3X5lo4OAPeOJXQwNaz3HoeX/UmzlUp/1MF1o6965+X08D1ldU8MEAQBAEAQBAEAQHOdNovVNk/A4jucPq0Lhbepb1GMlwf1/wBI62yJ/wBxw5r6f7OBaNdwvkvNvqRy1PTt7kctS3M4ZDKyhinxIYJ8SvB7QJ24BSz0sSz7Ni9PHbE5AX8FXg75IrQlfJGjiZdw53KvSdkdKUrIznj1nWOQFysQluq5rCW7G5hR0w7TjkcLcNyzUqaRRtVqvKKPs8QabnO2X4RuCRlfJaGISvktPr3mir33V+krHSoqyKThYXKnvcsbxJBTE9p2WwfMrSdS3VRHKpnZGLiScFlKyJEkkRSLdG6MGtWbmSxSVZiex7c2Pa8c2ODh8Ei92SZHVpKrBwlo0165H6Sabi69IfIWrH1AEAQBAEAQBAfCgOa03pqllgkje/Uc5pAa5puHtNwMBj2hsXIrY3DV6Eot2fJp3T/3yOxhMHiaVeNSMbpPVW0f8HFssAF5J3Z6F3bJ20pI5qN1EmRuqkyk52pKOH/CntvQLCW/TLWk5rtAHvYX+KhoR613wIcPC0rvgVowGNJHIH4lSu8nZk0rzlZkccJI4uOPJbSkk/A2lNJ+BYeQ0cB94cVEsyJJyNbVknDac/oFapq2ZcpJLM087ALk9yuRbeSLsZ5CjoS/tuFm7L/JKlZQ6sdTE6yjktTOpGsbDALEOrmzNPq5vUry2YLDNSRvLNksbyd2UHlTpFhM+sF0eRlslp6YySMjbm97WDm5waPitoLekkR1aqp05VHwTfpmfpICy9GfIj6gCAIAgCAIAgCA856XaMLaokDsvGuDxJ7Y8cf1BeR2tSVCs5cJZ+fE9ZszEqWGs3msvj2+hDSUgzOK4NSrwRJVqvRF/VVe5Wuc/pOK7xbMuAC6NCVo58jp0J2hnyJq+nBc0ZtHyWlKdovmaUalovmRTtu4DYtouyubwdotl30YAuoN5t2K+827GrdJrnDIZfVW1HdXeXVHcXeVqtwY0naVJBbzJYdZkdBowv8AWSZbGrarX3OpAzVxG71Y6k9U2+GQGwZYLSm7ZmtJ2zNTWO1efw5q3TW8XKeZp5Hkm6uJJFlS5GFiVtkjdSuTMFgtHmze51nVZogzVnpXDsQDW/W64YPi79IV/BU96d+Rwf1Fi+hwvRrWeXktfsvM9oXYPn4QBAEAQBAEAQBAa/Tej/TR2HtDFvPaO/6Ln7TwX9VRcV2lmvjzLWExHQ1LvR6nJtjthlZfPJ3Taep3HK+Zi4rCMo1YxffdcN+ZVvSNi7pGxNVt7PJaU31jSk+sUWuxO8mysNFhrIVr8NUfYSlHO7FKOe8yMtDGY8/oFtdzkb3c5FWGlMjwXZblLKooRyJZ1FTjkbWYe63vO5VI/wDZlOP/AGkUapgaPvzU9NuTLNNuTOdqWl5NsQPDvXRg1FZnQTsYSU7QN58llTbN1IqCGxxU2/ckjItUej5J5GxRNLnuNgPiSdgG0ralGU5bsRVxFOjTdSo7Jfnqe39FtAsooGxNxd7T3fieczyGAHABehoUlShuo+c7Rx0sZXdSWS0S5L8zfebhTFAIAgCAIAgCAICCStjadVz2tO5x1fC+ahliaUZ7jkk+TdmSxo1JK8U2u7Mma4EXBuN4UxG01kzVaX0T6TtMwftGx30K4O1djrE/3aWU/Z/z+Mu4XF9H1Z6fQ43SspjJZYh22+a8osNOE7VFZrgz0GGgqi39UQ0UJ2rWrJElaaLNWLNJ4KOnnIhpO8jXMj8VZci25Ecttbkto9k3jfdK8z9Y2Clit1EsVurMuwMsLDvPxVebvmytN3zZm6QNB2ALVJs1UXI1LmumduZ5lXE1Sj3l1NUo95O+jAGq0AclGqrbuyONV3uyk+nA7jZTqbLKqNk2iujs9W/1bOxtldgwb7fiPAd9l0cLhKtZZZLmQ4raNHCx/uPPktf48z07o30bho2nU7UjvbkI7TuA/C3h8TivQ4fDQoxsteZ4/H7Rq4yV55JaLgvl95ulYOeEAQBAEAQBAEAQFHS1F6VmHtDLjwK5e1NnrFU7x7S07+7z+pZw1fo5Z6fmZwk9KA4lpfE6+cbnRnDfqkLytHEVqOUW0elhVbSTtJd6T+pVqNM6Sg7UVQJWj3JmNdy7Qs7zXYw+16mkzb+gwdd2cN191/z2I5OsJ5AFXQskt70biLby0EE/3BXZYqjiI7tSKf5+cQthuHWw9Vruefrp9CWl6X6MeMHy0+OUsZeL82X81zK+x8PUd6c3Huauvz1IZ4PHRV5RUl3O31LUz2zD1EsUwz9XIHO72e15Kg9kV6WatL/F39tfYzSluZ1IuPiml66e5Qc+1xkdt8wqrg08+HAuqN8ypJicFKslmTLJZmbY9g7ysOXFmrlxZeBDWKvZymV7OUzXMaZSNystqmi02qaLkMPbDBmbADaSTgB3qOKlU7KbfJFec+q5s6Cn6LTOGJEd8ycT3ALp4fYmJqO9S0V6v0Xycue1aUXkrm10d0PpozrPBld+f2e5mXjdd+hsuhT7XWffp6f7KVfbGIqK0Xuru19fix0DWgCwFgMgF0jlttu7PqGAgCAIAgCAIAgCAIAgOd6S6N/6rR/OP8vqvObYwFv/ANEF/l8/PrzOts/E/wDil5fHwcjPbEHIrhxO7DmjRVdMRxG/6qzGR0qVRPxNTpKBjhbVGG1WKc5J3uW6actTVVOjQ0AA2PjmrUa13dksU920dCairZYDrOfdm0OJINtjRmCta1OFfhmQzoU1Ft5G+0dpyKVzRGSS4EkZFoF8Hcb/AF3X59bCTppufD3OcrTjdM6SmprNxzK5c6l2VKlS8jS6f01FDdl9Z34W5i2/d8VewmFnVtK1lzLeHoyl13kvr4HKy9K53WbHaJuAwF3EfzH5WXVWzqS60837ehLGjCdRcSPQVc8VcUj3E6s0biXG57LwczyVuCjBxsrZlqcHKjVprRxkvVM/TC7h8yCAIAgCAIAgCAIAgCAIAgCA+EXwKw0mrMJ2OE6S6K9C649h3s8N7SvIY7Bf01TLsvTu7vjuPTbPxXSxs9Vr8nN2N7Kqde6tc18lKASTjbJTKTLaqtpJGprmY371PBl6jLKxpdIMMliMWtJa7gTYi/MK5Sahe+rIakekqJLRa+xNoqpEDrsaC7VIucACSMTvyy4rSvB1Y2k8iSWHpyShFW5m+0h0gkbSsZrn0kms579oaXkANtkSBsyCoUsFB13K3VWi77cfD3KUsBTlWlJ5RVku92TZwU8pkmDW5A+W2670YqFNtlWtVlXxcacMlH6cS6ItU5HnZQ710dKNNQejJYuC0kTwlnken6P61Zm2E0LH8WOMZ52OsCfBWoY+X7kcCv8ApajLOlNrxV/j7nS6N6zKCXBxkhP52XHiy+HOytRxlN65HGrfpzGQ7CUvB/Njp6DSkE4vFLHJ/I8OI5gHBTxqRl2Xc5FbC1qLtVg4+KaLi3IAgCAIAgCAIAgCAIAgCAq6Sp2SRubJYNtck4atveucrKDE0YVabhPTny7ybD1J06ilDX69x5VW1bGFwb2yCQCMGkbxfevH9E7tX8+Z7alSnNJvLu4mmnriQch5lTRgkdCFFIoz0zpCBc4fPyHepozUMybpIwRZptElvaY9msG+z7TXWHsvuMeeGajlXTyadvfyK1StvdpM5uvlY15D2OjdfJpw8Cr9OMnG8XcklWjHV+ZJGAW3LJXNt71gLDcfotXk9VckjWi47qKcVBd9xg297Wsf1HapZVrRs9TSGEXSbydo62Ss2+98S+IioN5F8lMIaLnH4LXeua2T1KpeDlkpLPiFKOiMm4BYebN00kRmQ5jA3vcYHgt0rMjlK6sbnR/TOug9ipkI3PIkHKz72HJTwr1I6M5lfZuDq9qmvLL6WOl0f1vVDcJoI5BvYTGbcb6wJ8FajjHxRxK36epP/jk145/B1WjutTR8mDzJCfzs1m9zma2HOynjiYPXI5VXYmJh2bS8H82Or0dpmmqP3M0cnBjw4jmAbjvUylGWjObUoVaXbi14ovLYiCAIAgCAIAgKmkdIxwtu88gMzyCrYnFU8PHem/Liyehh51pWivPgcJp7S8lRgeyzYwZc3HaV5rE4+piHnlHl88z0mDwlPD5rN8/jkc5NTEmwFzuGf3xyUClxOrGqkrs+N0Qc3YcBn3u+nisOtyDxTeUST9ltg0W4Bab982aqpxZKKcMHxP3sWu9cdI5s++gs0XAJOOW9Z3rs13lKRQ0jDdp22x+o8CR3qanKzLEJWOcfFqgjbl/vvVxSuzpxndXIKZjy7VG0/wDK3m42ua77jqS1jxi1a009TZyVvEotaMgD9VM2+JHFx0R9qBYXSHI2qSsrkDHKRojjPmRuzWUat5mJKyaNmJK2I2bTR/RysmIMVPM7aHBjmt4ds2HmpIwm9EVKuKw9PtzS8/seg9HejvSCO1qj0LfwzSibDg2zwPEKzCFZcTi4nFbNl+2/grfB6ZoiKpay1TJFI7CxjjMfO93uv3AK1G/E4NV02/7aaXe7/YvrYiCAIAgNPpXTYju2Oznb/dH1PBcbG7XhSvClnL2Xy+71L+GwTqdaeS92clVyue7WcS5x7yeQ+QXm51Z1JOc3d8zu04xhG0VZETaMn2uyN2Z+g8+5aOoloZdZLQmbAGjAW+fM7Vq5N6kbm3qRvjWUzeMyAxWxWbkqlc+MptZwBy28llysjZ1d2LaJaqMblrBs0pyZrJ4zu2KeLLkJI5bSEeq63d4Wt/aWjuKvQd0XqVTKxSkm1TYZqVRuSuqiN7w431bnetknFWua7yZ8keAMbX+CRXI23mzOHQ1TOR6KCWQbC2Nxb/Vaw8VZpUpNZIqYjF0oPrzS8/sb2g6sdIyZsZEP4kg+DNYqzHC1Hqc6e2sLDRt+C+bHSUPU9tmqebY47f3OP+Kljg+bKNX9Qv8AZD1f2XydDQdWGjo7azHzEbZJD8Gao8lPHDU0c+ptnFT0aXgvm50lBoSmg/cwRRne2NoPeQLlSqEVoihUxFWp25N+LNgtiEIAgCAIDCaVrRdxsFHVrQpRc5uyNoxcnaJz+ktLF9w3st8z97l5THbXqV+pS6sfd/C/HyOpQwihnLN/Q1HoyeA8/DZ3+C5KaRf3rEjIQMh37fFYbbNXJvU+OagTI3NWTa5G5qzc2I3MWUzZSJqWLM9yxJmk5cDCeNEzeEjXzsUsWWoM0Gm4MLj71bn/ANS/yVuhLO35+aFqE7M56anxV1Mm3jBzDsWRvnpvVFRxmKZ7mMc8SgBxaC4D0bcA61wL3NuK62AScHlxPObdqz6SKTdraebPRl0Dz4QBAEAQBAEAQBAU6/SLYhvdu+p2LnY7aVLCq2suXzyLFHDyq+HM52qqnyG5PLcOQXksTiquInvVH4LgvD8udanShTVkQhqrElz6hgBFm7IEzKSR2THeFvMqzDB4ifZhL0t9SN1qcdZImZoaU7AOZ+l1chsbFy1SXi/i5G8bSXG5Ozo8feeByF/PBXIbAn++a8lf7r6ET2iuESxH0ei2lzu8AeQVyGw6C7Tk/b6IiltCo9EkVNJ6O9Fi32Mt9jx4Lk7U2d/TPfh2H7P4fD05E+HxPSZS1+pp5wuUi/AoTBSotRZrK2K4I25jmMR5hTQdmTpnOGIZbsuWbfIhdBO5IpETo1smbXPR+qX93OP4jT4t/wBLr7OfVl4nnttduHg/qd8uicQIAgCAIAgCAIDV1tZI7sxMdxeRYfpv8VxcZjMTO9PCwf8Ala3pf6/7LlKjTj1qsl4fJr2aHlOJsDvc6/wuuRHY+MnnJJeL+Llt4ylHJeyLLNBHa8dwv81bh+n5fvn6L+fsQvHLhEsR6EjGZce+3wCt09hYePacn52+iIpY2o9LIsM0bEPcB54/FXIbLwkP/Gn45/W5E8TVf7iyyMDIAchZXIU4QyikvAhcm9WZLcwEAQBAYvYCCCLg4ELWcIzi4yV0zKbTujlNMUBidvacj8jxXi9oYF4Wpl2Xo/s+/wCvqdzC11VXeaSZVEdGJQnUqJ4mjrIrO5/O5H+Xc0K5SleP5+cjZFZzVLc2TO+6qcqgcYz5P+i6+zHlLyOFtrWHn9jvl1DhhAEAQBAEAQBAEAQBAEAQBAEAQBAEAQEVTA2Rpa4XB+7jioq1GFaDhNXTN6c5QlvR1OH0vQuhfqnEZtO8fVeNxWFnhqm5LyfNfmp6TC141o7y80aadQouxNbXx3F932PMW/UVYpOzsblEtVhMHcdVudQOEX/0XW2W85+X3OLtnSHn9jvl1zhBAEAQBAEAQBAEAQBAEAQBAEAQBAEAQBAVdI0LZmFju47Qd4VfFYaGIp7kvJ8mTUK8qM96P+zzvSdI6J5Y8WI8CNhHBePq0Z0ZuE9V7956mhVjVhvxNc9twQtU7O5YNbq7N33buy7lauYZ2fVlg+f+WP4v+q6+yn1p+X3ONtjsw8/sd8uycIIAgCAIAgCAIAgCAIAgCAIAgCAIAgCAIAgNbp3RLahlsnj2XbjuPAqnjcHHEwtxWj/OBbwmKlh534PVfnE83qIXMcWuGq5psQV5OcJQk4yVmj1UJxnFSi7pmvqWWdff9/f8ylpu6/Pz/RtwOr6tj62b+Rvk4/VdfZPbl4I422OxHxZ367hwQgCAIAgCAIAgCAIAgCAIAgCAIAgCAIAgCAIDR9JtBiduszCVow/MPwn5Fc7aGBVeO9HtL37vg6GAxroS3Zdl+3f8nnNVEbEEWIORwIIzB5H4LzMHuysz1EWmdB1bn18n/i/yH1Xa2V/yS8Pucfa6/tx8fsehLunnwgCAIAgCAIAgCAIAgCAIAgCAIAgCAIAgCAIAgOY6WaA9IDLGO2B2mj3wNo/MPNcfaWB310tNdZarn/P1Ovs7HdG+jm8uD5fx9DR9XwtVPH8Fx/vYoNlSvVf+P3Rd2yv7Kff9mehrvnmwgCAIAgCAIAgCAIAgCAIAgCAIAgCAIAgCAIAgCA00OiWR1npWYekieHNthfWYS4c9ypxw0aeI348U8vNF6WKlUwvRy4NWfdZ5G5VwohAEAQBAEAQB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0" name="Picture 20" descr="http://www.ddt-chkalov.ru/?q=system/files/styles/thumbnail/private/%D1%8D%D0%BC%D0%B1%D0%BB%D0%B5%D0%BC%D0%B0%20%D0%BF%D0%BE%D1%81%D1%82%20%D0%BC%D0%B0%D0%BB.jpg&amp;itok=qwKdh-VK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5793431"/>
            <a:ext cx="659905" cy="659905"/>
          </a:xfrm>
          <a:prstGeom prst="rect">
            <a:avLst/>
          </a:prstGeom>
          <a:noFill/>
        </p:spPr>
      </p:pic>
      <p:sp>
        <p:nvSpPr>
          <p:cNvPr id="54" name="TextBox 53"/>
          <p:cNvSpPr txBox="1"/>
          <p:nvPr/>
        </p:nvSpPr>
        <p:spPr>
          <a:xfrm>
            <a:off x="1619672" y="5949280"/>
            <a:ext cx="504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Georgia" pitchFamily="18" charset="0"/>
                <a:hlinkClick r:id="rId7"/>
              </a:rPr>
              <a:t>Читай о городе – герое в интернете</a:t>
            </a:r>
            <a:endParaRPr lang="ru-RU" sz="1600" b="1" dirty="0">
              <a:latin typeface="Georgia" pitchFamily="18" charset="0"/>
            </a:endParaRPr>
          </a:p>
        </p:txBody>
      </p:sp>
      <p:sp>
        <p:nvSpPr>
          <p:cNvPr id="27" name="Управляющая кнопка: далее 26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360040" cy="216024"/>
          </a:xfrm>
          <a:prstGeom prst="actionButtonForwardNext">
            <a:avLst/>
          </a:prstGeom>
          <a:solidFill>
            <a:schemeClr val="accent6">
              <a:lumMod val="75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6"/>
          <p:cNvGrpSpPr>
            <a:grpSpLocks/>
          </p:cNvGrpSpPr>
          <p:nvPr/>
        </p:nvGrpSpPr>
        <p:grpSpPr bwMode="auto">
          <a:xfrm>
            <a:off x="539552" y="1628801"/>
            <a:ext cx="7848872" cy="3888431"/>
            <a:chOff x="214284" y="3389426"/>
            <a:chExt cx="5990363" cy="2396463"/>
          </a:xfrm>
        </p:grpSpPr>
        <p:pic>
          <p:nvPicPr>
            <p:cNvPr id="38" name="Picture 5" descr="C:\Users\Мила\Desktop\цветы\10.JPG"/>
            <p:cNvPicPr>
              <a:picLocks noChangeAspect="1" noChangeArrowheads="1"/>
            </p:cNvPicPr>
            <p:nvPr/>
          </p:nvPicPr>
          <p:blipFill>
            <a:blip r:embed="rId8" cstate="print"/>
            <a:stretch>
              <a:fillRect/>
            </a:stretch>
          </p:blipFill>
          <p:spPr bwMode="auto">
            <a:xfrm>
              <a:off x="214284" y="3389426"/>
              <a:ext cx="2692915" cy="2396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6" descr="C:\Users\Мила\Desktop\цветы\Копия DSC02924.JPG"/>
            <p:cNvPicPr>
              <a:picLocks noChangeAspect="1" noChangeArrowheads="1"/>
            </p:cNvPicPr>
            <p:nvPr/>
          </p:nvPicPr>
          <p:blipFill>
            <a:blip r:embed="rId9" cstate="print"/>
            <a:stretch>
              <a:fillRect/>
            </a:stretch>
          </p:blipFill>
          <p:spPr bwMode="auto">
            <a:xfrm>
              <a:off x="3017114" y="3433806"/>
              <a:ext cx="3187533" cy="23077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Группа 10"/>
          <p:cNvGrpSpPr>
            <a:grpSpLocks/>
          </p:cNvGrpSpPr>
          <p:nvPr/>
        </p:nvGrpSpPr>
        <p:grpSpPr bwMode="auto">
          <a:xfrm>
            <a:off x="539553" y="1700808"/>
            <a:ext cx="7920879" cy="3888432"/>
            <a:chOff x="367715" y="3840176"/>
            <a:chExt cx="5625834" cy="2190857"/>
          </a:xfrm>
        </p:grpSpPr>
        <p:pic>
          <p:nvPicPr>
            <p:cNvPr id="35" name="Picture 8" descr="C:\Users\Мила\Desktop\цветы\4.JPG"/>
            <p:cNvPicPr>
              <a:picLocks noChangeAspect="1" noChangeArrowheads="1"/>
            </p:cNvPicPr>
            <p:nvPr/>
          </p:nvPicPr>
          <p:blipFill>
            <a:blip r:embed="rId10" cstate="print"/>
            <a:stretch>
              <a:fillRect/>
            </a:stretch>
          </p:blipFill>
          <p:spPr bwMode="auto">
            <a:xfrm>
              <a:off x="367715" y="3840176"/>
              <a:ext cx="2710629" cy="2190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10" descr="C:\Users\Мила\Desktop\цветы\5.JPG"/>
            <p:cNvPicPr>
              <a:picLocks noChangeAspect="1" noChangeArrowheads="1"/>
            </p:cNvPicPr>
            <p:nvPr/>
          </p:nvPicPr>
          <p:blipFill>
            <a:blip r:embed="rId11" cstate="print"/>
            <a:stretch>
              <a:fillRect/>
            </a:stretch>
          </p:blipFill>
          <p:spPr bwMode="auto">
            <a:xfrm>
              <a:off x="3231776" y="3880747"/>
              <a:ext cx="2761773" cy="2150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539554" y="1700809"/>
            <a:ext cx="7920879" cy="3888431"/>
            <a:chOff x="142844" y="1847538"/>
            <a:chExt cx="5323195" cy="2191108"/>
          </a:xfrm>
        </p:grpSpPr>
        <p:pic>
          <p:nvPicPr>
            <p:cNvPr id="23" name="Picture 2" descr="C:\Users\Мила\Desktop\цветы\1.JPG"/>
            <p:cNvPicPr>
              <a:picLocks noChangeAspect="1" noChangeArrowheads="1"/>
            </p:cNvPicPr>
            <p:nvPr/>
          </p:nvPicPr>
          <p:blipFill>
            <a:blip r:embed="rId12" cstate="print"/>
            <a:stretch>
              <a:fillRect/>
            </a:stretch>
          </p:blipFill>
          <p:spPr bwMode="auto">
            <a:xfrm>
              <a:off x="142844" y="1847538"/>
              <a:ext cx="2613205" cy="21911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Picture 4" descr="C:\Users\Мила\Desktop\цветы\11.JPG"/>
            <p:cNvPicPr>
              <a:picLocks noChangeAspect="1" noChangeArrowheads="1"/>
            </p:cNvPicPr>
            <p:nvPr/>
          </p:nvPicPr>
          <p:blipFill>
            <a:blip r:embed="rId13" cstate="print"/>
            <a:stretch>
              <a:fillRect/>
            </a:stretch>
          </p:blipFill>
          <p:spPr bwMode="auto">
            <a:xfrm>
              <a:off x="2804441" y="1847538"/>
              <a:ext cx="2661598" cy="21911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1" name="Рамка 20"/>
          <p:cNvSpPr/>
          <p:nvPr/>
        </p:nvSpPr>
        <p:spPr>
          <a:xfrm>
            <a:off x="467544" y="1628800"/>
            <a:ext cx="8064896" cy="4032448"/>
          </a:xfrm>
          <a:prstGeom prst="frame">
            <a:avLst>
              <a:gd name="adj1" fmla="val 326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39552" y="260648"/>
            <a:ext cx="720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600" b="1" dirty="0">
                <a:latin typeface="Georgia" pitchFamily="18" charset="0"/>
              </a:rPr>
              <a:t>4 октября 1941 г. 2-я танковая армия Гудериана возобновила наступление с целью захвата Тулы и обхода Москвы с юго-востока. Оборона города была поручена 50-й армии генерала А.Н. Ермакова. Тула выдержала удары противника, находясь почти в полном окружении и сковала его крупные силы.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898" y="21483"/>
            <a:ext cx="899319" cy="1632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Знаки Победы: 10 памятников Москвы, посвященных Великой Отечественной войне">
            <a:hlinkClick r:id="rId2" action="ppaction://hlinksldjump" tooltip="Здесь проходил передний край обороны Тулы"/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99831" y="4869158"/>
            <a:ext cx="2160000" cy="144484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0" name="Picture 4" descr="Знаки Победы: 10 памятников Москвы, посвященных Великой Отечественной войне">
            <a:hlinkClick r:id="rId2" action="ppaction://hlinksldjump" tooltip="Мемориал - Памятник защитникам Тулы"/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635896" y="2564904"/>
            <a:ext cx="2118728" cy="230425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2" name="Picture 6" descr="http://ordenrf.ru/upload/novosty-info/moskva-5.jpg">
            <a:hlinkClick r:id="rId2" action="ppaction://hlinksldjump" tooltip="Монумент тулякам – Героям Советского Союза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99832" y="3428999"/>
            <a:ext cx="2160000" cy="121824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6" name="Picture 10" descr="http://img-fotki.yandex.ru/get/6205/14576209.8/0_92aeb_8e3a4e1a_orig.jpg">
            <a:hlinkClick r:id="rId2" action="ppaction://hlinksldjump" tooltip="Кимовский мемориал Великой Отечественной войны"/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228184" y="4869160"/>
            <a:ext cx="2160000" cy="136815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8" name="Picture 12" descr="http://ordenrf.ru/upload/novosty-info/moskva-6.jpg">
            <a:hlinkClick r:id="rId2" action="ppaction://hlinksldjump" tooltip="Памятник тулякам - погибшим в годы войны 1941-1945 в городе в городе"/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228184" y="1628800"/>
            <a:ext cx="2160000" cy="13656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70" name="Picture 14" descr="http://922polk.ucoz.ru/_ph/1/21347712.jpg">
            <a:hlinkClick r:id="rId2" action="ppaction://hlinksldjump" tooltip="Мемориал - Памятник героям-пролетарцам в городе Тула."/>
          </p:cNvPr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228184" y="3219233"/>
            <a:ext cx="2160000" cy="143390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74" name="Picture 18" descr="http://www.esosedi.ru/fiber/23086/fit/1400x1000/n_4.png">
            <a:hlinkClick r:id="rId2" action="ppaction://hlinksldjump" tooltip="Стела, город-герой Тула."/>
          </p:cNvPr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899831" y="1700808"/>
            <a:ext cx="2160000" cy="137808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7" name="Прямоугольник 16"/>
          <p:cNvSpPr/>
          <p:nvPr/>
        </p:nvSpPr>
        <p:spPr>
          <a:xfrm>
            <a:off x="467544" y="188640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Тула. </a:t>
            </a:r>
          </a:p>
          <a:p>
            <a:pPr algn="ctr"/>
            <a:r>
              <a:rPr lang="ru-RU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Памятники Победы</a:t>
            </a:r>
          </a:p>
        </p:txBody>
      </p:sp>
      <p:pic>
        <p:nvPicPr>
          <p:cNvPr id="19" name="Picture 4" descr="Знаки Победы: 10 памятников Москвы, посвященных Великой Отечественной войне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2699792" y="1772816"/>
            <a:ext cx="3773985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2" name="Picture 6" descr="http://ordenrf.ru/upload/novosty-info/moskva-5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043608" y="2181534"/>
            <a:ext cx="6552728" cy="3695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5" name="Picture 12" descr="http://ordenrf.ru/upload/novosty-info/moskva-6.jp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1187624" y="1928432"/>
            <a:ext cx="6624736" cy="4188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7" name="Управляющая кнопка: назад 26">
            <a:hlinkClick r:id="rId12" action="ppaction://hlinksldjump" highlightClick="1"/>
          </p:cNvPr>
          <p:cNvSpPr/>
          <p:nvPr/>
        </p:nvSpPr>
        <p:spPr>
          <a:xfrm>
            <a:off x="107504" y="5877272"/>
            <a:ext cx="360040" cy="216024"/>
          </a:xfrm>
          <a:prstGeom prst="actionButtonBackPrevious">
            <a:avLst/>
          </a:prstGeom>
          <a:solidFill>
            <a:schemeClr val="accent6">
              <a:lumMod val="75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18" descr="http://www.esosedi.ru/fiber/23086/fit/1400x1000/n_4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1187623" y="1988840"/>
            <a:ext cx="6546179" cy="4176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6" name="Picture 14" descr="http://922polk.ucoz.ru/_ph/1/21347712.jp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1115616" y="1772206"/>
            <a:ext cx="7056784" cy="4684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4" name="Picture 10" descr="http://img-fotki.yandex.ru/get/6205/14576209.8/0_92aeb_8e3a4e1a_orig.jp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971600" y="1995642"/>
            <a:ext cx="6696744" cy="3881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3" name="Picture 2" descr="Знаки Победы: 10 памятников Москвы, посвященных Великой Отечественной войне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87826" y="1572082"/>
            <a:ext cx="7068550" cy="4728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-35316"/>
            <a:ext cx="870906" cy="158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5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8590</TotalTime>
  <Words>3020</Words>
  <Application>Microsoft Office PowerPoint</Application>
  <PresentationFormat>Экран (4:3)</PresentationFormat>
  <Paragraphs>382</Paragraphs>
  <Slides>34</Slides>
  <Notes>2</Notes>
  <HiddenSlides>29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Calibri</vt:lpstr>
      <vt:lpstr>Georgia</vt:lpstr>
      <vt:lpstr>Monotype Corsiva</vt:lpstr>
      <vt:lpstr>Times New Roman</vt:lpstr>
      <vt:lpstr>Тема Office</vt:lpstr>
      <vt:lpstr>  Виртуальная экскурсия  «Города – герои»   </vt:lpstr>
      <vt:lpstr>Правила работы:</vt:lpstr>
      <vt:lpstr>Презентация PowerPoint</vt:lpstr>
      <vt:lpstr>   Москва под ударом, и малым и старым Тревога и гнев всколыхнули сердца. Лишь весть пролетела - Москва под ударом, Двойною броней одевая сердца.   По русским, грузинам, узбекам, татарам Взметнулось как гневное пламя в костре: Москва под ударом, Москва под ударом, На помощь, на выручку старшей сестре!   Победная участь дается не даром, Единая мысль возникает в мозгу: Ответить смертельным, разящим ударом Врагу, подступившему под Москву.     Александр Прокофьев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О, память! Верным ты верна.</vt:lpstr>
      <vt:lpstr>Санкт-Петербург (Ленинград) Памятники победы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id</dc:creator>
  <cp:lastModifiedBy>Anastasia_48@outlook.com</cp:lastModifiedBy>
  <cp:revision>267</cp:revision>
  <dcterms:created xsi:type="dcterms:W3CDTF">2015-03-13T17:44:58Z</dcterms:created>
  <dcterms:modified xsi:type="dcterms:W3CDTF">2025-01-20T06:10:14Z</dcterms:modified>
</cp:coreProperties>
</file>