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EB12-0A16-40CA-9E75-4DCA1C82EC6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08813-0071-440F-BD43-315A82AB8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EB12-0A16-40CA-9E75-4DCA1C82EC6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8813-0071-440F-BD43-315A82AB8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EB12-0A16-40CA-9E75-4DCA1C82EC6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8813-0071-440F-BD43-315A82AB8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EB12-0A16-40CA-9E75-4DCA1C82EC6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208813-0071-440F-BD43-315A82AB8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EB12-0A16-40CA-9E75-4DCA1C82EC6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8813-0071-440F-BD43-315A82AB8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EB12-0A16-40CA-9E75-4DCA1C82EC6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8813-0071-440F-BD43-315A82AB8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EB12-0A16-40CA-9E75-4DCA1C82EC6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208813-0071-440F-BD43-315A82AB8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EB12-0A16-40CA-9E75-4DCA1C82EC6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8813-0071-440F-BD43-315A82AB8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EB12-0A16-40CA-9E75-4DCA1C82EC6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8813-0071-440F-BD43-315A82AB8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EB12-0A16-40CA-9E75-4DCA1C82EC6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8813-0071-440F-BD43-315A82AB8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EB12-0A16-40CA-9E75-4DCA1C82EC6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8813-0071-440F-BD43-315A82AB8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4FEB12-0A16-40CA-9E75-4DCA1C82EC65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208813-0071-440F-BD43-315A82AB8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445224"/>
            <a:ext cx="8458200" cy="12223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Сятчихина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Паньшина Н.Н.,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924944"/>
            <a:ext cx="8458200" cy="91440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                 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                     «Детский сад № 48»</a:t>
            </a:r>
          </a:p>
          <a:p>
            <a:r>
              <a:rPr lang="ru-RU" sz="9600" dirty="0" smtClean="0"/>
              <a:t> </a:t>
            </a:r>
          </a:p>
          <a:p>
            <a:r>
              <a:rPr lang="ru-RU" sz="9600" dirty="0" smtClean="0"/>
              <a:t> </a:t>
            </a:r>
          </a:p>
          <a:p>
            <a:r>
              <a:rPr lang="ru-RU" sz="9600" dirty="0" smtClean="0"/>
              <a:t> </a:t>
            </a:r>
          </a:p>
          <a:p>
            <a:r>
              <a:rPr lang="ru-RU" sz="9600" b="1" dirty="0" smtClean="0"/>
              <a:t>                Проект в подготовительной группе</a:t>
            </a:r>
            <a:endParaRPr lang="ru-RU" sz="9600" dirty="0" smtClean="0"/>
          </a:p>
          <a:p>
            <a:r>
              <a:rPr lang="ru-RU" sz="9600" b="1" dirty="0" smtClean="0"/>
              <a:t>                             </a:t>
            </a:r>
            <a:endParaRPr lang="ru-RU" sz="9600" dirty="0" smtClean="0"/>
          </a:p>
          <a:p>
            <a:r>
              <a:rPr lang="ru-RU" sz="9600" b="1" dirty="0" smtClean="0"/>
              <a:t>                            «</a:t>
            </a:r>
            <a:r>
              <a:rPr lang="ru-RU" sz="9600" b="1" i="1" dirty="0" smtClean="0"/>
              <a:t>Юный инженер»</a:t>
            </a:r>
            <a:endParaRPr lang="ru-RU" sz="9600" dirty="0" smtClean="0"/>
          </a:p>
          <a:p>
            <a:r>
              <a:rPr lang="ru-RU" sz="9600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 descr="https://avatars.mds.yandex.net/i?id=942aebc978724c1a0f9e3e694a84601f-390886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09120"/>
            <a:ext cx="1800200" cy="19594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64288" y="5373216"/>
            <a:ext cx="1465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Подготовили: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47664" y="1628800"/>
            <a:ext cx="626469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завершению проекта, мы заметили, что у детей появился интерес к самостоятельным  разработкам  плана построек, техники, игрушек. Дети фантазируют и строят свои воздушные корабли и различную робототехнику для своих еще не открытых планет. У детей полнился словарь космических терминов.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Родители поняли значимость привлечения детей к научно-технической деятельности с использованием конструкторов нового поколения.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AutoShape 3" descr="C:\Users\User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C:\Users\User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C:\Users\User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9" name="Picture 9" descr="https://avatars.mds.yandex.net/i?id=9e82b8a63360a1f2591c2c734d9511e981b7e817-922936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149080"/>
            <a:ext cx="2516602" cy="2314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User\Desktop\Техно\Макс\IMG-20240409-WA0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2656"/>
            <a:ext cx="1674186" cy="2232248"/>
          </a:xfrm>
          <a:prstGeom prst="rect">
            <a:avLst/>
          </a:prstGeom>
          <a:noFill/>
        </p:spPr>
      </p:pic>
      <p:pic>
        <p:nvPicPr>
          <p:cNvPr id="22530" name="Picture 2" descr="C:\Users\User\Desktop\Техно\Макс\IMG-20240409-WA0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1656184" cy="2208245"/>
          </a:xfrm>
          <a:prstGeom prst="rect">
            <a:avLst/>
          </a:prstGeom>
          <a:noFill/>
        </p:spPr>
      </p:pic>
      <p:pic>
        <p:nvPicPr>
          <p:cNvPr id="6" name="Picture 8" descr="C:\Users\User\Desktop\Техно\Макс\IMG-20240409-WA0064.jpg"/>
          <p:cNvPicPr>
            <a:picLocks noChangeAspect="1" noChangeArrowheads="1"/>
          </p:cNvPicPr>
          <p:nvPr/>
        </p:nvPicPr>
        <p:blipFill>
          <a:blip r:embed="rId4" cstate="print"/>
          <a:srcRect t="20290" r="-2415" b="31884"/>
          <a:stretch>
            <a:fillRect/>
          </a:stretch>
        </p:blipFill>
        <p:spPr bwMode="auto">
          <a:xfrm>
            <a:off x="179512" y="692696"/>
            <a:ext cx="3002431" cy="19442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1886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Мартиросян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C:\Users\User\Desktop\Техно\Макс2\IMG-20240410-WA0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1944216" cy="2592288"/>
          </a:xfrm>
          <a:prstGeom prst="rect">
            <a:avLst/>
          </a:prstGeom>
          <a:noFill/>
        </p:spPr>
      </p:pic>
      <p:pic>
        <p:nvPicPr>
          <p:cNvPr id="22533" name="Picture 5" descr="C:\Users\User\Desktop\Техно\Макс2\IMG-20240410-WA01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356992"/>
            <a:ext cx="1998222" cy="2664296"/>
          </a:xfrm>
          <a:prstGeom prst="rect">
            <a:avLst/>
          </a:prstGeom>
          <a:noFill/>
        </p:spPr>
      </p:pic>
      <p:pic>
        <p:nvPicPr>
          <p:cNvPr id="22534" name="Picture 6" descr="C:\Users\User\Desktop\Техно\Макс2\IMG-20240410-WA0118.jpg"/>
          <p:cNvPicPr>
            <a:picLocks noChangeAspect="1" noChangeArrowheads="1"/>
          </p:cNvPicPr>
          <p:nvPr/>
        </p:nvPicPr>
        <p:blipFill>
          <a:blip r:embed="rId7" cstate="print"/>
          <a:srcRect l="7018" r="4094" b="22807"/>
          <a:stretch>
            <a:fillRect/>
          </a:stretch>
        </p:blipFill>
        <p:spPr bwMode="auto">
          <a:xfrm>
            <a:off x="4499992" y="3429000"/>
            <a:ext cx="2176605" cy="2520280"/>
          </a:xfrm>
          <a:prstGeom prst="rect">
            <a:avLst/>
          </a:prstGeom>
          <a:noFill/>
        </p:spPr>
      </p:pic>
      <p:pic>
        <p:nvPicPr>
          <p:cNvPr id="22535" name="Picture 7" descr="C:\Users\User\Desktop\Техно\Макс2\IMG-20240410-WA0123.jpg"/>
          <p:cNvPicPr>
            <a:picLocks noChangeAspect="1" noChangeArrowheads="1"/>
          </p:cNvPicPr>
          <p:nvPr/>
        </p:nvPicPr>
        <p:blipFill>
          <a:blip r:embed="rId8" cstate="print"/>
          <a:srcRect l="8743" t="37705" r="10383" b="8197"/>
          <a:stretch>
            <a:fillRect/>
          </a:stretch>
        </p:blipFill>
        <p:spPr bwMode="auto">
          <a:xfrm>
            <a:off x="6732240" y="3717032"/>
            <a:ext cx="2260615" cy="201622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5536" y="6165304"/>
            <a:ext cx="320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Космическая робототехника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31343" y="6165304"/>
            <a:ext cx="291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«Исследователь космоса».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8" descr="C:\Users\User\Desktop\Техно\Макс2\IMG-20240410-WA01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476672"/>
            <a:ext cx="2218415" cy="216024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538398" y="2780928"/>
            <a:ext cx="3605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Шаттл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- космический корабль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 flipH="1">
            <a:off x="755576" y="806512"/>
            <a:ext cx="749803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— прирожденный изобретатель и исследователь. Эти заложенные природой задатки особенно быстро реализуются и совершенствуются в конструировании, ведь ребенок имеет неограниченную возможность придумывать и создавать свои постройки, конструкции, проявляя при этом любознательность, сообразительность, смекалку и творчество. Так как дети сейчас находятся в окружении техники, электроники, разных видов конструкторов и даже роботов они должны получать представление о начальном моделировании и конструировании, как о части научно-технического творчества с раннего детства. Очень важно на ранних шагах выявить технические наклонности воспитанников и развивать их в этом направлении. Поэтому, нами воспитателями подготовительной группы был разработан проект «Юные инженеры». Выбирая тему, заметили, что дети задают много вопросов о космосе, звездах, планетах, людях, работа которых связана с освоением космоса. Для детей это загадочный мир, который мы решили им немного приоткрыть с помощью этого проекта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71600" y="1077417"/>
            <a:ext cx="727280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 детей старшего дошкольного возраста познавательную активность, стремление к самостоятельному познанию и размышлению, в процессах познавательно-исследовательской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                                                                       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расширить представления детей старшего дошкольного возраста о свойствах 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явлениях окружающего мира, основных физических явлениях на основе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экспериментального моделирования;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у детей старшего дошкольного возраста познавательный интерес к миру природы, понимания взаимосвязей в природе и месте человека в ней;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воспитывать гуманное и бережное отношение к миру природы;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продолжать расширять представление детей о многообразии космоса;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повышать компетентность родителей по вопросам организации поисково-исследовательской деятельности;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вовлекать родителей в процесс организации поисково-исследовательской деятельности.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Техно\20240409_141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217945" y="-489752"/>
            <a:ext cx="1780172" cy="3857037"/>
          </a:xfrm>
          <a:prstGeom prst="rect">
            <a:avLst/>
          </a:prstGeom>
          <a:noFill/>
        </p:spPr>
      </p:pic>
      <p:pic>
        <p:nvPicPr>
          <p:cNvPr id="3074" name="Picture 2" descr="C:\Users\User\Desktop\Техно\20240408_165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900259" y="596687"/>
            <a:ext cx="2112232" cy="158417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28622" b="30454"/>
          <a:stretch>
            <a:fillRect/>
          </a:stretch>
        </p:blipFill>
        <p:spPr bwMode="auto">
          <a:xfrm>
            <a:off x="4572000" y="620688"/>
            <a:ext cx="2194361" cy="160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User\Desktop\Техно\IMG-20240409-WA0017.jpg"/>
          <p:cNvPicPr>
            <a:picLocks noChangeAspect="1" noChangeArrowheads="1"/>
          </p:cNvPicPr>
          <p:nvPr/>
        </p:nvPicPr>
        <p:blipFill>
          <a:blip r:embed="rId6" cstate="print"/>
          <a:srcRect t="36289" r="2629" b="21111"/>
          <a:stretch>
            <a:fillRect/>
          </a:stretch>
        </p:blipFill>
        <p:spPr bwMode="auto">
          <a:xfrm>
            <a:off x="251520" y="2924944"/>
            <a:ext cx="2592288" cy="1512168"/>
          </a:xfrm>
          <a:prstGeom prst="rect">
            <a:avLst/>
          </a:prstGeom>
          <a:noFill/>
        </p:spPr>
      </p:pic>
      <p:pic>
        <p:nvPicPr>
          <p:cNvPr id="3077" name="Picture 5" descr="C:\Users\User\Desktop\Техно\IMG-20240409-WA0019.jpg"/>
          <p:cNvPicPr>
            <a:picLocks noChangeAspect="1" noChangeArrowheads="1"/>
          </p:cNvPicPr>
          <p:nvPr/>
        </p:nvPicPr>
        <p:blipFill>
          <a:blip r:embed="rId7" cstate="print"/>
          <a:srcRect b="38030"/>
          <a:stretch>
            <a:fillRect/>
          </a:stretch>
        </p:blipFill>
        <p:spPr bwMode="auto">
          <a:xfrm>
            <a:off x="2915406" y="2924944"/>
            <a:ext cx="1795071" cy="1800200"/>
          </a:xfrm>
          <a:prstGeom prst="rect">
            <a:avLst/>
          </a:prstGeom>
          <a:noFill/>
        </p:spPr>
      </p:pic>
      <p:pic>
        <p:nvPicPr>
          <p:cNvPr id="2" name="Picture 1" descr="C:\Users\User\Desktop\Техно\Космос\IMG-20240410-WA00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2780928"/>
            <a:ext cx="1708870" cy="1752527"/>
          </a:xfrm>
          <a:prstGeom prst="rect">
            <a:avLst/>
          </a:prstGeom>
          <a:noFill/>
        </p:spPr>
      </p:pic>
      <p:pic>
        <p:nvPicPr>
          <p:cNvPr id="3" name="Picture 2" descr="C:\Users\User\Desktop\Техно\Космос\IMG-20240410-WA0083.jpg"/>
          <p:cNvPicPr>
            <a:picLocks noChangeAspect="1" noChangeArrowheads="1"/>
          </p:cNvPicPr>
          <p:nvPr/>
        </p:nvPicPr>
        <p:blipFill>
          <a:blip r:embed="rId9" cstate="print"/>
          <a:srcRect l="10256" r="35043" b="53846"/>
          <a:stretch>
            <a:fillRect/>
          </a:stretch>
        </p:blipFill>
        <p:spPr bwMode="auto">
          <a:xfrm>
            <a:off x="7020272" y="2852936"/>
            <a:ext cx="1584176" cy="1782198"/>
          </a:xfrm>
          <a:prstGeom prst="rect">
            <a:avLst/>
          </a:prstGeom>
          <a:noFill/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812360" y="4725144"/>
          <a:ext cx="1067643" cy="1512168"/>
        </p:xfrm>
        <a:graphic>
          <a:graphicData uri="http://schemas.openxmlformats.org/presentationml/2006/ole">
            <p:oleObj spid="_x0000_s3075" name="Acrobat Document" r:id="rId10" imgW="5667139" imgH="8019997" progId="AcroExch.Document.7">
              <p:embed/>
            </p:oleObj>
          </a:graphicData>
        </a:graphic>
      </p:graphicFrame>
      <p:pic>
        <p:nvPicPr>
          <p:cNvPr id="9" name="Picture 3" descr="C:\Users\User\Desktop\612675_2.jpeg"/>
          <p:cNvPicPr>
            <a:picLocks noChangeAspect="1" noChangeArrowheads="1"/>
          </p:cNvPicPr>
          <p:nvPr/>
        </p:nvPicPr>
        <p:blipFill>
          <a:blip r:embed="rId11" cstate="print"/>
          <a:srcRect t="5855" r="-3491" b="3400"/>
          <a:stretch>
            <a:fillRect/>
          </a:stretch>
        </p:blipFill>
        <p:spPr bwMode="auto">
          <a:xfrm rot="244326">
            <a:off x="7208917" y="4688558"/>
            <a:ext cx="1043608" cy="1294074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4653136"/>
            <a:ext cx="1476164" cy="19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C:\Users\User\Desktop\Техно\IMG-20240409-WA0030.jpg"/>
          <p:cNvPicPr>
            <a:picLocks noChangeAspect="1" noChangeArrowheads="1"/>
          </p:cNvPicPr>
          <p:nvPr/>
        </p:nvPicPr>
        <p:blipFill>
          <a:blip r:embed="rId13" cstate="print"/>
          <a:srcRect l="13725" t="4412" r="3922"/>
          <a:stretch>
            <a:fillRect/>
          </a:stretch>
        </p:blipFill>
        <p:spPr bwMode="auto">
          <a:xfrm>
            <a:off x="5652120" y="4725144"/>
            <a:ext cx="1226352" cy="1897925"/>
          </a:xfrm>
          <a:prstGeom prst="rect">
            <a:avLst/>
          </a:prstGeom>
          <a:noFill/>
        </p:spPr>
      </p:pic>
      <p:pic>
        <p:nvPicPr>
          <p:cNvPr id="14" name="Picture 5" descr="C:\Users\User\Desktop\Техно\IMG-20240409-WA001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7704" y="4725144"/>
            <a:ext cx="1800200" cy="195181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67544" y="0"/>
            <a:ext cx="8388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наглядного и дидактического материала: наглядные пособия; цветные иллюстрации; фотографии; схемы; образцы; необходимая литература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2348880"/>
            <a:ext cx="54005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Рассказы воспитателя (показ картинок)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космосе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космических кораблях, и других аппаратах.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79512" y="4401979"/>
            <a:ext cx="18722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иллюстраций: «Космос», «Космонавты», «Исследователи космоса», «Альбом космонавтов», «Необычные летательные аппараты»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98787" y="6119336"/>
            <a:ext cx="2145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Чтение рассказов и заучивание стихов о космосе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мнетаблицам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2492896"/>
            <a:ext cx="2909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мультфильмов о космосе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Техно\20240409_140108.jpg"/>
          <p:cNvPicPr>
            <a:picLocks noChangeAspect="1" noChangeArrowheads="1"/>
          </p:cNvPicPr>
          <p:nvPr/>
        </p:nvPicPr>
        <p:blipFill>
          <a:blip r:embed="rId2" cstate="print"/>
          <a:srcRect t="13158" b="13158"/>
          <a:stretch>
            <a:fillRect/>
          </a:stretch>
        </p:blipFill>
        <p:spPr bwMode="auto">
          <a:xfrm rot="5400000">
            <a:off x="-684584" y="2132856"/>
            <a:ext cx="3744416" cy="2016224"/>
          </a:xfrm>
          <a:prstGeom prst="rect">
            <a:avLst/>
          </a:prstGeom>
          <a:noFill/>
        </p:spPr>
      </p:pic>
      <p:pic>
        <p:nvPicPr>
          <p:cNvPr id="19459" name="Picture 3" descr="C:\Users\User\Desktop\Техно\20240409_134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38525">
            <a:off x="2152518" y="4160606"/>
            <a:ext cx="2233638" cy="1675228"/>
          </a:xfrm>
          <a:prstGeom prst="rect">
            <a:avLst/>
          </a:prstGeom>
          <a:noFill/>
        </p:spPr>
      </p:pic>
      <p:pic>
        <p:nvPicPr>
          <p:cNvPr id="19460" name="Picture 4" descr="C:\Users\User\Desktop\Техно\20240409_134956.jpg"/>
          <p:cNvPicPr>
            <a:picLocks noChangeAspect="1" noChangeArrowheads="1"/>
          </p:cNvPicPr>
          <p:nvPr/>
        </p:nvPicPr>
        <p:blipFill>
          <a:blip r:embed="rId4" cstate="print"/>
          <a:srcRect l="42255" t="7727" r="1728"/>
          <a:stretch>
            <a:fillRect/>
          </a:stretch>
        </p:blipFill>
        <p:spPr bwMode="auto">
          <a:xfrm rot="5775648">
            <a:off x="2584364" y="1312606"/>
            <a:ext cx="1878508" cy="2320732"/>
          </a:xfrm>
          <a:prstGeom prst="rect">
            <a:avLst/>
          </a:prstGeom>
          <a:noFill/>
        </p:spPr>
      </p:pic>
      <p:pic>
        <p:nvPicPr>
          <p:cNvPr id="19461" name="Picture 5" descr="C:\Users\User\Desktop\Техно\20240409_134700.jpg"/>
          <p:cNvPicPr>
            <a:picLocks noChangeAspect="1" noChangeArrowheads="1"/>
          </p:cNvPicPr>
          <p:nvPr/>
        </p:nvPicPr>
        <p:blipFill>
          <a:blip r:embed="rId5" cstate="print"/>
          <a:srcRect l="12451" t="2725"/>
          <a:stretch>
            <a:fillRect/>
          </a:stretch>
        </p:blipFill>
        <p:spPr bwMode="auto">
          <a:xfrm rot="5577397">
            <a:off x="89024" y="4483193"/>
            <a:ext cx="2126408" cy="1838198"/>
          </a:xfrm>
          <a:prstGeom prst="rect">
            <a:avLst/>
          </a:prstGeom>
          <a:noFill/>
        </p:spPr>
      </p:pic>
      <p:pic>
        <p:nvPicPr>
          <p:cNvPr id="19462" name="Picture 6" descr="C:\Users\User\Desktop\Техно\20240409_135021.jpg"/>
          <p:cNvPicPr>
            <a:picLocks noChangeAspect="1" noChangeArrowheads="1"/>
          </p:cNvPicPr>
          <p:nvPr/>
        </p:nvPicPr>
        <p:blipFill>
          <a:blip r:embed="rId6" cstate="print"/>
          <a:srcRect l="46254" t="1188"/>
          <a:stretch>
            <a:fillRect/>
          </a:stretch>
        </p:blipFill>
        <p:spPr bwMode="auto">
          <a:xfrm rot="5097738">
            <a:off x="7041738" y="157124"/>
            <a:ext cx="1341642" cy="1849973"/>
          </a:xfrm>
          <a:prstGeom prst="rect">
            <a:avLst/>
          </a:prstGeom>
          <a:noFill/>
        </p:spPr>
      </p:pic>
      <p:pic>
        <p:nvPicPr>
          <p:cNvPr id="7" name="Picture 2" descr="C:\Users\User\Desktop\9 uh\Лего\20240209_0916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969392"/>
            <a:ext cx="1838382" cy="2179688"/>
          </a:xfrm>
          <a:prstGeom prst="rect">
            <a:avLst/>
          </a:prstGeom>
          <a:noFill/>
        </p:spPr>
      </p:pic>
      <p:pic>
        <p:nvPicPr>
          <p:cNvPr id="9" name="Picture 4" descr="C:\Users\User\Desktop\9 uh\Лего\20240226_1817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1196752"/>
            <a:ext cx="1684540" cy="2448272"/>
          </a:xfrm>
          <a:prstGeom prst="rect">
            <a:avLst/>
          </a:prstGeom>
          <a:noFill/>
        </p:spPr>
      </p:pic>
      <p:pic>
        <p:nvPicPr>
          <p:cNvPr id="10" name="Picture 6" descr="C:\Users\User\Desktop\9 uh\Конструирование 9 гр\20240125_102050.jpg"/>
          <p:cNvPicPr>
            <a:picLocks noChangeAspect="1" noChangeArrowheads="1"/>
          </p:cNvPicPr>
          <p:nvPr/>
        </p:nvPicPr>
        <p:blipFill>
          <a:blip r:embed="rId9" cstate="print"/>
          <a:srcRect r="4167" b="19979"/>
          <a:stretch>
            <a:fillRect/>
          </a:stretch>
        </p:blipFill>
        <p:spPr bwMode="auto">
          <a:xfrm>
            <a:off x="4716016" y="4005064"/>
            <a:ext cx="1732992" cy="2260424"/>
          </a:xfrm>
          <a:prstGeom prst="rect">
            <a:avLst/>
          </a:prstGeom>
          <a:noFill/>
        </p:spPr>
      </p:pic>
      <p:pic>
        <p:nvPicPr>
          <p:cNvPr id="11" name="Picture 7" descr="C:\Users\User\Desktop\Техно\IMG-20240408-WA00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4293096"/>
            <a:ext cx="1674186" cy="22322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3568" y="260648"/>
            <a:ext cx="475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Конструирование из различных видов конструктора по теме «Космос»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6672"/>
            <a:ext cx="20123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 descr="C:\Users\User\Desktop\Техно\20240409_162232.jpg"/>
          <p:cNvPicPr>
            <a:picLocks noChangeAspect="1" noChangeArrowheads="1"/>
          </p:cNvPicPr>
          <p:nvPr/>
        </p:nvPicPr>
        <p:blipFill>
          <a:blip r:embed="rId3" cstate="print"/>
          <a:srcRect t="21951" r="8537"/>
          <a:stretch>
            <a:fillRect/>
          </a:stretch>
        </p:blipFill>
        <p:spPr bwMode="auto">
          <a:xfrm rot="6027642">
            <a:off x="6660438" y="962938"/>
            <a:ext cx="2742867" cy="1755435"/>
          </a:xfrm>
          <a:prstGeom prst="rect">
            <a:avLst/>
          </a:prstGeom>
          <a:noFill/>
        </p:spPr>
      </p:pic>
      <p:pic>
        <p:nvPicPr>
          <p:cNvPr id="20484" name="Picture 4" descr="C:\Users\User\Desktop\Техно\20240409_154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38613">
            <a:off x="8493" y="1007731"/>
            <a:ext cx="2520280" cy="1890210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 t="15909" r="7954" b="9091"/>
          <a:stretch>
            <a:fillRect/>
          </a:stretch>
        </p:blipFill>
        <p:spPr bwMode="auto">
          <a:xfrm>
            <a:off x="251520" y="4149080"/>
            <a:ext cx="4176464" cy="255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 descr="C:\Users\User\Desktop\Техно\20240409_1600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76672"/>
            <a:ext cx="2069776" cy="2955768"/>
          </a:xfrm>
          <a:prstGeom prst="rect">
            <a:avLst/>
          </a:prstGeom>
          <a:noFill/>
        </p:spPr>
      </p:pic>
      <p:pic>
        <p:nvPicPr>
          <p:cNvPr id="20487" name="Picture 7" descr="C:\Users\User\Desktop\Техно\20240409_163507.jpg"/>
          <p:cNvPicPr>
            <a:picLocks noChangeAspect="1" noChangeArrowheads="1"/>
          </p:cNvPicPr>
          <p:nvPr/>
        </p:nvPicPr>
        <p:blipFill>
          <a:blip r:embed="rId7" cstate="print"/>
          <a:srcRect l="3646" t="22917" r="4167"/>
          <a:stretch>
            <a:fillRect/>
          </a:stretch>
        </p:blipFill>
        <p:spPr bwMode="auto">
          <a:xfrm>
            <a:off x="4572000" y="4005064"/>
            <a:ext cx="4248472" cy="2664296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59323"/>
            <a:ext cx="7803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 и изготовление из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фольгированной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бумаги костюм инопланетянина.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644008" y="3501008"/>
            <a:ext cx="276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«Звездный король»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3501008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«Альфа»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User\Desktop\Техно\20240409_180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81128"/>
            <a:ext cx="2688299" cy="2016224"/>
          </a:xfrm>
          <a:prstGeom prst="rect">
            <a:avLst/>
          </a:prstGeom>
          <a:noFill/>
        </p:spPr>
      </p:pic>
      <p:pic>
        <p:nvPicPr>
          <p:cNvPr id="1025" name="Picture 1" descr="C:\Users\User\Desktop\Техно\20240408_164556.jpg"/>
          <p:cNvPicPr>
            <a:picLocks noChangeAspect="1" noChangeArrowheads="1"/>
          </p:cNvPicPr>
          <p:nvPr/>
        </p:nvPicPr>
        <p:blipFill>
          <a:blip r:embed="rId3" cstate="print"/>
          <a:srcRect l="34067" t="14652" r="6593"/>
          <a:stretch>
            <a:fillRect/>
          </a:stretch>
        </p:blipFill>
        <p:spPr bwMode="auto">
          <a:xfrm>
            <a:off x="179512" y="1124744"/>
            <a:ext cx="2478235" cy="2673353"/>
          </a:xfrm>
          <a:prstGeom prst="rect">
            <a:avLst/>
          </a:prstGeom>
          <a:noFill/>
        </p:spPr>
      </p:pic>
      <p:pic>
        <p:nvPicPr>
          <p:cNvPr id="1026" name="Picture 2" descr="C:\Users\User\Desktop\Техно\20240409_154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33784" y="830712"/>
            <a:ext cx="2256251" cy="1692188"/>
          </a:xfrm>
          <a:prstGeom prst="rect">
            <a:avLst/>
          </a:prstGeom>
          <a:noFill/>
        </p:spPr>
      </p:pic>
      <p:pic>
        <p:nvPicPr>
          <p:cNvPr id="1027" name="Picture 3" descr="C:\Users\User\Desktop\Техно\20240409_171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852936"/>
            <a:ext cx="1978420" cy="1800200"/>
          </a:xfrm>
          <a:prstGeom prst="rect">
            <a:avLst/>
          </a:prstGeom>
          <a:noFill/>
        </p:spPr>
      </p:pic>
      <p:pic>
        <p:nvPicPr>
          <p:cNvPr id="1028" name="Picture 4" descr="C:\Users\User\Desktop\Техно\IMG-20240409-WA00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692696"/>
            <a:ext cx="1818951" cy="2078151"/>
          </a:xfrm>
          <a:prstGeom prst="rect">
            <a:avLst/>
          </a:prstGeom>
          <a:noFill/>
        </p:spPr>
      </p:pic>
      <p:pic>
        <p:nvPicPr>
          <p:cNvPr id="19458" name="Picture 2" descr="C:\Users\User\Desktop\Техно\IMG-20240409-WA00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764704"/>
            <a:ext cx="2060671" cy="2088232"/>
          </a:xfrm>
          <a:prstGeom prst="rect">
            <a:avLst/>
          </a:prstGeom>
          <a:noFill/>
        </p:spPr>
      </p:pic>
      <p:pic>
        <p:nvPicPr>
          <p:cNvPr id="19459" name="Picture 3" descr="C:\Users\User\Desktop\Техно\20240403_1647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2996952"/>
            <a:ext cx="1398945" cy="3600400"/>
          </a:xfrm>
          <a:prstGeom prst="rect">
            <a:avLst/>
          </a:prstGeom>
          <a:noFill/>
        </p:spPr>
      </p:pic>
      <p:pic>
        <p:nvPicPr>
          <p:cNvPr id="19460" name="Picture 4" descr="C:\Users\User\Desktop\Техно\Макс\20240410_152851.jpg"/>
          <p:cNvPicPr>
            <a:picLocks noChangeAspect="1" noChangeArrowheads="1"/>
          </p:cNvPicPr>
          <p:nvPr/>
        </p:nvPicPr>
        <p:blipFill>
          <a:blip r:embed="rId9" cstate="print"/>
          <a:srcRect l="15174" t="2677" r="1574" b="12221"/>
          <a:stretch>
            <a:fillRect/>
          </a:stretch>
        </p:blipFill>
        <p:spPr bwMode="auto">
          <a:xfrm rot="5400000">
            <a:off x="3056702" y="4944298"/>
            <a:ext cx="1878468" cy="1440160"/>
          </a:xfrm>
          <a:prstGeom prst="rect">
            <a:avLst/>
          </a:prstGeom>
          <a:noFill/>
        </p:spPr>
      </p:pic>
      <p:pic>
        <p:nvPicPr>
          <p:cNvPr id="19461" name="Picture 5" descr="C:\Users\User\Desktop\Техно\Макс\20240410_153117.jpg"/>
          <p:cNvPicPr>
            <a:picLocks noChangeAspect="1" noChangeArrowheads="1"/>
          </p:cNvPicPr>
          <p:nvPr/>
        </p:nvPicPr>
        <p:blipFill>
          <a:blip r:embed="rId10" cstate="print"/>
          <a:srcRect l="34571" t="2636"/>
          <a:stretch>
            <a:fillRect/>
          </a:stretch>
        </p:blipFill>
        <p:spPr bwMode="auto">
          <a:xfrm rot="5400000">
            <a:off x="6764596" y="4620780"/>
            <a:ext cx="1892900" cy="2101629"/>
          </a:xfrm>
          <a:prstGeom prst="rect">
            <a:avLst/>
          </a:prstGeom>
          <a:noFill/>
        </p:spPr>
      </p:pic>
      <p:pic>
        <p:nvPicPr>
          <p:cNvPr id="19462" name="Picture 6" descr="C:\Users\User\Desktop\Техно\20240409_163327.jpg"/>
          <p:cNvPicPr>
            <a:picLocks noChangeAspect="1" noChangeArrowheads="1"/>
          </p:cNvPicPr>
          <p:nvPr/>
        </p:nvPicPr>
        <p:blipFill>
          <a:blip r:embed="rId11" cstate="print"/>
          <a:srcRect r="3333" b="21766"/>
          <a:stretch>
            <a:fillRect/>
          </a:stretch>
        </p:blipFill>
        <p:spPr bwMode="auto">
          <a:xfrm>
            <a:off x="2843808" y="3212976"/>
            <a:ext cx="2088232" cy="1728192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51520" y="404664"/>
            <a:ext cx="2555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Пластинография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«Планеты солнечной системы»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79512" y="4077072"/>
            <a:ext cx="24407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«Неизведанный космос».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188640"/>
            <a:ext cx="630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Дидактические,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познавательные игры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2780928"/>
            <a:ext cx="2280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User\Desktop\Техно\20240408_100653.jpg"/>
          <p:cNvPicPr>
            <a:picLocks noChangeAspect="1" noChangeArrowheads="1"/>
          </p:cNvPicPr>
          <p:nvPr/>
        </p:nvPicPr>
        <p:blipFill>
          <a:blip r:embed="rId2" cstate="print"/>
          <a:srcRect l="4787" t="6383"/>
          <a:stretch>
            <a:fillRect/>
          </a:stretch>
        </p:blipFill>
        <p:spPr bwMode="auto">
          <a:xfrm>
            <a:off x="395536" y="836712"/>
            <a:ext cx="2441181" cy="1800200"/>
          </a:xfrm>
          <a:prstGeom prst="rect">
            <a:avLst/>
          </a:prstGeom>
          <a:noFill/>
        </p:spPr>
      </p:pic>
      <p:pic>
        <p:nvPicPr>
          <p:cNvPr id="20485" name="Picture 5" descr="C:\Users\User\Desktop\Техно\20240408_100516.jpg"/>
          <p:cNvPicPr>
            <a:picLocks noChangeAspect="1" noChangeArrowheads="1"/>
          </p:cNvPicPr>
          <p:nvPr/>
        </p:nvPicPr>
        <p:blipFill>
          <a:blip r:embed="rId3" cstate="print"/>
          <a:srcRect l="7143" t="7143" r="4464" b="7143"/>
          <a:stretch>
            <a:fillRect/>
          </a:stretch>
        </p:blipFill>
        <p:spPr bwMode="auto">
          <a:xfrm>
            <a:off x="5652120" y="548680"/>
            <a:ext cx="2664296" cy="1937670"/>
          </a:xfrm>
          <a:prstGeom prst="rect">
            <a:avLst/>
          </a:prstGeom>
          <a:noFill/>
        </p:spPr>
      </p:pic>
      <p:pic>
        <p:nvPicPr>
          <p:cNvPr id="20486" name="Picture 6" descr="C:\Users\User\Desktop\Техно\20240408_102504.jpg"/>
          <p:cNvPicPr>
            <a:picLocks noChangeAspect="1" noChangeArrowheads="1"/>
          </p:cNvPicPr>
          <p:nvPr/>
        </p:nvPicPr>
        <p:blipFill>
          <a:blip r:embed="rId4" cstate="print"/>
          <a:srcRect l="28204" t="15006"/>
          <a:stretch>
            <a:fillRect/>
          </a:stretch>
        </p:blipFill>
        <p:spPr bwMode="auto">
          <a:xfrm rot="5400000">
            <a:off x="4693227" y="4963957"/>
            <a:ext cx="1690874" cy="1501280"/>
          </a:xfrm>
          <a:prstGeom prst="rect">
            <a:avLst/>
          </a:prstGeom>
          <a:noFill/>
        </p:spPr>
      </p:pic>
      <p:pic>
        <p:nvPicPr>
          <p:cNvPr id="20487" name="Picture 7" descr="C:\Users\User\Desktop\Техно\20240408_102108.jpg"/>
          <p:cNvPicPr>
            <a:picLocks noChangeAspect="1" noChangeArrowheads="1"/>
          </p:cNvPicPr>
          <p:nvPr/>
        </p:nvPicPr>
        <p:blipFill>
          <a:blip r:embed="rId5" cstate="print"/>
          <a:srcRect t="28261" r="2174" b="15217"/>
          <a:stretch>
            <a:fillRect/>
          </a:stretch>
        </p:blipFill>
        <p:spPr bwMode="auto">
          <a:xfrm>
            <a:off x="467544" y="4869160"/>
            <a:ext cx="3988135" cy="1728192"/>
          </a:xfrm>
          <a:prstGeom prst="rect">
            <a:avLst/>
          </a:prstGeom>
          <a:noFill/>
        </p:spPr>
      </p:pic>
      <p:pic>
        <p:nvPicPr>
          <p:cNvPr id="20488" name="Picture 8" descr="C:\Users\User\Desktop\Техно\20240408_1025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88591">
            <a:off x="294340" y="3015076"/>
            <a:ext cx="1964332" cy="1473250"/>
          </a:xfrm>
          <a:prstGeom prst="rect">
            <a:avLst/>
          </a:prstGeom>
          <a:noFill/>
        </p:spPr>
      </p:pic>
      <p:pic>
        <p:nvPicPr>
          <p:cNvPr id="20489" name="Picture 9" descr="C:\Users\User\Desktop\Техно\20240408_100434.jpg"/>
          <p:cNvPicPr>
            <a:picLocks noChangeAspect="1" noChangeArrowheads="1"/>
          </p:cNvPicPr>
          <p:nvPr/>
        </p:nvPicPr>
        <p:blipFill>
          <a:blip r:embed="rId7" cstate="print"/>
          <a:srcRect l="17665" t="6455" r="16467"/>
          <a:stretch>
            <a:fillRect/>
          </a:stretch>
        </p:blipFill>
        <p:spPr bwMode="auto">
          <a:xfrm rot="5400000">
            <a:off x="6649202" y="4592158"/>
            <a:ext cx="1872208" cy="1994165"/>
          </a:xfrm>
          <a:prstGeom prst="rect">
            <a:avLst/>
          </a:prstGeom>
          <a:noFill/>
        </p:spPr>
      </p:pic>
      <p:pic>
        <p:nvPicPr>
          <p:cNvPr id="20490" name="Picture 10" descr="C:\Users\User\Desktop\Техно\20240409_170835.jpg"/>
          <p:cNvPicPr>
            <a:picLocks noChangeAspect="1" noChangeArrowheads="1"/>
          </p:cNvPicPr>
          <p:nvPr/>
        </p:nvPicPr>
        <p:blipFill>
          <a:blip r:embed="rId8" cstate="print"/>
          <a:srcRect l="23342" t="7231"/>
          <a:stretch>
            <a:fillRect/>
          </a:stretch>
        </p:blipFill>
        <p:spPr bwMode="auto">
          <a:xfrm rot="5400000">
            <a:off x="3183388" y="569140"/>
            <a:ext cx="2002000" cy="1817064"/>
          </a:xfrm>
          <a:prstGeom prst="rect">
            <a:avLst/>
          </a:prstGeom>
          <a:noFill/>
        </p:spPr>
      </p:pic>
      <p:pic>
        <p:nvPicPr>
          <p:cNvPr id="20491" name="Picture 11" descr="C:\Users\User\Desktop\Техно\20240408_1008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2636912"/>
            <a:ext cx="2880321" cy="2160240"/>
          </a:xfrm>
          <a:prstGeom prst="rect">
            <a:avLst/>
          </a:prstGeom>
          <a:noFill/>
        </p:spPr>
      </p:pic>
      <p:pic>
        <p:nvPicPr>
          <p:cNvPr id="20492" name="Picture 12" descr="C:\Users\User\Desktop\Техно\20240408_1007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574369">
            <a:off x="7036919" y="2706357"/>
            <a:ext cx="1991144" cy="1493358"/>
          </a:xfrm>
          <a:prstGeom prst="rect">
            <a:avLst/>
          </a:prstGeom>
          <a:noFill/>
        </p:spPr>
      </p:pic>
      <p:pic>
        <p:nvPicPr>
          <p:cNvPr id="20493" name="Picture 13" descr="C:\Users\User\Desktop\Техно\Макс\20240410_153203.jpg"/>
          <p:cNvPicPr>
            <a:picLocks noChangeAspect="1" noChangeArrowheads="1"/>
          </p:cNvPicPr>
          <p:nvPr/>
        </p:nvPicPr>
        <p:blipFill>
          <a:blip r:embed="rId11" cstate="print"/>
          <a:srcRect l="28457" t="8156" b="8865"/>
          <a:stretch>
            <a:fillRect/>
          </a:stretch>
        </p:blipFill>
        <p:spPr bwMode="auto">
          <a:xfrm rot="5400000">
            <a:off x="5364088" y="2708920"/>
            <a:ext cx="1584176" cy="1440160"/>
          </a:xfrm>
          <a:prstGeom prst="rect">
            <a:avLst/>
          </a:prstGeom>
          <a:noFill/>
        </p:spPr>
      </p:pic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59323"/>
            <a:ext cx="819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Семейное конструирование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различных видов материала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«Этот загадочный космос»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Техно\Ваня\IMG-20240407-WA0010.jpg"/>
          <p:cNvPicPr>
            <a:picLocks noChangeAspect="1" noChangeArrowheads="1"/>
          </p:cNvPicPr>
          <p:nvPr/>
        </p:nvPicPr>
        <p:blipFill>
          <a:blip r:embed="rId2" cstate="print"/>
          <a:srcRect t="9375" r="13542"/>
          <a:stretch>
            <a:fillRect/>
          </a:stretch>
        </p:blipFill>
        <p:spPr bwMode="auto">
          <a:xfrm>
            <a:off x="323528" y="908720"/>
            <a:ext cx="1597212" cy="2232248"/>
          </a:xfrm>
          <a:prstGeom prst="rect">
            <a:avLst/>
          </a:prstGeom>
          <a:noFill/>
        </p:spPr>
      </p:pic>
      <p:pic>
        <p:nvPicPr>
          <p:cNvPr id="21507" name="Picture 3" descr="C:\Users\User\Desktop\Техно\Ваня\IMG-20240407-WA0029.jpg"/>
          <p:cNvPicPr>
            <a:picLocks noChangeAspect="1" noChangeArrowheads="1"/>
          </p:cNvPicPr>
          <p:nvPr/>
        </p:nvPicPr>
        <p:blipFill>
          <a:blip r:embed="rId3" cstate="print"/>
          <a:srcRect t="11849" r="5211" b="22984"/>
          <a:stretch>
            <a:fillRect/>
          </a:stretch>
        </p:blipFill>
        <p:spPr bwMode="auto">
          <a:xfrm>
            <a:off x="2123728" y="548680"/>
            <a:ext cx="2278071" cy="2088232"/>
          </a:xfrm>
          <a:prstGeom prst="rect">
            <a:avLst/>
          </a:prstGeom>
          <a:noFill/>
        </p:spPr>
      </p:pic>
      <p:pic>
        <p:nvPicPr>
          <p:cNvPr id="21509" name="Picture 5" descr="C:\Users\User\Desktop\Техно\Ваня\IMG-20240407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780928"/>
            <a:ext cx="1980220" cy="2640293"/>
          </a:xfrm>
          <a:prstGeom prst="rect">
            <a:avLst/>
          </a:prstGeom>
          <a:noFill/>
        </p:spPr>
      </p:pic>
      <p:pic>
        <p:nvPicPr>
          <p:cNvPr id="21510" name="Picture 6" descr="C:\Users\User\Desktop\Техно\Ваня\IMG-20240407-WA0021.jpg"/>
          <p:cNvPicPr>
            <a:picLocks noChangeAspect="1" noChangeArrowheads="1"/>
          </p:cNvPicPr>
          <p:nvPr/>
        </p:nvPicPr>
        <p:blipFill>
          <a:blip r:embed="rId5" cstate="print"/>
          <a:srcRect t="12500" r="23959"/>
          <a:stretch>
            <a:fillRect/>
          </a:stretch>
        </p:blipFill>
        <p:spPr bwMode="auto">
          <a:xfrm>
            <a:off x="5004048" y="404664"/>
            <a:ext cx="1830418" cy="2808312"/>
          </a:xfrm>
          <a:prstGeom prst="rect">
            <a:avLst/>
          </a:prstGeom>
          <a:noFill/>
        </p:spPr>
      </p:pic>
      <p:pic>
        <p:nvPicPr>
          <p:cNvPr id="21511" name="Picture 7" descr="C:\Users\User\Desktop\Техно\Ваня\IMG-20240407-WA0014.jpg"/>
          <p:cNvPicPr>
            <a:picLocks noChangeAspect="1" noChangeArrowheads="1"/>
          </p:cNvPicPr>
          <p:nvPr/>
        </p:nvPicPr>
        <p:blipFill>
          <a:blip r:embed="rId6" cstate="print"/>
          <a:srcRect l="23077" r="7692"/>
          <a:stretch>
            <a:fillRect/>
          </a:stretch>
        </p:blipFill>
        <p:spPr bwMode="auto">
          <a:xfrm>
            <a:off x="7095049" y="188640"/>
            <a:ext cx="1869439" cy="3600400"/>
          </a:xfrm>
          <a:prstGeom prst="rect">
            <a:avLst/>
          </a:prstGeom>
          <a:noFill/>
        </p:spPr>
      </p:pic>
      <p:pic>
        <p:nvPicPr>
          <p:cNvPr id="2" name="Picture 3" descr="C:\Users\User\Desktop\Техно\20240408_1643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861048"/>
            <a:ext cx="3264364" cy="24482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18864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Электронный конструктор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188640"/>
            <a:ext cx="1898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Семья Морозовых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949280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«Луноход» -самоходный аппарат-планетоход для исследования Луны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4" name="Picture 10" descr="C:\Users\User\Desktop\Техно\Ваня\IMG-20240407-WA00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212976"/>
            <a:ext cx="194421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258</TotalTime>
  <Words>326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Трек</vt:lpstr>
      <vt:lpstr>Acrobat Document</vt:lpstr>
      <vt:lpstr>                                Сятчихина Т.А   воспитатель                                                                          Паньшина Н.Н., воспитатель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2024-04-09T16:56:24Z</dcterms:created>
  <dcterms:modified xsi:type="dcterms:W3CDTF">2024-04-10T18:20:41Z</dcterms:modified>
</cp:coreProperties>
</file>