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3" r:id="rId3"/>
    <p:sldId id="264" r:id="rId4"/>
    <p:sldId id="257" r:id="rId5"/>
    <p:sldId id="262" r:id="rId6"/>
    <p:sldId id="258" r:id="rId7"/>
    <p:sldId id="260" r:id="rId8"/>
    <p:sldId id="261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>
        <p:scale>
          <a:sx n="70" d="100"/>
          <a:sy n="70" d="100"/>
        </p:scale>
        <p:origin x="76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59EB-EF18-43CE-9BCC-5C4E50B64654}" type="datetimeFigureOut">
              <a:rPr lang="ru-RU" smtClean="0"/>
              <a:pPr/>
              <a:t>10.12.2025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07A81C8-A3A3-4E08-940F-7226813BF4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59EB-EF18-43CE-9BCC-5C4E50B64654}" type="datetimeFigureOut">
              <a:rPr lang="ru-RU" smtClean="0"/>
              <a:pPr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81C8-A3A3-4E08-940F-7226813BF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07A81C8-A3A3-4E08-940F-7226813BF4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59EB-EF18-43CE-9BCC-5C4E50B64654}" type="datetimeFigureOut">
              <a:rPr lang="ru-RU" smtClean="0"/>
              <a:pPr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59EB-EF18-43CE-9BCC-5C4E50B64654}" type="datetimeFigureOut">
              <a:rPr lang="ru-RU" smtClean="0"/>
              <a:pPr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07A81C8-A3A3-4E08-940F-7226813BF4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59EB-EF18-43CE-9BCC-5C4E50B64654}" type="datetimeFigureOut">
              <a:rPr lang="ru-RU" smtClean="0"/>
              <a:pPr/>
              <a:t>10.12.2025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07A81C8-A3A3-4E08-940F-7226813BF4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05959EB-EF18-43CE-9BCC-5C4E50B64654}" type="datetimeFigureOut">
              <a:rPr lang="ru-RU" smtClean="0"/>
              <a:pPr/>
              <a:t>10.12.2025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81C8-A3A3-4E08-940F-7226813BF4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59EB-EF18-43CE-9BCC-5C4E50B64654}" type="datetimeFigureOut">
              <a:rPr lang="ru-RU" smtClean="0"/>
              <a:pPr/>
              <a:t>10.12.2025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07A81C8-A3A3-4E08-940F-7226813BF4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59EB-EF18-43CE-9BCC-5C4E50B64654}" type="datetimeFigureOut">
              <a:rPr lang="ru-RU" smtClean="0"/>
              <a:pPr/>
              <a:t>10.12.2025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07A81C8-A3A3-4E08-940F-7226813BF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59EB-EF18-43CE-9BCC-5C4E50B64654}" type="datetimeFigureOut">
              <a:rPr lang="ru-RU" smtClean="0"/>
              <a:pPr/>
              <a:t>10.12.2025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7A81C8-A3A3-4E08-940F-7226813BF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07A81C8-A3A3-4E08-940F-7226813BF4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59EB-EF18-43CE-9BCC-5C4E50B64654}" type="datetimeFigureOut">
              <a:rPr lang="ru-RU" smtClean="0"/>
              <a:pPr/>
              <a:t>10.12.2025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07A81C8-A3A3-4E08-940F-7226813BF4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05959EB-EF18-43CE-9BCC-5C4E50B64654}" type="datetimeFigureOut">
              <a:rPr lang="ru-RU" smtClean="0"/>
              <a:pPr/>
              <a:t>10.12.2025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05959EB-EF18-43CE-9BCC-5C4E50B64654}" type="datetimeFigureOut">
              <a:rPr lang="ru-RU" smtClean="0"/>
              <a:pPr/>
              <a:t>10.12.2025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07A81C8-A3A3-4E08-940F-7226813BF4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5013176"/>
            <a:ext cx="5256584" cy="134793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Разработали: Паньшина Н.Н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Белоусова А.Д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Многофункциональная напольная игра                                      «Ключ к знаниям»</a:t>
            </a:r>
          </a:p>
        </p:txBody>
      </p:sp>
      <p:pic>
        <p:nvPicPr>
          <p:cNvPr id="4" name="Picture 5" descr="C:\Users\User\Desktop\Игра\IMG-20251201-WA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78370">
            <a:off x="785525" y="2876191"/>
            <a:ext cx="1706381" cy="3412761"/>
          </a:xfrm>
          <a:prstGeom prst="rect">
            <a:avLst/>
          </a:prstGeom>
          <a:noFill/>
        </p:spPr>
      </p:pic>
      <p:pic>
        <p:nvPicPr>
          <p:cNvPr id="1026" name="Picture 2" descr="C:\Users\User\Desktop\Игра\20251205_1419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81719">
            <a:off x="6774741" y="3066172"/>
            <a:ext cx="1824203" cy="1368152"/>
          </a:xfrm>
          <a:prstGeom prst="rect">
            <a:avLst/>
          </a:prstGeom>
          <a:noFill/>
        </p:spPr>
      </p:pic>
      <p:pic>
        <p:nvPicPr>
          <p:cNvPr id="1027" name="Picture 3" descr="C:\Users\User\Desktop\Игра\20251208_075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91404">
            <a:off x="4224649" y="3081566"/>
            <a:ext cx="1944216" cy="1458162"/>
          </a:xfrm>
          <a:prstGeom prst="rect">
            <a:avLst/>
          </a:prstGeom>
          <a:noFill/>
        </p:spPr>
      </p:pic>
      <p:pic>
        <p:nvPicPr>
          <p:cNvPr id="1028" name="Picture 4" descr="C:\Users\User\Desktop\Игра\20251205_1421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437112"/>
            <a:ext cx="1421656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764704"/>
            <a:ext cx="810039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При разработке игры я опиралась на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возрастные особенности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детей 4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лет. В этом возрасте у ребёнка  преобладает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двигательная активность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малышам физически трудно долго оставаться на месте, устойчивость их внимания пока невелика (4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5‑летние дети способны концентрироваться на задаче лишь 10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минут). У детей  активно развивается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наглядно ‑ образное мышление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лучшее усвоение материала происходит через действие и зрительные образы. 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Традиционные сидячие занятия часто вызывают у детей быстрое утомление и потерю интереса, трудности с концентрацией на статичной задаче, снижение мотивации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из‑за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отсутствия двигательной разрядки. Моя игра построена на принципе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обучающей подвижности.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не наблюдают, а сами становятся участниками процесса-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передвигаются по полю, выполняют задания физически. Естественная мотивация,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соревновательный элемент (желание победить) и яркое оформление (цветное поле, яркие кружки) поддерживают интерес без внешнего принуждения.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одновременно  закрепляет уже изученный материал, подаёт новую информацию в игровой форме, развивает координацию и пространственное восприятие. Напольный формат даёт уникальные возможности: ребёнок может ходить, прыгать, наклоняться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снимает напряжение и повышает вовлечённость. Игра легко адаптируется для 2-4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участников, учит взаимодействию и правилам. Поле и элементы можно использовать для разных заданий (счёт, буквы, логика, координация), меняя сложность под возраст. 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Игра превращает обучение в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естественный для ребёнка процесс-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через движение, зрительные образы и эмоцию победы. Это позволяет удерживать внимание без принуждения, усваивать знания в комфортной среде, развивать не только интеллект, но и физическую активность. Такой подход соответствует современным педагогическим принципам- обучение через игру и учёт возрастных потребностей ребёнка.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332656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Актуальность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899592" y="533293"/>
            <a:ext cx="784887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многофункциональной напольной игры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Познавательное развитие: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освоение счёта, цифр, арифметических действий (в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играх‑бродилках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,); изучение букв, слогов, слов, звуков (фонетический разбор, составление слов); знакомство с геометрическими фигурами, их свойствами и классификацией (в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Крестиках‑ноликах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Судоку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 расширение кругозора через тематические карточки (безопасность, природа, профессии, транспорт и т. п.).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Речевое развитие: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обогащение словарного запаса; тренировка звукопроизношения и фонематического анализа; развитие связной речи (составление предложений, рассказов по картинкам); отработка грамматических конструкций в игровых ситуациях.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Логико‑математическое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развитие: формирование пространственных представлений (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вертикаль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горизонталь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диагональ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 развитие умения сравнивать, классифицировать, находить закономерности; решение простых логических задач (поиск противоположностей, исключение лишнего); </a:t>
            </a:r>
            <a:r>
              <a:rPr kumimoji="0" lang="ru-RU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Социально‑эмоциональное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развитие: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обучение правилам совместной игры (очередность, соблюдение условий); развитие навыков сотрудничества и взаимопомощи; формирование умения договариваться и разрешать конфликты; воспитание выдержки и самоконтроля (ожидание хода, выполнение правил).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Физическое развитие: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совершенствование координации движений (прыжки, ходьба по клеткам, балансировка); развитие ловкости и точности (перемещение фишек, подбор карточек); тренировка равновесия и пространственной ориентации; активизация общей двигательной активности.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Творческое развитие: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стимулирование фантазии (придумывание сюжетов, правил новых игр); развитие воображения (интерпретация картинок, символов); поощрение инициативы в создании игровых сценариев.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Сенсорное развитие: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закрепление восприятия цвета, формы, размера; тренировка тактильной чувствительности (если используются текстурные элементы); развитие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зрительно‑моторной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координации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Игра\20251208_104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196752"/>
            <a:ext cx="2736304" cy="4335973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899592" y="332656"/>
            <a:ext cx="61341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Многофункциональная напольная игра     «Ключ к знаниям»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052736"/>
            <a:ext cx="1549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включает   в себя: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23528" y="1340768"/>
            <a:ext cx="36674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Напольная игра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Gothic" pitchFamily="49" charset="-128"/>
                <a:cs typeface="Times New Roman" pitchFamily="18" charset="0"/>
              </a:rPr>
              <a:t>‑ </a:t>
            </a:r>
            <a:r>
              <a:rPr kumimoji="0" lang="ru-RU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бродилка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Светофор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23528" y="1556792"/>
            <a:ext cx="3958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Напольная игра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бродилка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Безопасность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77281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3. Напольная игра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‑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бродилка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«Сказочный путь»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19888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4. Напольная игра «Крестики-нолики»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48264" y="332656"/>
            <a:ext cx="18647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(для детей 4–7 лет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23528" y="2204864"/>
            <a:ext cx="39058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Напольная игра  «Геометрическое су-доку»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23528" y="2420888"/>
            <a:ext cx="33633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Напольная игра «Звуковые кружки»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323528" y="3212976"/>
            <a:ext cx="561662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Комплектация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Игровое поле: 1 × 2 м, с 18 кружками 4 цветов (красный, жёлтый, зелёный, синий).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Фишки – 4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 игровой  кубик -1 шт.; жетоны;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Тематические карточки:  зеленые – «Деревья, кустарники, цветы», синие- «Космос», красные – «Времена года», желтые «Животные, птицы , насекомые»;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«Безопасность» - желтые (ПДД), красные (ППБ), синие, зеленые (ОБЖ)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набор карточек «Сказки»; сюрпризные карточки; карточки с буквами, картинками, с зашифрованными словами.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крестики, нолики;  геометрические фигуры.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User\Desktop\Игра\20251208_104522.jpg"/>
          <p:cNvPicPr>
            <a:picLocks noChangeAspect="1" noChangeArrowheads="1"/>
          </p:cNvPicPr>
          <p:nvPr/>
        </p:nvPicPr>
        <p:blipFill>
          <a:blip r:embed="rId2" cstate="print"/>
          <a:srcRect l="9432" t="1643" r="5677" b="34071"/>
          <a:stretch>
            <a:fillRect/>
          </a:stretch>
        </p:blipFill>
        <p:spPr bwMode="auto">
          <a:xfrm>
            <a:off x="5868144" y="260648"/>
            <a:ext cx="2736304" cy="3909989"/>
          </a:xfrm>
          <a:prstGeom prst="rect">
            <a:avLst/>
          </a:prstGeom>
          <a:noFill/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67544" y="610235"/>
            <a:ext cx="396044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Напольная игра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‑ </a:t>
            </a:r>
            <a:r>
              <a:rPr kumimoji="0" 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бродилка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«Светофор»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Возраст игроков: 4-7 лет.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Количество игроков: 1-</a:t>
            </a:r>
            <a:r>
              <a:rPr kumimoji="0" lang="ru-RU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человека.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игры: первым добраться до финиша, преодолевая препятствия ,следуя правилам игры.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79512" y="5373216"/>
            <a:ext cx="43924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Игра помогает закрепить: правила дорожного движения,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цветовосприятие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 счет, развивает логику и внимание.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C:\Users\User\Desktop\Игра\20251205_1419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221088"/>
            <a:ext cx="2784310" cy="20882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4221088"/>
            <a:ext cx="54360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Вариативность использования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 игровом поле можно играть фишками или передвигаться самостоятельно. Чтобы игра была интереснее, можно добавить «сюрпризные» карточки с заданиями на кружки (например, «спой песню», «отгадай загадку»  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79512" y="2276872"/>
            <a:ext cx="532859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Обозначение</a:t>
            </a:r>
            <a:r>
              <a:rPr kumimoji="0" lang="ru-RU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кружков на поле: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светофор с зелёным сигналом — игрок двигается вверх по стрелке (продвигается вперёд).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светофор с красным сигналом — игрок  может пропустить ход или спуститься вниз по стрелке и сделать ход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велосипед – передвинулся на несколько ходов выше по стрелке.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огонь - игрок по стрелке опускается вниз и пропускает следующий ход.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User\Desktop\Игра\20251208_104522.jpg"/>
          <p:cNvPicPr>
            <a:picLocks noChangeAspect="1" noChangeArrowheads="1"/>
          </p:cNvPicPr>
          <p:nvPr/>
        </p:nvPicPr>
        <p:blipFill>
          <a:blip r:embed="rId2" cstate="print"/>
          <a:srcRect l="9432" t="1643" r="5677" b="34071"/>
          <a:stretch>
            <a:fillRect/>
          </a:stretch>
        </p:blipFill>
        <p:spPr bwMode="auto">
          <a:xfrm>
            <a:off x="6876256" y="3068961"/>
            <a:ext cx="2016224" cy="274854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260648"/>
            <a:ext cx="51845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Напольная игра –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бродилка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«Безопасность»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3528" y="785029"/>
            <a:ext cx="439248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Возраст игроков: 4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 лет.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Количество игроков: 1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человека.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игры: первым добраться до финиша, преодолевая препятствия и следуя правилам игры.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Материал:</a:t>
            </a:r>
            <a:r>
              <a:rPr kumimoji="0" lang="ru-RU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игровое поле,  1 кубик (с точками от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 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 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 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6),               4 фишки (разных цветов)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Карточки с вопросами  по теме «Безопасность».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51520" y="2204864"/>
            <a:ext cx="550810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Соответствие цвета и тематики: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Красный кружок → красные карточки (пожарная безопасность, ППБ).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Жёлтый кружок → жёлтые карточки (правила дорожного движения, ПДД).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Синий/зелёный кружок → синие/зелёные карточки (основы безопасности жизнедеятельности, ОБЖ).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251520" y="3573016"/>
            <a:ext cx="66247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Вариативность использования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Только красные карточки (ППБ): игра фокусируется на пожарной безопасности.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Только жёлтые карточки (ПДД): акцент на правилах поведения на дороге.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Только синие/зелёные карточки (ОБЖ): обучение общим правилам безопасности.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карточки вместе: комплексная игра с разносторонним развитием.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Карточки могут меняться по темам: синие – «Космос», красные – «Времена года»,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желтые – «Животные, птицы, насекомые», зеленые - «Деревья, кустарники, цветы»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Дети играют, переставляя фишки или  могут  передвигаться сами.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8" name="Picture 10" descr="C:\Users\User\Desktop\Игра\20251205_1418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8640"/>
            <a:ext cx="2016224" cy="1512169"/>
          </a:xfrm>
          <a:prstGeom prst="rect">
            <a:avLst/>
          </a:prstGeom>
          <a:noFill/>
        </p:spPr>
      </p:pic>
      <p:pic>
        <p:nvPicPr>
          <p:cNvPr id="2059" name="Picture 11" descr="C:\Users\User\Desktop\Игра\20251208_0748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124744"/>
            <a:ext cx="2088232" cy="1566174"/>
          </a:xfrm>
          <a:prstGeom prst="rect">
            <a:avLst/>
          </a:prstGeom>
          <a:noFill/>
        </p:spPr>
      </p:pic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323528" y="5373216"/>
            <a:ext cx="748883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Данная игра комплексно развивает ребёнка, сочетая: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усвоение жизненно важных правил (ППБ, ПДД, ОБЖ);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тренировку когнитивных навыков (память, логика, счёт);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социально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‑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эмоциональной зрелости (терпение, сотрудничество).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Игра\20251208_075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692696"/>
            <a:ext cx="3000333" cy="2250250"/>
          </a:xfrm>
          <a:prstGeom prst="rect">
            <a:avLst/>
          </a:prstGeom>
          <a:noFill/>
        </p:spPr>
      </p:pic>
      <p:pic>
        <p:nvPicPr>
          <p:cNvPr id="3" name="Picture 3" descr="C:\Users\User\Desktop\Игра\20251208_0933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773022" y="2444002"/>
            <a:ext cx="2278476" cy="3672408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95536" y="404664"/>
            <a:ext cx="63001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Напольная игра 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Геометрическое су-доку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79512" y="832358"/>
            <a:ext cx="558011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Оборудование: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игровое полотно, разделённое на квадраты двух цветов: оранжевый и голубой;  в каждом квадрате  9 разноцветных кружков;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крестики - 5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 нолики - 5шт.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набора геометрических фигур:</a:t>
            </a:r>
            <a:r>
              <a:rPr kumimoji="0" lang="ru-RU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круг – 3 </a:t>
            </a:r>
            <a:r>
              <a:rPr kumimoji="0" lang="ru-RU" sz="14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шт</a:t>
            </a:r>
            <a:r>
              <a:rPr kumimoji="0" lang="ru-RU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квадрат – 3 </a:t>
            </a:r>
            <a:r>
              <a:rPr kumimoji="0" lang="ru-RU" sz="14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шт</a:t>
            </a:r>
            <a:r>
              <a:rPr kumimoji="0" lang="ru-RU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прямоугольник -3 </a:t>
            </a:r>
            <a:r>
              <a:rPr kumimoji="0" lang="ru-RU" sz="14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шт</a:t>
            </a:r>
            <a:r>
              <a:rPr kumimoji="0" lang="ru-RU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aseline="0" dirty="0">
                <a:latin typeface="Times New Roman" pitchFamily="18" charset="0"/>
                <a:cs typeface="Times New Roman" pitchFamily="18" charset="0"/>
              </a:rPr>
              <a:t>ромб -3шт, треугольник-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овал – 3 шт.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79512" y="2492896"/>
            <a:ext cx="514806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заполнить своё поле так, чтобы в каждом ряду (горизонтальном и вертикальном) не было повторяющихся фигур.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51520" y="3212976"/>
            <a:ext cx="43204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Вариант 1: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ведущий раскладывает на каждом поле 2–3 фигуры в случайных ячейках (позиции могут отличаться на двух полях). Дети начинают с этих точек.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Вариант 2: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дети сами выбирают, с какой фигуры начать, и по очереди выкладывают их на свои поля.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51520" y="4653136"/>
            <a:ext cx="684076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Польза для детей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Тренировка логики и алгоритмического мышления.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внимания и умения следовать правилам.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Улучшение зрительно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‑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пространственного восприятия.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Соревновательный элемент мотивирует к быстрому и точному решению задач.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Рекомендации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Комплект фигур можно менять и во время игры проговаривать , какую фигуру выкладывает.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Игра\20251208_073446.jpg"/>
          <p:cNvPicPr>
            <a:picLocks noChangeAspect="1" noChangeArrowheads="1"/>
          </p:cNvPicPr>
          <p:nvPr/>
        </p:nvPicPr>
        <p:blipFill>
          <a:blip r:embed="rId2" cstate="print"/>
          <a:srcRect l="4286" r="3571"/>
          <a:stretch>
            <a:fillRect/>
          </a:stretch>
        </p:blipFill>
        <p:spPr bwMode="auto">
          <a:xfrm>
            <a:off x="6228184" y="908720"/>
            <a:ext cx="2477074" cy="2016224"/>
          </a:xfrm>
          <a:prstGeom prst="rect">
            <a:avLst/>
          </a:prstGeom>
          <a:noFill/>
        </p:spPr>
      </p:pic>
      <p:pic>
        <p:nvPicPr>
          <p:cNvPr id="4098" name="Picture 2" descr="C:\Users\User\Desktop\Игра\20251205_1421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429000"/>
            <a:ext cx="2707916" cy="2880320"/>
          </a:xfrm>
          <a:prstGeom prst="rect">
            <a:avLst/>
          </a:prstGeom>
          <a:noFill/>
        </p:spPr>
      </p:pic>
      <p:pic>
        <p:nvPicPr>
          <p:cNvPr id="4" name="Picture 4" descr="C:\Users\User\Desktop\Игра\20251205_142512.jpg"/>
          <p:cNvPicPr>
            <a:picLocks noChangeAspect="1" noChangeArrowheads="1"/>
          </p:cNvPicPr>
          <p:nvPr/>
        </p:nvPicPr>
        <p:blipFill>
          <a:blip r:embed="rId4" cstate="print"/>
          <a:srcRect t="15625" b="13542"/>
          <a:stretch>
            <a:fillRect/>
          </a:stretch>
        </p:blipFill>
        <p:spPr bwMode="auto">
          <a:xfrm>
            <a:off x="1115616" y="4653136"/>
            <a:ext cx="3142937" cy="1669686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51520" y="764704"/>
            <a:ext cx="54006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</a:t>
            </a:r>
            <a:r>
              <a:rPr kumimoji="0" lang="ru-RU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игровое полотно, разделённое на квадраты двух цветов: оранжевый и голубой;( в каждом квадрате  9 разноцветных кружков),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Крестики- 5шт, нолики – 5 шт.( 2 набора)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51520" y="247963"/>
            <a:ext cx="25905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«Крестики-нолики»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486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Возраст: (4-7 лет).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Количество игроков: 2</a:t>
            </a:r>
            <a:r>
              <a:rPr kumimoji="0" lang="ru-RU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или 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человека.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79512" y="2132856"/>
            <a:ext cx="500404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Побеждает игрок, который первым выстроит три свои фигуры (крестики или нолики) в линию (горизонтальную, вертикальную или диагональную).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51520" y="2852936"/>
            <a:ext cx="471601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этой игре могут играть сразу две пары детей на оранжевом и голубом квадрате.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Данная игра помогает  ребёнку учиться планировать ходы, замечать закономерности, развивать логическое мышление и внимание в весёлой и понятной форме.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Игра\20251208_0758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437112"/>
            <a:ext cx="2688299" cy="2016224"/>
          </a:xfrm>
          <a:prstGeom prst="rect">
            <a:avLst/>
          </a:prstGeom>
          <a:noFill/>
        </p:spPr>
      </p:pic>
      <p:pic>
        <p:nvPicPr>
          <p:cNvPr id="3" name="Picture 5" descr="C:\Users\User\Desktop\Игра\IMG-20251201-WA0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32656"/>
            <a:ext cx="1980220" cy="396044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51520" y="548680"/>
            <a:ext cx="64763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Напольная игра «Звуковые кружки»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Возраст: старший дошкольный (6–7 лет).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Количество игроков: 1- 4 человека.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Материал: напольное игровое поле с 18 кружками четырех цветов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обозначающие: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синие — твёрдые согласные звуки;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зелёные — мягкие согласные звуки;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красные — гласные звуки;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жёлтые — вспомогательные (стартовые/финишные, для особых заданий).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23528" y="3861048"/>
            <a:ext cx="532859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Польза для детей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Речь и грамотность: игра помогает осознанно подходить к звуковому анализу слов, что важно для дальнейшего обучения чтению и письму.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Физическое развитие: движение по полю активизирует крупную моторику, снимает статическую нагрузку.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Социальное взаимодействие: командные варианты учат договариваться, поддерживать друг друга.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Мотивация: игровой формат делает обучение увлекательным, снижает тревожность при ошибках.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67544" y="2816642"/>
            <a:ext cx="396044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Варианты игры: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«Звуковая расстановка»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2. «Слоговой марафон» (командная)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3. «Зашифрованное слово»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288</TotalTime>
  <Words>1582</Words>
  <Application>Microsoft Office PowerPoint</Application>
  <PresentationFormat>Экран (4:3)</PresentationFormat>
  <Paragraphs>106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Georgia</vt:lpstr>
      <vt:lpstr>Times New Roman</vt:lpstr>
      <vt:lpstr>Wingdings</vt:lpstr>
      <vt:lpstr>Wingdings 2</vt:lpstr>
      <vt:lpstr>Официальная</vt:lpstr>
      <vt:lpstr>Многофункциональная напольная игра                                      «Ключ к знаниям»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Многофункциональная напольная игра «Ключ к знаниям»</dc:title>
  <dc:creator>User</dc:creator>
  <cp:lastModifiedBy>Anastasia_48@outlook.com</cp:lastModifiedBy>
  <cp:revision>23</cp:revision>
  <dcterms:created xsi:type="dcterms:W3CDTF">2025-12-08T13:34:53Z</dcterms:created>
  <dcterms:modified xsi:type="dcterms:W3CDTF">2025-12-10T08:00:40Z</dcterms:modified>
</cp:coreProperties>
</file>