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17"/>
  </p:notesMasterIdLst>
  <p:handoutMasterIdLst>
    <p:handoutMasterId r:id="rId18"/>
  </p:handoutMasterIdLst>
  <p:sldIdLst>
    <p:sldId id="282" r:id="rId4"/>
    <p:sldId id="292" r:id="rId5"/>
    <p:sldId id="283" r:id="rId6"/>
    <p:sldId id="291" r:id="rId7"/>
    <p:sldId id="297" r:id="rId8"/>
    <p:sldId id="301" r:id="rId9"/>
    <p:sldId id="285" r:id="rId10"/>
    <p:sldId id="302" r:id="rId11"/>
    <p:sldId id="303" r:id="rId12"/>
    <p:sldId id="296" r:id="rId13"/>
    <p:sldId id="305" r:id="rId14"/>
    <p:sldId id="304" r:id="rId15"/>
    <p:sldId id="306" r:id="rId1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E25E649-3F16-4E02-A733-19D2CDBF48F0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31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F8DD750-E9C8-498E-B02F-A465CB2BB798}" type="datetime1">
              <a:rPr lang="ru-RU" smtClean="0"/>
              <a:t>20.09.2020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7C6E7-B645-4B70-AC63-7A575D94CEB1}" type="datetime1">
              <a:rPr lang="ru-RU" smtClean="0"/>
              <a:pPr/>
              <a:t>20.09.2020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300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929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134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356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4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466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031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2264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9424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989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0927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6650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930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38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Спасибо за внимание!</a:t>
            </a:r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Номер телефона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Электронная почта или контакт в социальной сети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Веб-сайт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163289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38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название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38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 слайда-разделителя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4517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 rtlCol="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38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 слайда-разделителя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227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-фотография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-фотография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162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-фотография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</p:spTree>
    <p:extLst>
      <p:ext uri="{BB962C8B-B14F-4D97-AF65-F5344CB8AC3E}">
        <p14:creationId xmlns:p14="http://schemas.microsoft.com/office/powerpoint/2010/main" val="282955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>
            <a:extLst>
              <a:ext uri="{FF2B5EF4-FFF2-40B4-BE49-F238E27FC236}">
                <a16:creationId xmlns:a16="http://schemas.microsoft.com/office/drawing/2014/main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1" name="Полилиния 5">
            <a:extLst>
              <a:ext uri="{FF2B5EF4-FFF2-40B4-BE49-F238E27FC236}">
                <a16:creationId xmlns:a16="http://schemas.microsoft.com/office/drawing/2014/main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Полилиния 5">
            <a:extLst>
              <a:ext uri="{FF2B5EF4-FFF2-40B4-BE49-F238E27FC236}">
                <a16:creationId xmlns:a16="http://schemas.microsoft.com/office/drawing/2014/main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4" name="Полилиния 5">
            <a:extLst>
              <a:ext uri="{FF2B5EF4-FFF2-40B4-BE49-F238E27FC236}">
                <a16:creationId xmlns:a16="http://schemas.microsoft.com/office/drawing/2014/main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Полилиния 5">
            <a:extLst>
              <a:ext uri="{FF2B5EF4-FFF2-40B4-BE49-F238E27FC236}">
                <a16:creationId xmlns:a16="http://schemas.microsoft.com/office/drawing/2014/main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Сравнение слева — заполнитель 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2" name="Сравнение слева — заполнитель 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свое фото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rtlCol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ru-RU" noProof="0" dirty="0"/>
              <a:t>Введите подпись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0E81F30-8FC8-4841-8404-4DC79218B945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рямоугольник: Скругленные углы 24">
            <a:extLst>
              <a:ext uri="{FF2B5EF4-FFF2-40B4-BE49-F238E27FC236}">
                <a16:creationId xmlns:a16="http://schemas.microsoft.com/office/drawing/2014/main" id="{83D29F65-481C-4C80-BB65-121E5AED26B5}"/>
              </a:ext>
            </a:extLst>
          </p:cNvPr>
          <p:cNvSpPr/>
          <p:nvPr userDrawn="1"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C6C03AE-289A-4BCC-971C-3400028C8764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ru-RU" noProof="0" dirty="0"/>
              <a:t>Щелкните, чтобы изменить 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1483"/>
            <a:ext cx="5484930" cy="20153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62" r:id="rId3"/>
    <p:sldLayoutId id="2147483663" r:id="rId4"/>
    <p:sldLayoutId id="2147483658" r:id="rId5"/>
    <p:sldLayoutId id="2147483665" r:id="rId6"/>
    <p:sldLayoutId id="2147483666" r:id="rId7"/>
    <p:sldLayoutId id="2147483659" r:id="rId8"/>
    <p:sldLayoutId id="2147483660" r:id="rId9"/>
    <p:sldLayoutId id="2147483664" r:id="rId10"/>
    <p:sldLayoutId id="2147483650" r:id="rId11"/>
    <p:sldLayoutId id="2147483652" r:id="rId12"/>
    <p:sldLayoutId id="2147483656" r:id="rId13"/>
    <p:sldLayoutId id="2147483657" r:id="rId14"/>
    <p:sldLayoutId id="214748365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2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адпись 24" descr="Акцент слайда для поля заголовка">
            <a:extLst>
              <a:ext uri="{FF2B5EF4-FFF2-40B4-BE49-F238E27FC236}">
                <a16:creationId xmlns:a16="http://schemas.microsoft.com/office/drawing/2014/main" id="{7EF238CB-AB58-4787-8F9C-A1C16929A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-1" y="3914775"/>
            <a:ext cx="1481849" cy="2200275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293" y="3114635"/>
            <a:ext cx="4459766" cy="2514635"/>
          </a:xfr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txBody>
          <a:bodyPr rtlCol="0"/>
          <a:lstStyle/>
          <a:p>
            <a:pPr rtl="0"/>
            <a:r>
              <a:rPr lang="ru-RU" sz="5000" dirty="0" smtClean="0"/>
              <a:t>Родной город</a:t>
            </a:r>
            <a:endParaRPr lang="ru-RU" sz="5000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4624645"/>
            <a:ext cx="4000500" cy="690752"/>
          </a:xfrm>
        </p:spPr>
        <p:txBody>
          <a:bodyPr rtlCol="0"/>
          <a:lstStyle/>
          <a:p>
            <a:pPr rtl="0"/>
            <a:r>
              <a:rPr lang="ru-RU" sz="4400" dirty="0" smtClean="0"/>
              <a:t>Верхняя Пышма</a:t>
            </a:r>
            <a:endParaRPr lang="ru-RU" sz="4400" dirty="0"/>
          </a:p>
        </p:txBody>
      </p:sp>
      <p:sp>
        <p:nvSpPr>
          <p:cNvPr id="20" name="Равнобедренный треугольник 19" descr="Тень на слайде для поля заголовка">
            <a:extLst>
              <a:ext uri="{FF2B5EF4-FFF2-40B4-BE49-F238E27FC236}">
                <a16:creationId xmlns:a16="http://schemas.microsoft.com/office/drawing/2014/main" id="{545D50A1-D634-4325-B06C-5450FDF7B8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1000837" y="5629270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" b="629"/>
          <a:stretch>
            <a:fillRect/>
          </a:stretch>
        </p:blipFill>
        <p:spPr/>
      </p:pic>
      <p:sp>
        <p:nvSpPr>
          <p:cNvPr id="14" name="Прямоугольник 13"/>
          <p:cNvSpPr/>
          <p:nvPr/>
        </p:nvSpPr>
        <p:spPr>
          <a:xfrm>
            <a:off x="6816054" y="0"/>
            <a:ext cx="527420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Родной город</a:t>
            </a:r>
          </a:p>
          <a:p>
            <a:pPr algn="ctr"/>
            <a:r>
              <a:rPr lang="ru-RU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Верхняя Пышма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олилиния 5" descr="Пустой контрастный блок">
            <a:extLst>
              <a:ext uri="{FF2B5EF4-FFF2-40B4-BE49-F238E27FC236}">
                <a16:creationId xmlns:a16="http://schemas.microsoft.com/office/drawing/2014/main" id="{8186FEAF-6E1E-4258-94C3-5C589D4B5A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pic>
        <p:nvPicPr>
          <p:cNvPr id="8" name="Графический объект 7" descr="Пользователь" title="Значок — имя докладчика">
            <a:extLst>
              <a:ext uri="{FF2B5EF4-FFF2-40B4-BE49-F238E27FC236}">
                <a16:creationId xmlns:a16="http://schemas.microsoft.com/office/drawing/2014/main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8512" y="3859066"/>
            <a:ext cx="218900" cy="2189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ru-RU" sz="1800" dirty="0"/>
              <a:t>Надежда Колесникова</a:t>
            </a:r>
          </a:p>
        </p:txBody>
      </p:sp>
      <p:pic>
        <p:nvPicPr>
          <p:cNvPr id="10" name="Графический объект 9" descr="Смартфон" title="Значок — номер телефона докладчика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78512" y="4223565"/>
            <a:ext cx="218900" cy="218900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ru-RU" sz="1800" dirty="0"/>
              <a:t>+7 (123) 987-65-54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ru-RU" sz="1800" dirty="0"/>
              <a:t>nadezhda@www.proseware.com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43DBE4D9-1044-49A3-ABD5-477041FF2B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r>
              <a:rPr lang="ru-RU" sz="1800" dirty="0"/>
              <a:t>www.proseware.com</a:t>
            </a:r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r="25864"/>
          <a:stretch>
            <a:fillRect/>
          </a:stretch>
        </p:blipFill>
        <p:spPr>
          <a:xfrm rot="5400000">
            <a:off x="2481943" y="-2481943"/>
            <a:ext cx="6858000" cy="11821886"/>
          </a:xfrm>
        </p:spPr>
      </p:pic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" b="1776"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0" y="99564"/>
            <a:ext cx="4741817" cy="6484116"/>
          </a:xfrm>
          <a:solidFill>
            <a:schemeClr val="bg1"/>
          </a:solidFill>
          <a:ln>
            <a:noFill/>
          </a:ln>
        </p:spPr>
        <p:txBody>
          <a:bodyPr rtlCol="0"/>
          <a:lstStyle/>
          <a:p>
            <a:r>
              <a:rPr lang="ru-RU" sz="2400" b="0" spc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«Уральские локомотивы» – совместное предприятие Группы </a:t>
            </a:r>
            <a:r>
              <a:rPr lang="ru-RU" sz="2400" b="0" spc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Синара</a:t>
            </a:r>
            <a:r>
              <a:rPr lang="ru-RU" sz="2400" b="0" spc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концерна Сименс АГ, созданное в 2010 году с целью партнерства в области железнодорожного машиностроения.</a:t>
            </a:r>
            <a:br>
              <a:rPr lang="ru-RU" sz="2400" b="0" spc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spc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 специализируется на проектировании и производстве грузовых электровозов, пассажирских электропоездов «Ласточка</a:t>
            </a:r>
            <a:r>
              <a:rPr lang="ru-RU" sz="2400" b="0" spc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b="0" dirty="0">
                <a:solidFill>
                  <a:schemeClr val="tx1"/>
                </a:solidFill>
              </a:rPr>
              <a:t/>
            </a:r>
            <a:br>
              <a:rPr lang="ru-RU" sz="1800" b="0" dirty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161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олилиния 5" descr="Сплошной контрастный блок">
            <a:extLst>
              <a:ext uri="{FF2B5EF4-FFF2-40B4-BE49-F238E27FC236}">
                <a16:creationId xmlns:a16="http://schemas.microsoft.com/office/drawing/2014/main" id="{85E0D4E1-E389-4671-B0E7-165A10A054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257349" y="2355010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3" name="Полилиния 5" descr="Пустой контрастный блок">
            <a:extLst>
              <a:ext uri="{FF2B5EF4-FFF2-40B4-BE49-F238E27FC236}">
                <a16:creationId xmlns:a16="http://schemas.microsoft.com/office/drawing/2014/main" id="{8186FEAF-6E1E-4258-94C3-5C589D4B5A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pic>
        <p:nvPicPr>
          <p:cNvPr id="8" name="Графический объект 7" descr="Пользователь" title="Значок — имя докладчика">
            <a:extLst>
              <a:ext uri="{FF2B5EF4-FFF2-40B4-BE49-F238E27FC236}">
                <a16:creationId xmlns:a16="http://schemas.microsoft.com/office/drawing/2014/main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8512" y="3859066"/>
            <a:ext cx="218900" cy="2189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ru-RU" sz="1800" dirty="0"/>
              <a:t>Надежда Колесникова</a:t>
            </a:r>
          </a:p>
        </p:txBody>
      </p:sp>
      <p:pic>
        <p:nvPicPr>
          <p:cNvPr id="10" name="Графический объект 9" descr="Смартфон" title="Значок — номер телефона докладчика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78512" y="4223565"/>
            <a:ext cx="218900" cy="218900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ru-RU" sz="1800" dirty="0"/>
              <a:t>+7 (123) 987-65-54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ru-RU" sz="1800" dirty="0"/>
              <a:t>nadezhda@www.proseware.com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43DBE4D9-1044-49A3-ABD5-477041FF2B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r>
              <a:rPr lang="ru-RU" sz="1800" dirty="0"/>
              <a:t>www.proseware.com</a:t>
            </a: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4" b="258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3449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" b="1728"/>
          <a:stretch>
            <a:fillRect/>
          </a:stretch>
        </p:blipFill>
        <p:spPr>
          <a:xfrm>
            <a:off x="1" y="0"/>
            <a:ext cx="11691256" cy="6858000"/>
          </a:xfrm>
        </p:spPr>
      </p:pic>
      <p:sp>
        <p:nvSpPr>
          <p:cNvPr id="32" name="Полилиния 5" descr="Сплошной контрастный блок">
            <a:extLst>
              <a:ext uri="{FF2B5EF4-FFF2-40B4-BE49-F238E27FC236}">
                <a16:creationId xmlns:a16="http://schemas.microsoft.com/office/drawing/2014/main" id="{85E0D4E1-E389-4671-B0E7-165A10A054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257349" y="2355010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33" name="Полилиния 5" descr="Пустой контрастный блок">
            <a:extLst>
              <a:ext uri="{FF2B5EF4-FFF2-40B4-BE49-F238E27FC236}">
                <a16:creationId xmlns:a16="http://schemas.microsoft.com/office/drawing/2014/main" id="{8186FEAF-6E1E-4258-94C3-5C589D4B5A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ctrTitle"/>
          </p:nvPr>
        </p:nvSpPr>
        <p:spPr>
          <a:xfrm>
            <a:off x="5956663" y="228600"/>
            <a:ext cx="5551714" cy="907869"/>
          </a:xfrm>
          <a:solidFill>
            <a:schemeClr val="bg1"/>
          </a:solidFill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СПАСИБО ЗА ВНИМАНИЕ!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67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" r="5007"/>
          <a:stretch>
            <a:fillRect/>
          </a:stretch>
        </p:blipFill>
        <p:spPr>
          <a:xfrm>
            <a:off x="0" y="209187"/>
            <a:ext cx="8687356" cy="6439627"/>
          </a:xfrm>
        </p:spPr>
      </p:pic>
      <p:sp>
        <p:nvSpPr>
          <p:cNvPr id="15" name="Полилиния 5" descr="Контрастный блок">
            <a:extLst>
              <a:ext uri="{FF2B5EF4-FFF2-40B4-BE49-F238E27FC236}">
                <a16:creationId xmlns:a16="http://schemas.microsoft.com/office/drawing/2014/main" id="{7746F873-A4ED-4E4C-BB89-CA0FBB9E9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6" name="Полилиния 5" descr="Пустой контрастный блок">
            <a:extLst>
              <a:ext uri="{FF2B5EF4-FFF2-40B4-BE49-F238E27FC236}">
                <a16:creationId xmlns:a16="http://schemas.microsoft.com/office/drawing/2014/main" id="{E0D7A780-33BC-4E68-9763-AB62376D50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779027" y="1160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 useBgFill="1">
        <p:nvSpPr>
          <p:cNvPr id="11" name="Подзаголовок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ctrTitle"/>
          </p:nvPr>
        </p:nvSpPr>
        <p:spPr bwMode="ltGray">
          <a:xfrm>
            <a:off x="5396706" y="209188"/>
            <a:ext cx="6346804" cy="6544310"/>
          </a:xfrm>
          <a:ln>
            <a:solidFill>
              <a:schemeClr val="bg1"/>
            </a:solidFill>
          </a:ln>
        </p:spPr>
        <p:txBody>
          <a:bodyPr rtlCol="0"/>
          <a:lstStyle/>
          <a:p>
            <a:pPr algn="r"/>
            <a: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800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 многом  в  детстве  все мечтали</a:t>
            </a:r>
            <a: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желали, чтоб мечты сбывались.</a:t>
            </a:r>
            <a:b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когда-то так-же, как Гагарин,</a:t>
            </a:r>
            <a:b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ракете </a:t>
            </a:r>
            <a: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космос поднялись.</a:t>
            </a:r>
            <a:b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о городе родном читали книжки,</a:t>
            </a:r>
            <a:b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о крае нашем песенки поем,</a:t>
            </a:r>
            <a:b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счастливые девчонки и мальчишки,</a:t>
            </a:r>
            <a:b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в этом городе живем!</a:t>
            </a:r>
            <a:b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каждым годом больше расцветает</a:t>
            </a:r>
            <a:b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Милый город Верхняя Пышма,</a:t>
            </a:r>
            <a:b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Появляются на карте новостройки,</a:t>
            </a:r>
            <a:b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Перекрестки, улицы, дома!</a:t>
            </a:r>
            <a:r>
              <a:rPr lang="ru-RU" sz="2800" b="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spc="-1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41" y="432000"/>
            <a:ext cx="5665859" cy="804374"/>
          </a:xfrm>
        </p:spPr>
        <p:txBody>
          <a:bodyPr rtlCol="0"/>
          <a:lstStyle/>
          <a:p>
            <a:r>
              <a:rPr lang="ru-RU" b="1" dirty="0"/>
              <a:t>Достопримечательности Верхней Пышмы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422400"/>
            <a:ext cx="5472000" cy="4733600"/>
          </a:xfrm>
        </p:spPr>
        <p:txBody>
          <a:bodyPr rtlCol="0"/>
          <a:lstStyle/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Самая известная и популярная достопримечательность города – музей военной техники «Боевая слава Урала». Он создан в 2006 году компанией УГМК. С тех пор музей постоянно расширяется и пополняется все новыми экспонатами. Сейчас сложно поверить, что музей начинался всего с 10 экспонатов.</a:t>
            </a:r>
          </a:p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состоит из открытой площадки, трехэтажного здания выставочного центра (открыт в 2013 году) и музея автомобильной техники СССР (открыт в 2016 году).</a:t>
            </a:r>
          </a:p>
          <a:p>
            <a:pPr marL="0" indent="0" rtl="0">
              <a:buNone/>
            </a:pPr>
            <a:endParaRPr lang="ru-RU" dirty="0"/>
          </a:p>
        </p:txBody>
      </p:sp>
      <p:sp>
        <p:nvSpPr>
          <p:cNvPr id="15" name="Полилиния 5" descr="Смещенное изображение пустой фигуры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6" name="Полилиния 5" descr="Смещенное изображение сплошной фигуры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59030" y="246029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3</a:t>
            </a:fld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r="1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82879" y="1007999"/>
            <a:ext cx="6139543" cy="4609029"/>
          </a:xfrm>
        </p:spPr>
        <p:txBody>
          <a:bodyPr rtlCol="0"/>
          <a:lstStyle/>
          <a:p>
            <a:r>
              <a:rPr lang="ru-RU" sz="4000" dirty="0" smtClean="0">
                <a:solidFill>
                  <a:schemeClr val="tx1"/>
                </a:solidFill>
              </a:rPr>
              <a:t>Около </a:t>
            </a:r>
            <a:r>
              <a:rPr lang="ru-RU" sz="4000" dirty="0">
                <a:solidFill>
                  <a:schemeClr val="tx1"/>
                </a:solidFill>
              </a:rPr>
              <a:t>входа на территорию музея расположен </a:t>
            </a:r>
            <a:r>
              <a:rPr lang="ru-RU" sz="4000" b="1" dirty="0">
                <a:solidFill>
                  <a:schemeClr val="tx1"/>
                </a:solidFill>
              </a:rPr>
              <a:t>мемориальный комплекс «Журавли»</a:t>
            </a:r>
            <a:r>
              <a:rPr lang="ru-RU" sz="4000" dirty="0">
                <a:solidFill>
                  <a:schemeClr val="tx1"/>
                </a:solidFill>
              </a:rPr>
              <a:t> с вечным огнем в память о погибших в Великой Отечественной войне.</a:t>
            </a:r>
          </a:p>
        </p:txBody>
      </p:sp>
      <p:sp>
        <p:nvSpPr>
          <p:cNvPr id="66" name="Полилиния 5" descr="Пустой контрастный блок">
            <a:extLst>
              <a:ext uri="{FF2B5EF4-FFF2-40B4-BE49-F238E27FC236}">
                <a16:creationId xmlns:a16="http://schemas.microsoft.com/office/drawing/2014/main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363366" y="497489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7" name="Полилиния 5" descr="Сплошной контрастный блок">
            <a:extLst>
              <a:ext uri="{FF2B5EF4-FFF2-40B4-BE49-F238E27FC236}">
                <a16:creationId xmlns:a16="http://schemas.microsoft.com/office/drawing/2014/main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650080" y="475219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4</a:t>
            </a:fld>
            <a:endParaRPr lang="ru-RU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3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3" r="180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0701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>
            <a:extLst>
              <a:ext uri="{FF2B5EF4-FFF2-40B4-BE49-F238E27FC236}">
                <a16:creationId xmlns:a16="http://schemas.microsoft.com/office/drawing/2014/main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2183" y="263942"/>
            <a:ext cx="5472000" cy="6136858"/>
          </a:xfrm>
        </p:spPr>
        <p:txBody>
          <a:bodyPr rtlCol="0"/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Перейдя улицу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Кривоусова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 окажетесь у 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памятника уральским рудокопам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первооткрывателям медного месторождения. Представляет собой бронзовую скульптуру рудокопа с фонарем в руке. Рядом – 16-тонная глыба медной руды с ящеркой на ней.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Поблизости видна входная колоннада 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парка УГМК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парка составляет порядка 46 тысяч квадратных метров, территория разделена на несколько зон отдыха. Летом в центре работает фонтан. Есть игровая зона для детей, а рядом с парком – площадка для экстремальных видов спорта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5</a:t>
            </a:fld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6" r="11036"/>
          <a:stretch>
            <a:fillRect/>
          </a:stretch>
        </p:blipFill>
        <p:spPr>
          <a:xfrm>
            <a:off x="5904000" y="1750423"/>
            <a:ext cx="3070183" cy="2791153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3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r="7571"/>
          <a:stretch>
            <a:fillRect/>
          </a:stretch>
        </p:blipFill>
        <p:spPr>
          <a:xfrm>
            <a:off x="8516984" y="509452"/>
            <a:ext cx="3056708" cy="2791936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3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9" r="12339"/>
          <a:stretch>
            <a:fillRect/>
          </a:stretch>
        </p:blipFill>
        <p:spPr>
          <a:xfrm>
            <a:off x="8268789" y="3552739"/>
            <a:ext cx="3458867" cy="2724504"/>
          </a:xfrm>
        </p:spPr>
      </p:pic>
    </p:spTree>
    <p:extLst>
      <p:ext uri="{BB962C8B-B14F-4D97-AF65-F5344CB8AC3E}">
        <p14:creationId xmlns:p14="http://schemas.microsoft.com/office/powerpoint/2010/main" val="2893854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r="5930"/>
          <a:stretch>
            <a:fillRect/>
          </a:stretch>
        </p:blipFill>
        <p:spPr>
          <a:xfrm>
            <a:off x="209006" y="209187"/>
            <a:ext cx="10319657" cy="6470287"/>
          </a:xfrm>
        </p:spPr>
      </p:pic>
      <p:sp>
        <p:nvSpPr>
          <p:cNvPr id="15" name="Полилиния 5" descr="Контрастный блок">
            <a:extLst>
              <a:ext uri="{FF2B5EF4-FFF2-40B4-BE49-F238E27FC236}">
                <a16:creationId xmlns:a16="http://schemas.microsoft.com/office/drawing/2014/main" id="{7746F873-A4ED-4E4C-BB89-CA0FBB9E9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6" name="Полилиния 5" descr="Пустой контрастный блок">
            <a:extLst>
              <a:ext uri="{FF2B5EF4-FFF2-40B4-BE49-F238E27FC236}">
                <a16:creationId xmlns:a16="http://schemas.microsoft.com/office/drawing/2014/main" id="{E0D7A780-33BC-4E68-9763-AB62376D50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779027" y="1160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  <p:sp>
        <p:nvSpPr>
          <p:cNvPr id="11" name="Подзаголовок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ctrTitle"/>
          </p:nvPr>
        </p:nvSpPr>
        <p:spPr bwMode="ltGray">
          <a:xfrm>
            <a:off x="5810070" y="135165"/>
            <a:ext cx="5998753" cy="6544310"/>
          </a:xfrm>
          <a:noFill/>
          <a:ln>
            <a:noFill/>
          </a:ln>
        </p:spPr>
        <p:txBody>
          <a:bodyPr rtlCol="0"/>
          <a:lstStyle/>
          <a:p>
            <a:pPr algn="r"/>
            <a:r>
              <a:rPr lang="ru-RU" sz="3200" dirty="0">
                <a:solidFill>
                  <a:schemeClr val="tx1"/>
                </a:solidFill>
              </a:rPr>
              <a:t>За парком на Успенском проспекте стоит Ледовая арена, а еще дальше – Дворец культуры «Металлург» с двумя эффектными стрит-арт работами на фасаде.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382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7</a:t>
            </a:fld>
            <a:endParaRPr lang="ru-RU" dirty="0"/>
          </a:p>
        </p:txBody>
      </p:sp>
      <p:sp>
        <p:nvSpPr>
          <p:cNvPr id="16" name="Надпись 15" descr="Контрастный элемент для блока подписи">
            <a:extLst>
              <a:ext uri="{FF2B5EF4-FFF2-40B4-BE49-F238E27FC236}">
                <a16:creationId xmlns:a16="http://schemas.microsoft.com/office/drawing/2014/main" id="{03888866-542D-43D4-BFE1-045D363519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-1" y="4813138"/>
            <a:ext cx="691517" cy="1026777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17" name="Равнобедренный треугольник 16" descr="Акцент тени для заголовка">
            <a:extLst>
              <a:ext uri="{FF2B5EF4-FFF2-40B4-BE49-F238E27FC236}">
                <a16:creationId xmlns:a16="http://schemas.microsoft.com/office/drawing/2014/main" id="{667AA2A8-C66E-4F4C-A6E7-E7ABCE7E9E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463958" y="5610101"/>
            <a:ext cx="225306" cy="201048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D8744987-7958-44D9-AE6F-009CA4C08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686" y="5066452"/>
            <a:ext cx="5675313" cy="539345"/>
          </a:xfrm>
        </p:spPr>
        <p:txBody>
          <a:bodyPr rtlCol="0"/>
          <a:lstStyle/>
          <a:p>
            <a:pPr rtl="0"/>
            <a:r>
              <a:rPr lang="ru-RU" dirty="0" err="1"/>
              <a:t>Lorem</a:t>
            </a:r>
            <a:r>
              <a:rPr lang="ru-RU" dirty="0"/>
              <a:t> </a:t>
            </a:r>
            <a:r>
              <a:rPr lang="ru-RU" dirty="0" err="1"/>
              <a:t>ipsum</a:t>
            </a:r>
            <a:r>
              <a:rPr lang="ru-RU" dirty="0"/>
              <a:t> </a:t>
            </a:r>
            <a:r>
              <a:rPr lang="ru-RU" dirty="0" err="1"/>
              <a:t>dolor</a:t>
            </a:r>
            <a:r>
              <a:rPr lang="ru-RU" dirty="0"/>
              <a:t> </a:t>
            </a:r>
            <a:r>
              <a:rPr lang="ru-RU" dirty="0" err="1"/>
              <a:t>sit</a:t>
            </a:r>
            <a:r>
              <a:rPr lang="ru-RU" dirty="0"/>
              <a:t> </a:t>
            </a:r>
            <a:r>
              <a:rPr lang="ru-RU" dirty="0" err="1"/>
              <a:t>amet</a:t>
            </a:r>
            <a:r>
              <a:rPr lang="ru-RU" dirty="0"/>
              <a:t>, </a:t>
            </a:r>
            <a:r>
              <a:rPr lang="ru-RU" dirty="0" err="1"/>
              <a:t>consectetur</a:t>
            </a:r>
            <a:r>
              <a:rPr lang="ru-RU" dirty="0"/>
              <a:t> </a:t>
            </a:r>
            <a:r>
              <a:rPr lang="ru-RU" dirty="0" err="1"/>
              <a:t>adipiscing</a:t>
            </a:r>
            <a:r>
              <a:rPr lang="ru-RU" dirty="0"/>
              <a:t> </a:t>
            </a:r>
            <a:r>
              <a:rPr lang="ru-RU" dirty="0" err="1"/>
              <a:t>elit</a:t>
            </a:r>
            <a:r>
              <a:rPr lang="ru-RU" dirty="0"/>
              <a:t>. </a:t>
            </a:r>
          </a:p>
        </p:txBody>
      </p:sp>
      <p:sp>
        <p:nvSpPr>
          <p:cNvPr id="19" name="Равнобедренный треугольник 18" descr="Акцент тени для заголовка">
            <a:extLst>
              <a:ext uri="{FF2B5EF4-FFF2-40B4-BE49-F238E27FC236}">
                <a16:creationId xmlns:a16="http://schemas.microsoft.com/office/drawing/2014/main" id="{ABF5B12D-6F10-4377-9094-B3E79ECB1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 flipV="1">
            <a:off x="463958" y="4860371"/>
            <a:ext cx="225306" cy="201048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4" b="10514"/>
          <a:stretch>
            <a:fillRect/>
          </a:stretch>
        </p:blipFill>
        <p:spPr>
          <a:xfrm>
            <a:off x="0" y="-1"/>
            <a:ext cx="11771313" cy="6677431"/>
          </a:xfrm>
        </p:spPr>
      </p:pic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r="5088"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2504" y="99564"/>
            <a:ext cx="5094514" cy="4759818"/>
          </a:xfrm>
          <a:solidFill>
            <a:schemeClr val="bg1"/>
          </a:solidFill>
          <a:ln>
            <a:noFill/>
          </a:ln>
        </p:spPr>
        <p:txBody>
          <a:bodyPr rtlCol="0"/>
          <a:lstStyle/>
          <a:p>
            <a:r>
              <a:rPr lang="ru-RU" b="0" spc="-150" dirty="0">
                <a:solidFill>
                  <a:schemeClr val="tx1"/>
                </a:solidFill>
              </a:rPr>
              <a:t>На другой стороне улицы, перед зданием Технического университета УГМК, стоит </a:t>
            </a:r>
            <a:r>
              <a:rPr lang="ru-RU" spc="-150" dirty="0">
                <a:solidFill>
                  <a:schemeClr val="tx1"/>
                </a:solidFill>
              </a:rPr>
              <a:t>памятник инженеру-металлургу Владимиру Грум-</a:t>
            </a:r>
            <a:r>
              <a:rPr lang="ru-RU" spc="-150" dirty="0" err="1">
                <a:solidFill>
                  <a:schemeClr val="tx1"/>
                </a:solidFill>
              </a:rPr>
              <a:t>Гржимайло</a:t>
            </a:r>
            <a:r>
              <a:rPr lang="ru-RU" b="0" spc="-150" dirty="0">
                <a:solidFill>
                  <a:schemeClr val="tx1"/>
                </a:solidFill>
              </a:rPr>
              <a:t>.</a:t>
            </a:r>
            <a:endParaRPr lang="ru-RU" sz="5000" spc="-150" dirty="0">
              <a:solidFill>
                <a:schemeClr val="tx1"/>
              </a:solidFill>
            </a:endParaRPr>
          </a:p>
        </p:txBody>
      </p:sp>
      <p:sp>
        <p:nvSpPr>
          <p:cNvPr id="20" name="Равнобедренный треугольник 19" descr="Тень на слайде для поля заголовка">
            <a:extLst>
              <a:ext uri="{FF2B5EF4-FFF2-40B4-BE49-F238E27FC236}">
                <a16:creationId xmlns:a16="http://schemas.microsoft.com/office/drawing/2014/main" id="{545D50A1-D634-4325-B06C-5450FDF7B8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1000837" y="5629270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9347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4" r="22204"/>
          <a:stretch>
            <a:fillRect/>
          </a:stretch>
        </p:blipFill>
        <p:spPr>
          <a:xfrm rot="5400000">
            <a:off x="-188867" y="725533"/>
            <a:ext cx="6438900" cy="5826033"/>
          </a:xfrm>
        </p:spPr>
      </p:pic>
      <p:sp>
        <p:nvSpPr>
          <p:cNvPr id="11" name="Подзаголовок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ctrTitle"/>
          </p:nvPr>
        </p:nvSpPr>
        <p:spPr bwMode="ltGray">
          <a:xfrm>
            <a:off x="5810070" y="135165"/>
            <a:ext cx="5998753" cy="6544310"/>
          </a:xfrm>
          <a:noFill/>
          <a:ln>
            <a:noFill/>
          </a:ln>
        </p:spPr>
        <p:txBody>
          <a:bodyPr rtlCol="0"/>
          <a:lstStyle/>
          <a:p>
            <a:pPr algn="r"/>
            <a:r>
              <a:rPr lang="ru-RU" sz="2400" b="0" spc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Однозначно заслуживает посещения и </a:t>
            </a:r>
            <a:r>
              <a:rPr lang="ru-RU" sz="2400" b="0" spc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Верхнепышминский</a:t>
            </a:r>
            <a:r>
              <a:rPr lang="ru-RU" sz="2400" b="0" spc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исторический музей. Решение о создании исторического музея было принято в 1978 году. 23 февраля 1989 года он открыл свои двери для посетителей. В коллекциях музея более двадцати тысяч предметов. Он занимает весь двухэтажный дом советской постройки. Содержит множество экспонатов, рассказывающих об истории Верхней Пышмы, о геологии, археологии, природе. </a:t>
            </a:r>
            <a:endParaRPr lang="ru-RU" sz="2400" b="0" spc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5" descr="Контрастный блок">
            <a:extLst>
              <a:ext uri="{FF2B5EF4-FFF2-40B4-BE49-F238E27FC236}">
                <a16:creationId xmlns:a16="http://schemas.microsoft.com/office/drawing/2014/main" id="{7746F873-A4ED-4E4C-BB89-CA0FBB9E95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2343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552_TF16411253.potx" id="{484AC4F0-DFB1-44B1-A48A-4A4E5B9BAE55}" vid="{642D7752-446B-4E16-8C1E-EACC99EB30B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8A50AA-654B-45CA-B6AD-FDA9E9535EF9}">
  <ds:schemaRefs>
    <ds:schemaRef ds:uri="fb0879af-3eba-417a-a55a-ffe6dcd6ca77"/>
    <ds:schemaRef ds:uri="http://purl.org/dc/terms/"/>
    <ds:schemaRef ds:uri="http://schemas.microsoft.com/sharepoint/v3"/>
    <ds:schemaRef ds:uri="http://purl.org/dc/dcmitype/"/>
    <ds:schemaRef ds:uri="http://schemas.microsoft.com/office/2006/documentManagement/types"/>
    <ds:schemaRef ds:uri="6dc4bcd6-49db-4c07-9060-8acfc67cef9f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4F06F66-218D-4D1C-873A-158A1848B8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Геометрическая презентация</Template>
  <TotalTime>0</TotalTime>
  <Words>139</Words>
  <Application>Microsoft Office PowerPoint</Application>
  <PresentationFormat>Широкоэкранный</PresentationFormat>
  <Paragraphs>43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Corbel</vt:lpstr>
      <vt:lpstr>Times New Roman</vt:lpstr>
      <vt:lpstr>Тема Office</vt:lpstr>
      <vt:lpstr>Родной город</vt:lpstr>
      <vt:lpstr>Мы  о  многом  в  детстве  все мечтали, И желали, чтоб мечты сбывались. Чтоб когда-то так-же, как Гагарин, На  ракете в космос поднялись. Мы о городе родном читали книжки, Мы о крае нашем песенки поем, Мы счастливые девчонки и мальчишки, Потому что в этом городе живем! С каждым годом больше расцветает Милый город Верхняя Пышма, Появляются на карте новостройки, Перекрестки, улицы, дома! </vt:lpstr>
      <vt:lpstr>Достопримечательности Верхней Пышмы</vt:lpstr>
      <vt:lpstr>Презентация PowerPoint</vt:lpstr>
      <vt:lpstr>Презентация PowerPoint</vt:lpstr>
      <vt:lpstr>За парком на Успенском проспекте стоит Ледовая арена, а еще дальше – Дворец культуры «Металлург» с двумя эффектными стрит-арт работами на фасаде.</vt:lpstr>
      <vt:lpstr>Lorem ipsum dolor sit amet, consectetur adipiscing elit. </vt:lpstr>
      <vt:lpstr>На другой стороне улицы, перед зданием Технического университета УГМК, стоит памятник инженеру-металлургу Владимиру Грум-Гржимайло.</vt:lpstr>
      <vt:lpstr>Однозначно заслуживает посещения и Верхнепышминский исторический музей. Решение о создании исторического музея было принято в 1978 году. 23 февраля 1989 года он открыл свои двери для посетителей. В коллекциях музея более двадцати тысяч предметов. Он занимает весь двухэтажный дом советской постройки. Содержит множество экспонатов, рассказывающих об истории Верхней Пышмы, о геологии, археологии, природе. </vt:lpstr>
      <vt:lpstr>Презентация PowerPoint</vt:lpstr>
      <vt:lpstr>ООО «Уральские локомотивы» – совместное предприятие Группы Синара и концерна Сименс АГ, созданное в 2010 году с целью партнерства в области железнодорожного машиностроения. Завод специализируется на проектировании и производстве грузовых электровозов, пассажирских электропоездов «Ласточка» 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2020-09-19T05:18:03Z</dcterms:created>
  <dcterms:modified xsi:type="dcterms:W3CDTF">2020-09-20T06:35:57Z</dcterms:modified>
</cp:coreProperties>
</file>