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38AE-70D4-4F06-A9D9-0630814464F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0D42BA-C5A9-40F4-B202-D503BBA32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38AE-70D4-4F06-A9D9-0630814464F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42BA-C5A9-40F4-B202-D503BBA32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38AE-70D4-4F06-A9D9-0630814464F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42BA-C5A9-40F4-B202-D503BBA32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38AE-70D4-4F06-A9D9-0630814464F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0D42BA-C5A9-40F4-B202-D503BBA32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38AE-70D4-4F06-A9D9-0630814464F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42BA-C5A9-40F4-B202-D503BBA32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38AE-70D4-4F06-A9D9-0630814464F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42BA-C5A9-40F4-B202-D503BBA32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38AE-70D4-4F06-A9D9-0630814464F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0D42BA-C5A9-40F4-B202-D503BBA32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38AE-70D4-4F06-A9D9-0630814464F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42BA-C5A9-40F4-B202-D503BBA32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38AE-70D4-4F06-A9D9-0630814464F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42BA-C5A9-40F4-B202-D503BBA32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38AE-70D4-4F06-A9D9-0630814464F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42BA-C5A9-40F4-B202-D503BBA32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A38AE-70D4-4F06-A9D9-0630814464F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42BA-C5A9-40F4-B202-D503BBA32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6A38AE-70D4-4F06-A9D9-0630814464F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0D42BA-C5A9-40F4-B202-D503BBA32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77073"/>
            <a:ext cx="4407024" cy="79208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                                                                                                                                     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844824"/>
            <a:ext cx="6874024" cy="9144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 по математическому развитию дошкольников подготовительной группы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Математика наш друг»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3789040"/>
            <a:ext cx="153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Составили :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4149080"/>
            <a:ext cx="154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4437112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Паньшина Н. 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4797152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Сятчихина</a:t>
            </a:r>
            <a:r>
              <a:rPr lang="ru-RU" dirty="0" smtClean="0"/>
              <a:t> Н.Н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flipH="1">
            <a:off x="755576" y="800998"/>
            <a:ext cx="799288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огромный фактор формирования познавательных и творческих возможностей ребенка, его интеллектуального развития. Она способствует развитию воображения, памяти, эмоций, речи, формирует приемы мыслительной деятельности. Чтобы научить детей дошкольного возраста любить математику, привить интерес к интеллектуальной деятельности, побуждать к решению поисковых задач, необходимо творчески и с интересом подходить к организации процесса обучения, использовать разнообразие и вариативность развивающих игр с математическим содержанием. Это позволит детям более уверенно ориентироваться в простейших закономерностях окружающей их действительности и активно использовать математические знания в повседневной жизни.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более успешного обучения ребенка основам математики необходимо создать условия – и в первую очередь, предметно-развивающую и игровую среду. Именно игра увлекает детей, не перегружает их умственно и физически, так как игра - это творчество, игра – это труд. В процессе дидактических игр у детей вырабатываются привычки сосредотачиваться, мыслить самостоятельно, развивается внимание, стремление к знаниям. Увлекшись, дети не замечают, что учатся: познают, запоминают новое, ориентируются в необычных ситуациях, пополняют запас представлений, понятий, развивают фантазию. Даже самые пассивные из детей включаются в игру с огромным желанием, прилагая все усилия, чтобы не подвести товарищей. Включение дидактических игр и игровых моментов делает процесс развития интересным и занимательным, создает у детей бодрое рабочее настроение, облегчает преодоление трудностей в усвоении учебного материала. Поэтому мы и решили провести месячный проект,  представить детям как можно больше дидактических, сюжетно-ролевых, познавательных игр связанных с математикой. Показать и рассказать детям, что математика наш друг и она необходима нам везде.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1222595"/>
            <a:ext cx="6767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создание условий для формирования у детей элементарных математических способностей через игровую деятельность.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9552" y="2227021"/>
            <a:ext cx="813690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 учить самостоятельно, составлять и решать задачки на сложение и вычитание в пределах 10;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умение считать в прямом и обратном порядке в пределах 20;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представления об объемных и плоских геометрических фигурах;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активизировать и обогатить словарь детей существительными, прилагательными и глаголами по заданной теме.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навыки самостоятельной работы;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положительную мотивацию и интерес к получению знаний;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детей внимание, память, логическое мышление.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создавать сложные по форме предметы из отдельных частей.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836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Математика\20240328_094930.jpg"/>
          <p:cNvPicPr>
            <a:picLocks noChangeAspect="1" noChangeArrowheads="1"/>
          </p:cNvPicPr>
          <p:nvPr/>
        </p:nvPicPr>
        <p:blipFill>
          <a:blip r:embed="rId2" cstate="print"/>
          <a:srcRect t="22000" r="6667" b="10000"/>
          <a:stretch>
            <a:fillRect/>
          </a:stretch>
        </p:blipFill>
        <p:spPr bwMode="auto">
          <a:xfrm>
            <a:off x="539552" y="1124744"/>
            <a:ext cx="2297903" cy="2232248"/>
          </a:xfrm>
          <a:prstGeom prst="rect">
            <a:avLst/>
          </a:prstGeom>
          <a:noFill/>
        </p:spPr>
      </p:pic>
      <p:pic>
        <p:nvPicPr>
          <p:cNvPr id="10" name="Picture 4" descr="C:\Users\User\Desktop\9 гр март\9 гр проект повар матем\20190325_164002.jpg"/>
          <p:cNvPicPr>
            <a:picLocks noChangeAspect="1" noChangeArrowheads="1"/>
          </p:cNvPicPr>
          <p:nvPr/>
        </p:nvPicPr>
        <p:blipFill>
          <a:blip r:embed="rId3" cstate="print"/>
          <a:srcRect l="3402" t="24324" r="18346"/>
          <a:stretch>
            <a:fillRect/>
          </a:stretch>
        </p:blipFill>
        <p:spPr bwMode="auto">
          <a:xfrm>
            <a:off x="3491880" y="1052736"/>
            <a:ext cx="1872208" cy="227920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404664"/>
            <a:ext cx="320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НОД « Часы» Продолжили знакомство с понятием «время», «час, минута, секунда»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47667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НОД  «Зачем повару математика?» «Объем»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0"/>
            <a:ext cx="178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5896" y="328498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Приготовление соленого теста по рецепту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C:\Users\User\Desktop\Математика\20240322_162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623812" y="4216948"/>
            <a:ext cx="2249350" cy="1825582"/>
          </a:xfrm>
          <a:prstGeom prst="rect">
            <a:avLst/>
          </a:prstGeom>
          <a:noFill/>
        </p:spPr>
      </p:pic>
      <p:pic>
        <p:nvPicPr>
          <p:cNvPr id="30" name="Picture 2" descr="C:\Users\User\Desktop\Математика\20240322_163809.jpg"/>
          <p:cNvPicPr>
            <a:picLocks noChangeAspect="1" noChangeArrowheads="1"/>
          </p:cNvPicPr>
          <p:nvPr/>
        </p:nvPicPr>
        <p:blipFill>
          <a:blip r:embed="rId5" cstate="print"/>
          <a:srcRect l="10156" t="10417" b="8333"/>
          <a:stretch>
            <a:fillRect/>
          </a:stretch>
        </p:blipFill>
        <p:spPr bwMode="auto">
          <a:xfrm rot="5400000">
            <a:off x="-107581" y="4652197"/>
            <a:ext cx="2232250" cy="1514048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236296" y="1196752"/>
            <a:ext cx="1637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Решение примеров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" descr="C:\Users\User\Desktop\Математика\20240322_1627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228184" y="4581128"/>
            <a:ext cx="2688299" cy="2016224"/>
          </a:xfrm>
          <a:prstGeom prst="rect">
            <a:avLst/>
          </a:prstGeom>
          <a:noFill/>
        </p:spPr>
      </p:pic>
      <p:pic>
        <p:nvPicPr>
          <p:cNvPr id="35" name="Picture 4" descr="C:\Users\User\Desktop\Математика\IMG_20230209_102501.jpg"/>
          <p:cNvPicPr>
            <a:picLocks noChangeAspect="1" noChangeArrowheads="1"/>
          </p:cNvPicPr>
          <p:nvPr/>
        </p:nvPicPr>
        <p:blipFill>
          <a:blip r:embed="rId7" cstate="print"/>
          <a:srcRect t="26316" r="1492" b="15789"/>
          <a:stretch>
            <a:fillRect/>
          </a:stretch>
        </p:blipFill>
        <p:spPr bwMode="auto">
          <a:xfrm>
            <a:off x="3851920" y="4869160"/>
            <a:ext cx="2232248" cy="175391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6300192" y="404664"/>
            <a:ext cx="2064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67736" y="407707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«Математические цветочки» состав числа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512" y="3717032"/>
            <a:ext cx="2573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«Вставь пропущенные цифры»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23928" y="6550223"/>
            <a:ext cx="194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«Волшебные палочки»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4" descr="C:\Users\User\Desktop\9 uh\Лего\20240209_092341.jpg"/>
          <p:cNvPicPr>
            <a:picLocks noChangeAspect="1" noChangeArrowheads="1"/>
          </p:cNvPicPr>
          <p:nvPr/>
        </p:nvPicPr>
        <p:blipFill>
          <a:blip r:embed="rId8" cstate="print"/>
          <a:srcRect l="7843" t="14706" r="1961" b="8824"/>
          <a:stretch>
            <a:fillRect/>
          </a:stretch>
        </p:blipFill>
        <p:spPr bwMode="auto">
          <a:xfrm>
            <a:off x="7164288" y="1484784"/>
            <a:ext cx="1783583" cy="2016224"/>
          </a:xfrm>
          <a:prstGeom prst="rect">
            <a:avLst/>
          </a:prstGeom>
          <a:noFill/>
        </p:spPr>
      </p:pic>
      <p:pic>
        <p:nvPicPr>
          <p:cNvPr id="31" name="Picture 5" descr="C:\Users\User\Desktop\Математика\20240322_1624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383518" y="1249330"/>
            <a:ext cx="2148809" cy="1611606"/>
          </a:xfrm>
          <a:prstGeom prst="rect">
            <a:avLst/>
          </a:prstGeom>
          <a:noFill/>
        </p:spPr>
      </p:pic>
      <p:pic>
        <p:nvPicPr>
          <p:cNvPr id="32" name="Picture 2" descr="C:\Users\User\Desktop\Математика\20240322_165230.jpg"/>
          <p:cNvPicPr>
            <a:picLocks noChangeAspect="1" noChangeArrowheads="1"/>
          </p:cNvPicPr>
          <p:nvPr/>
        </p:nvPicPr>
        <p:blipFill>
          <a:blip r:embed="rId10" cstate="print"/>
          <a:srcRect l="12903" t="13978"/>
          <a:stretch>
            <a:fillRect/>
          </a:stretch>
        </p:blipFill>
        <p:spPr bwMode="auto">
          <a:xfrm rot="5400000">
            <a:off x="5040052" y="3104964"/>
            <a:ext cx="1944216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Математика\20240322_162519.jpg"/>
          <p:cNvPicPr>
            <a:picLocks noChangeAspect="1" noChangeArrowheads="1"/>
          </p:cNvPicPr>
          <p:nvPr/>
        </p:nvPicPr>
        <p:blipFill>
          <a:blip r:embed="rId2" cstate="print"/>
          <a:srcRect t="6988" r="16142"/>
          <a:stretch>
            <a:fillRect/>
          </a:stretch>
        </p:blipFill>
        <p:spPr bwMode="auto">
          <a:xfrm rot="5400000">
            <a:off x="201824" y="1534480"/>
            <a:ext cx="2304256" cy="1916832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47909"/>
            <a:ext cx="55923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и решение задач на сложение и вычитание по картинкам;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Заучивание считалок;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C:\Users\User\Desktop\Математика\20240322_162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40768"/>
            <a:ext cx="2520280" cy="1890210"/>
          </a:xfrm>
          <a:prstGeom prst="rect">
            <a:avLst/>
          </a:prstGeom>
          <a:noFill/>
        </p:spPr>
      </p:pic>
      <p:pic>
        <p:nvPicPr>
          <p:cNvPr id="26" name="Picture 3" descr="C:\Users\User\Desktop\Математика\20240328_114029.jpg"/>
          <p:cNvPicPr>
            <a:picLocks noChangeAspect="1" noChangeArrowheads="1"/>
          </p:cNvPicPr>
          <p:nvPr/>
        </p:nvPicPr>
        <p:blipFill>
          <a:blip r:embed="rId4" cstate="print"/>
          <a:srcRect t="19355" r="806" b="6452"/>
          <a:stretch>
            <a:fillRect/>
          </a:stretch>
        </p:blipFill>
        <p:spPr bwMode="auto">
          <a:xfrm>
            <a:off x="323528" y="4077072"/>
            <a:ext cx="2567242" cy="144016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67544" y="371703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Лепка «Часы»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4" descr="C:\Users\User\Desktop\Математика\20240328_113943.jpg"/>
          <p:cNvPicPr>
            <a:picLocks noChangeAspect="1" noChangeArrowheads="1"/>
          </p:cNvPicPr>
          <p:nvPr/>
        </p:nvPicPr>
        <p:blipFill>
          <a:blip r:embed="rId5" cstate="print"/>
          <a:srcRect t="48276" r="-3448" b="6897"/>
          <a:stretch>
            <a:fillRect/>
          </a:stretch>
        </p:blipFill>
        <p:spPr bwMode="auto">
          <a:xfrm rot="21194161">
            <a:off x="360738" y="5654483"/>
            <a:ext cx="2376264" cy="772286"/>
          </a:xfrm>
          <a:prstGeom prst="rect">
            <a:avLst/>
          </a:prstGeom>
          <a:noFill/>
        </p:spPr>
      </p:pic>
      <p:pic>
        <p:nvPicPr>
          <p:cNvPr id="29" name="Picture 4" descr="C:\Users\User\Desktop\Математика\20190326_103157.jpg"/>
          <p:cNvPicPr>
            <a:picLocks noChangeAspect="1" noChangeArrowheads="1"/>
          </p:cNvPicPr>
          <p:nvPr/>
        </p:nvPicPr>
        <p:blipFill>
          <a:blip r:embed="rId6" cstate="print"/>
          <a:srcRect l="12645" t="5620" r="1649" b="4459"/>
          <a:stretch>
            <a:fillRect/>
          </a:stretch>
        </p:blipFill>
        <p:spPr bwMode="auto">
          <a:xfrm>
            <a:off x="3059832" y="3429000"/>
            <a:ext cx="2287753" cy="1800200"/>
          </a:xfrm>
          <a:prstGeom prst="rect">
            <a:avLst/>
          </a:prstGeom>
          <a:noFill/>
        </p:spPr>
      </p:pic>
      <p:pic>
        <p:nvPicPr>
          <p:cNvPr id="31" name="Picture 2" descr="C:\Users\User\Desktop\Математика\20240322_170352.jpg"/>
          <p:cNvPicPr>
            <a:picLocks noChangeAspect="1" noChangeArrowheads="1"/>
          </p:cNvPicPr>
          <p:nvPr/>
        </p:nvPicPr>
        <p:blipFill>
          <a:blip r:embed="rId7" cstate="print"/>
          <a:srcRect t="15625" r="-781" b="9375"/>
          <a:stretch>
            <a:fillRect/>
          </a:stretch>
        </p:blipFill>
        <p:spPr bwMode="auto">
          <a:xfrm>
            <a:off x="5724128" y="4437112"/>
            <a:ext cx="3096344" cy="172819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724128" y="6165304"/>
            <a:ext cx="3177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Рисование  «Придумай рисунок из любой цифры»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2253" y="3933056"/>
            <a:ext cx="193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«Соедини  по цифрам»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5" descr="C:\Users\User\Desktop\Математика\20240322_1632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253789" y="1826822"/>
            <a:ext cx="2160241" cy="1620181"/>
          </a:xfrm>
          <a:prstGeom prst="rect">
            <a:avLst/>
          </a:prstGeom>
          <a:noFill/>
        </p:spPr>
      </p:pic>
      <p:pic>
        <p:nvPicPr>
          <p:cNvPr id="35" name="Picture 3" descr="C:\Users\User\Desktop\Математика\20240322_1653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470865" y="1089975"/>
            <a:ext cx="2016225" cy="1509700"/>
          </a:xfrm>
          <a:prstGeom prst="rect">
            <a:avLst/>
          </a:prstGeom>
          <a:noFill/>
        </p:spPr>
      </p:pic>
      <p:pic>
        <p:nvPicPr>
          <p:cNvPr id="36" name="Picture 7" descr="C:\Users\User\Desktop\Математика\20240322_162613.jpg"/>
          <p:cNvPicPr>
            <a:picLocks noChangeAspect="1" noChangeArrowheads="1"/>
          </p:cNvPicPr>
          <p:nvPr/>
        </p:nvPicPr>
        <p:blipFill>
          <a:blip r:embed="rId10" cstate="print"/>
          <a:srcRect l="8333" r="14394"/>
          <a:stretch>
            <a:fillRect/>
          </a:stretch>
        </p:blipFill>
        <p:spPr bwMode="auto">
          <a:xfrm>
            <a:off x="5508104" y="2636912"/>
            <a:ext cx="1717282" cy="1666773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5724128" y="548680"/>
            <a:ext cx="2281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«Обведи и сосчитай»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96336" y="836712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«Дорисуй по клеточкам»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3848" y="522920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Геометрическое печенье из соленого теста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71800" y="6309320"/>
            <a:ext cx="2861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692696"/>
            <a:ext cx="4968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Беседы:  «Что было бы, если бы люди не научились считать»; «Зачем нужна математика?»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8200" r="4546" b="13600"/>
          <a:stretch>
            <a:fillRect/>
          </a:stretch>
        </p:blipFill>
        <p:spPr bwMode="auto">
          <a:xfrm>
            <a:off x="2339752" y="908720"/>
            <a:ext cx="1756369" cy="192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 descr="C:\Users\User\Desktop\Математика\IMG_20201218_102507.jpg"/>
          <p:cNvPicPr>
            <a:picLocks noChangeAspect="1" noChangeArrowheads="1"/>
          </p:cNvPicPr>
          <p:nvPr/>
        </p:nvPicPr>
        <p:blipFill>
          <a:blip r:embed="rId3" cstate="print"/>
          <a:srcRect t="22222" r="4422" b="13889"/>
          <a:stretch>
            <a:fillRect/>
          </a:stretch>
        </p:blipFill>
        <p:spPr bwMode="auto">
          <a:xfrm>
            <a:off x="251520" y="1052736"/>
            <a:ext cx="2016224" cy="1008112"/>
          </a:xfrm>
          <a:prstGeom prst="rect">
            <a:avLst/>
          </a:prstGeom>
          <a:noFill/>
        </p:spPr>
      </p:pic>
      <p:pic>
        <p:nvPicPr>
          <p:cNvPr id="13" name="Picture 8" descr="C:\Users\User\Desktop\Математика\IMG_20201218_102439.jpg"/>
          <p:cNvPicPr>
            <a:picLocks noChangeAspect="1" noChangeArrowheads="1"/>
          </p:cNvPicPr>
          <p:nvPr/>
        </p:nvPicPr>
        <p:blipFill>
          <a:blip r:embed="rId4" cstate="print"/>
          <a:srcRect l="6957"/>
          <a:stretch>
            <a:fillRect/>
          </a:stretch>
        </p:blipFill>
        <p:spPr bwMode="auto">
          <a:xfrm>
            <a:off x="2195736" y="3212976"/>
            <a:ext cx="2400636" cy="1224136"/>
          </a:xfrm>
          <a:prstGeom prst="rect">
            <a:avLst/>
          </a:prstGeom>
          <a:noFill/>
        </p:spPr>
      </p:pic>
      <p:pic>
        <p:nvPicPr>
          <p:cNvPr id="16" name="Picture 3" descr="C:\Users\User\Desktop\Математика\20240325_152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48680"/>
            <a:ext cx="1782198" cy="2376264"/>
          </a:xfrm>
          <a:prstGeom prst="rect">
            <a:avLst/>
          </a:prstGeom>
          <a:noFill/>
        </p:spPr>
      </p:pic>
      <p:pic>
        <p:nvPicPr>
          <p:cNvPr id="2050" name="Picture 2" descr="C:\Users\User\Desktop\Математика\IMG_20230323_1552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H="1">
            <a:off x="526214" y="2506234"/>
            <a:ext cx="1630726" cy="2180114"/>
          </a:xfrm>
          <a:prstGeom prst="rect">
            <a:avLst/>
          </a:prstGeom>
          <a:noFill/>
        </p:spPr>
      </p:pic>
      <p:pic>
        <p:nvPicPr>
          <p:cNvPr id="2051" name="Picture 3" descr="C:\Users\User\Desktop\Математика\IMG_20201218_102413.jpg"/>
          <p:cNvPicPr>
            <a:picLocks noChangeAspect="1" noChangeArrowheads="1"/>
          </p:cNvPicPr>
          <p:nvPr/>
        </p:nvPicPr>
        <p:blipFill>
          <a:blip r:embed="rId7" cstate="print"/>
          <a:srcRect l="20400" r="8200"/>
          <a:stretch>
            <a:fillRect/>
          </a:stretch>
        </p:blipFill>
        <p:spPr bwMode="auto">
          <a:xfrm>
            <a:off x="2483768" y="4365104"/>
            <a:ext cx="1656184" cy="1735050"/>
          </a:xfrm>
          <a:prstGeom prst="rect">
            <a:avLst/>
          </a:prstGeom>
          <a:noFill/>
        </p:spPr>
      </p:pic>
      <p:pic>
        <p:nvPicPr>
          <p:cNvPr id="1025" name="Picture 1" descr="C:\Users\User\Desktop\9 uh\Лего\IMG_20211101_101053.jpg"/>
          <p:cNvPicPr>
            <a:picLocks noChangeAspect="1" noChangeArrowheads="1"/>
          </p:cNvPicPr>
          <p:nvPr/>
        </p:nvPicPr>
        <p:blipFill>
          <a:blip r:embed="rId8" cstate="print"/>
          <a:srcRect l="11508" r="22323"/>
          <a:stretch>
            <a:fillRect/>
          </a:stretch>
        </p:blipFill>
        <p:spPr bwMode="auto">
          <a:xfrm>
            <a:off x="4716016" y="980728"/>
            <a:ext cx="1656184" cy="1872208"/>
          </a:xfrm>
          <a:prstGeom prst="rect">
            <a:avLst/>
          </a:prstGeom>
          <a:noFill/>
        </p:spPr>
      </p:pic>
      <p:pic>
        <p:nvPicPr>
          <p:cNvPr id="1026" name="Picture 2" descr="C:\Users\User\Desktop\9 uh\Лего\IMG_20230316_0959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581128"/>
            <a:ext cx="2088232" cy="1561997"/>
          </a:xfrm>
          <a:prstGeom prst="rect">
            <a:avLst/>
          </a:prstGeom>
          <a:noFill/>
        </p:spPr>
      </p:pic>
      <p:pic>
        <p:nvPicPr>
          <p:cNvPr id="1027" name="Picture 3" descr="C:\Users\User\Desktop\9 uh\Лего\IMG_20220113_104619.jpg"/>
          <p:cNvPicPr>
            <a:picLocks noChangeAspect="1" noChangeArrowheads="1"/>
          </p:cNvPicPr>
          <p:nvPr/>
        </p:nvPicPr>
        <p:blipFill>
          <a:blip r:embed="rId10" cstate="print"/>
          <a:srcRect t="14426" r="10079" b="13445"/>
          <a:stretch>
            <a:fillRect/>
          </a:stretch>
        </p:blipFill>
        <p:spPr bwMode="auto">
          <a:xfrm>
            <a:off x="5940152" y="4797152"/>
            <a:ext cx="2760307" cy="1656184"/>
          </a:xfrm>
          <a:prstGeom prst="rect">
            <a:avLst/>
          </a:prstGeom>
          <a:noFill/>
        </p:spPr>
      </p:pic>
      <p:pic>
        <p:nvPicPr>
          <p:cNvPr id="1028" name="Picture 4" descr="C:\Users\User\Desktop\9 uh\Лего\IMG_20210203_142647.jpg"/>
          <p:cNvPicPr>
            <a:picLocks noChangeAspect="1" noChangeArrowheads="1"/>
          </p:cNvPicPr>
          <p:nvPr/>
        </p:nvPicPr>
        <p:blipFill>
          <a:blip r:embed="rId11" cstate="print"/>
          <a:srcRect l="3472" t="19481" r="1035" b="3896"/>
          <a:stretch>
            <a:fillRect/>
          </a:stretch>
        </p:blipFill>
        <p:spPr bwMode="auto">
          <a:xfrm>
            <a:off x="6660232" y="2492896"/>
            <a:ext cx="1872208" cy="200836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51720" y="260648"/>
            <a:ext cx="33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«Занимательная математика»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620688"/>
            <a:ext cx="1868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Лего-математика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2420888"/>
            <a:ext cx="195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2852936"/>
            <a:ext cx="1542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4248" y="188640"/>
            <a:ext cx="132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Головоломки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6016" y="692696"/>
            <a:ext cx="1751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Кубики Никитина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User\Desktop\9 uh\Игра напольная\20231130_071833.jpg"/>
          <p:cNvPicPr>
            <a:picLocks noChangeAspect="1" noChangeArrowheads="1"/>
          </p:cNvPicPr>
          <p:nvPr/>
        </p:nvPicPr>
        <p:blipFill>
          <a:blip r:embed="rId12" cstate="print"/>
          <a:srcRect t="10714" r="12698" b="17857"/>
          <a:stretch>
            <a:fillRect/>
          </a:stretch>
        </p:blipFill>
        <p:spPr bwMode="auto">
          <a:xfrm>
            <a:off x="4211960" y="4797152"/>
            <a:ext cx="1542171" cy="1682369"/>
          </a:xfrm>
          <a:prstGeom prst="rect">
            <a:avLst/>
          </a:prstGeom>
          <a:noFill/>
        </p:spPr>
      </p:pic>
      <p:pic>
        <p:nvPicPr>
          <p:cNvPr id="2" name="Picture 6" descr="C:\Users\User\Desktop\9 uh\Игра напольная\20231130_072210.jpg"/>
          <p:cNvPicPr>
            <a:picLocks noChangeAspect="1" noChangeArrowheads="1"/>
          </p:cNvPicPr>
          <p:nvPr/>
        </p:nvPicPr>
        <p:blipFill>
          <a:blip r:embed="rId13" cstate="print"/>
          <a:srcRect t="30612" r="-3401" b="8163"/>
          <a:stretch>
            <a:fillRect/>
          </a:stretch>
        </p:blipFill>
        <p:spPr bwMode="auto">
          <a:xfrm>
            <a:off x="4788024" y="3212976"/>
            <a:ext cx="1675386" cy="1322673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860032" y="285293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«Собери ряд»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4437112"/>
            <a:ext cx="21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«Крестики нолики»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Математика\IMG-20220607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44691"/>
            <a:ext cx="1872208" cy="2496277"/>
          </a:xfrm>
          <a:prstGeom prst="rect">
            <a:avLst/>
          </a:prstGeom>
          <a:noFill/>
        </p:spPr>
      </p:pic>
      <p:pic>
        <p:nvPicPr>
          <p:cNvPr id="3" name="Picture 7" descr="C:\Users\User\Desktop\Математика\20240322_164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868144" y="3789040"/>
            <a:ext cx="2688298" cy="2016224"/>
          </a:xfrm>
          <a:prstGeom prst="rect">
            <a:avLst/>
          </a:prstGeom>
          <a:noFill/>
        </p:spPr>
      </p:pic>
      <p:pic>
        <p:nvPicPr>
          <p:cNvPr id="4" name="Picture 4" descr="C:\Users\User\Desktop\Математика\20240322_165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83834" y="1568795"/>
            <a:ext cx="2688299" cy="2016224"/>
          </a:xfrm>
          <a:prstGeom prst="rect">
            <a:avLst/>
          </a:prstGeom>
          <a:noFill/>
        </p:spPr>
      </p:pic>
      <p:pic>
        <p:nvPicPr>
          <p:cNvPr id="19458" name="Picture 2" descr="C:\Users\User\Desktop\9 uh\Лего\20240226_161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96752"/>
            <a:ext cx="2052228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188640"/>
            <a:ext cx="319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«Зачем людям математика?»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620688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077072"/>
            <a:ext cx="18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«Мы строители»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4077072"/>
            <a:ext cx="126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«Магазин»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3212976"/>
            <a:ext cx="916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«Кафе»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580526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«Повар»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86916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каждой сюжетно-ролевой игре, дети  узнали, зачем  людям разных профессий нужна математика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31640" y="1412776"/>
            <a:ext cx="63367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систематизации и обобщении знаний через игровую деятельность дети научились самостоятельно, составлять и решать задачки на сложение и вычитание, у детей  сформировались навыки счета в прямом и обратном порядке в пределах 20. Дети могут свободно действовать с объемными и плоскостными геометрическими фигурами в игровой деятельности. Полученные знания окажут положительное влияние на дальнейшее формирование логического мышления. Дети  узнали и поняли , что математика нужна всем и везде.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343</TotalTime>
  <Words>373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                                                                                  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2024-04-12T14:50:31Z</dcterms:created>
  <dcterms:modified xsi:type="dcterms:W3CDTF">2024-04-17T15:10:23Z</dcterms:modified>
</cp:coreProperties>
</file>