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71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3525"/>
            <a:ext cx="4038600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38600" cy="3949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Образец текста</a:t>
            </a:r>
          </a:p>
          <a:p>
            <a:pPr lvl="1"/>
            <a:r>
              <a:rPr sz="2000"/>
              <a:t>Второй уровень</a:t>
            </a:r>
          </a:p>
          <a:p>
            <a:pPr lvl="2"/>
            <a:r>
              <a:rPr sz="1800"/>
              <a:t>Третий уровень</a:t>
            </a:r>
          </a:p>
          <a:p>
            <a:pPr lvl="3"/>
            <a:r>
              <a:rPr sz="1600"/>
              <a:t>Четвертый уровень</a:t>
            </a:r>
          </a:p>
          <a:p>
            <a:pPr lvl="4"/>
            <a:r>
              <a:rPr sz="1600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5" y="1533525"/>
            <a:ext cx="4041775" cy="638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400" b="1" i="0" u="none" strike="noStrike"/>
              <a:t>Образец текста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497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400"/>
              <a:t>Образец текста</a:t>
            </a:r>
          </a:p>
          <a:p>
            <a:pPr lvl="1"/>
            <a:r>
              <a:rPr sz="2000"/>
              <a:t>Второй уровень</a:t>
            </a:r>
          </a:p>
          <a:p>
            <a:pPr lvl="2"/>
            <a:r>
              <a:rPr sz="1800"/>
              <a:t>Третий уровень</a:t>
            </a:r>
          </a:p>
          <a:p>
            <a:pPr lvl="3"/>
            <a:r>
              <a:rPr sz="1600"/>
              <a:t>Четвертый уровень</a:t>
            </a:r>
          </a:p>
          <a:p>
            <a:pPr lvl="4"/>
            <a:r>
              <a:rPr sz="1600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0725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sz="4000" b="1" i="0" u="none" strike="noStrike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0725" y="2905125"/>
            <a:ext cx="7772400" cy="149860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marL="0" lvl="0" indent="0">
              <a:buNone/>
            </a:pPr>
            <a:r>
              <a:rPr sz="2000">
                <a:solidFill>
                  <a:srgbClr val="3F3F3F"/>
                </a:solidFill>
              </a:rPr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629400" y="273050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273050"/>
            <a:ext cx="601980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0700" y="4800600"/>
            <a:ext cx="5486400" cy="5651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1790700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endParaRPr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0700" y="5365750"/>
            <a:ext cx="5486400" cy="8032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Образец текста</a:t>
            </a:r>
          </a:p>
          <a:p>
            <a:pPr lvl="0" algn="l"/>
            <a:r>
              <a:rPr/>
              <a:t>Второй уровень</a:t>
            </a:r>
          </a:p>
          <a:p>
            <a:pPr lvl="0" algn="l"/>
            <a:r>
              <a:rPr/>
              <a:t>Третий уровень</a:t>
            </a:r>
          </a:p>
          <a:p>
            <a:pPr lvl="0" algn="l"/>
            <a:r>
              <a:rPr/>
              <a:t>Четвертый уровень</a:t>
            </a:r>
          </a:p>
          <a:p>
            <a:pPr lvl="0" algn="l"/>
            <a:r>
              <a:rPr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51375" y="1603375"/>
            <a:ext cx="4024312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Образец текста</a:t>
            </a:r>
          </a:p>
          <a:p>
            <a:pPr lvl="0" algn="l"/>
            <a:r>
              <a:rPr/>
              <a:t>Второй уровень</a:t>
            </a:r>
          </a:p>
          <a:p>
            <a:pPr lvl="0" algn="l"/>
            <a:r>
              <a:rPr/>
              <a:t>Третий уровень</a:t>
            </a:r>
          </a:p>
          <a:p>
            <a:pPr lvl="0" algn="l"/>
            <a:r>
              <a:rPr/>
              <a:t>Четвертый уровень</a:t>
            </a:r>
          </a:p>
          <a:p>
            <a:pPr lvl="0" algn="l"/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buNone/>
            </a:pPr>
            <a:r>
              <a:rPr>
                <a:solidFill>
                  <a:srgbClr val="3F3F3F"/>
                </a:solidFill>
              </a:rPr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2124075"/>
            <a:ext cx="7772400" cy="1439862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1"/>
          </p:nvPr>
        </p:nvSpPr>
        <p:spPr>
          <a:xfrm>
            <a:off x="1371600" y="3867150"/>
            <a:ext cx="6400800" cy="1762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Образец текста</a:t>
            </a:r>
          </a:p>
          <a:p>
            <a:pPr lvl="0" algn="l"/>
            <a:r>
              <a:rPr/>
              <a:t>Второй уровень</a:t>
            </a:r>
          </a:p>
          <a:p>
            <a:pPr lvl="0" algn="l"/>
            <a:r>
              <a:rPr/>
              <a:t>Третий уровень</a:t>
            </a:r>
          </a:p>
          <a:p>
            <a:pPr lvl="0" algn="l"/>
            <a:r>
              <a:rPr/>
              <a:t>Четвертый уровень</a:t>
            </a:r>
          </a:p>
          <a:p>
            <a:pPr lvl="0" algn="l"/>
            <a:r>
              <a:rPr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6725" cy="1162050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l"/>
            <a:r>
              <a:rPr sz="2000" b="1" i="0" u="none" strike="noStrike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15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3200"/>
              <a:t>Образец текста</a:t>
            </a:r>
          </a:p>
          <a:p>
            <a:pPr lvl="1"/>
            <a:r>
              <a:rPr sz="2800"/>
              <a:t>Второй уровень</a:t>
            </a:r>
          </a:p>
          <a:p>
            <a:pPr lvl="2"/>
            <a:r>
              <a:rPr sz="2400"/>
              <a:t>Третий уровень</a:t>
            </a:r>
          </a:p>
          <a:p>
            <a:pPr lvl="3"/>
            <a:r>
              <a:rPr sz="2000"/>
              <a:t>Четвертый уровень</a:t>
            </a:r>
          </a:p>
          <a:p>
            <a:pPr lvl="4"/>
            <a:r>
              <a:rPr sz="2000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6725" cy="46894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>
              <a:buNone/>
            </a:pPr>
            <a:r>
              <a:rPr sz="140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Образец текста</a:t>
            </a:r>
          </a:p>
          <a:p>
            <a:pPr lvl="1"/>
            <a:r>
              <a:rPr sz="2400"/>
              <a:t>Второй уровень</a:t>
            </a:r>
          </a:p>
          <a:p>
            <a:pPr lvl="2"/>
            <a:r>
              <a:rPr sz="2000"/>
              <a:t>Третий уровень</a:t>
            </a:r>
          </a:p>
          <a:p>
            <a:pPr lvl="3"/>
            <a:r>
              <a:rPr sz="1800"/>
              <a:t>Четвертый уровень</a:t>
            </a:r>
          </a:p>
          <a:p>
            <a:pPr lvl="4"/>
            <a:r>
              <a:rPr sz="1800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 sz="2800"/>
              <a:t>Образец текста</a:t>
            </a:r>
          </a:p>
          <a:p>
            <a:pPr lvl="1"/>
            <a:r>
              <a:rPr sz="2400"/>
              <a:t>Второй уровень</a:t>
            </a:r>
          </a:p>
          <a:p>
            <a:pPr lvl="2"/>
            <a:r>
              <a:rPr sz="2000"/>
              <a:t>Третий уровень</a:t>
            </a:r>
          </a:p>
          <a:p>
            <a:pPr lvl="3"/>
            <a:r>
              <a:rPr sz="1800"/>
              <a:t>Четвертый уровень</a:t>
            </a:r>
          </a:p>
          <a:p>
            <a:pPr lvl="4"/>
            <a:r>
              <a:rPr sz="1800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342900" algn="l">
        <a:lnSpc>
          <a:spcPct val="100000"/>
        </a:lnSpc>
        <a:buFont typeface="Arial"/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1" indent="1200150" algn="l">
        <a:lnSpc>
          <a:spcPct val="100000"/>
        </a:lnSpc>
        <a:buFont typeface="Arial"/>
        <a:buChar char="–"/>
        <a:defRPr sz="2800" b="0" i="0" u="none" strike="noStrike" baseline="0">
          <a:solidFill>
            <a:srgbClr val="000000"/>
          </a:solidFill>
          <a:latin typeface="Arial"/>
        </a:defRPr>
      </a:lvl2pPr>
      <a:lvl3pPr marL="1143000" lvl="2" indent="2057400" algn="l">
        <a:lnSpc>
          <a:spcPct val="100000"/>
        </a:lnSpc>
        <a:buFont typeface="Arial"/>
        <a:buChar char="•"/>
        <a:defRPr sz="2400" b="0" i="0" u="none" strike="noStrike" baseline="0">
          <a:solidFill>
            <a:srgbClr val="000000"/>
          </a:solidFill>
          <a:latin typeface="Arial"/>
        </a:defRPr>
      </a:lvl3pPr>
      <a:lvl4pPr marL="1600200" lvl="3" indent="2971800" algn="l">
        <a:lnSpc>
          <a:spcPct val="100000"/>
        </a:lnSpc>
        <a:buFont typeface="Arial"/>
        <a:buChar char="–"/>
        <a:defRPr sz="2000" b="0" i="0" u="none" strike="noStrike" baseline="0">
          <a:solidFill>
            <a:srgbClr val="000000"/>
          </a:solidFill>
          <a:latin typeface="Arial"/>
        </a:defRPr>
      </a:lvl4pPr>
      <a:lvl5pPr marL="2057400" lvl="4" indent="3886200" algn="l">
        <a:lnSpc>
          <a:spcPct val="100000"/>
        </a:lnSpc>
        <a:buFont typeface="Arial"/>
        <a:buChar char="»"/>
        <a:defRPr sz="2000" b="0" i="0" u="none" strike="noStrike" baseline="0">
          <a:solidFill>
            <a:srgbClr val="000000"/>
          </a:solidFill>
          <a:latin typeface="Arial"/>
        </a:defRPr>
      </a:lvl5pPr>
      <a:lvl6pPr marL="2514600" lvl="5" indent="48006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6pPr>
      <a:lvl7pPr marL="2971800" lvl="6" indent="57150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7pPr>
      <a:lvl8pPr marL="3429000" lvl="7" indent="66294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8pPr>
      <a:lvl9pPr marL="3886200" lvl="8" indent="7543800" algn="l">
        <a:lnSpc>
          <a:spcPct val="100000"/>
        </a:lnSpc>
        <a:buFont typeface="Arial"/>
        <a:buChar char="•"/>
        <a:defRPr sz="2000" b="0" i="0" u="none" strike="noStrike" baseline="0">
          <a:solidFill>
            <a:srgbClr val="000000"/>
          </a:solidFill>
          <a:latin typeface="Arial"/>
        </a:defRPr>
      </a:lvl9pPr>
    </p:bodyStyle>
    <p:otherStyle>
      <a:lvl1pPr marL="0" lvl="0" indent="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1pPr>
      <a:lvl2pPr marL="457200" lvl="1" indent="914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2pPr>
      <a:lvl3pPr marL="914400" lvl="2" indent="1828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3pPr>
      <a:lvl4pPr marL="1371600" lvl="3" indent="2743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4pPr>
      <a:lvl5pPr marL="1828800" lvl="4" indent="36576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5pPr>
      <a:lvl6pPr marL="2286000" lvl="5" indent="45720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6pPr>
      <a:lvl7pPr marL="2743200" lvl="6" indent="54864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7pPr>
      <a:lvl8pPr marL="3200400" lvl="7" indent="64008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8pPr>
      <a:lvl9pPr marL="3657600" lvl="8" indent="7315200" algn="l">
        <a:lnSpc>
          <a:spcPct val="100000"/>
        </a:lnSpc>
        <a:buNone/>
        <a:defRPr sz="1800" b="0" i="0" u="none" strike="noStrike" baseline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/>
            <a:r>
              <a:rPr lang="ru-RU" sz="3600" b="1" i="0" u="none" strike="noStrike" dirty="0" smtClean="0">
                <a:solidFill>
                  <a:schemeClr val="tx1"/>
                </a:solidFill>
              </a:rPr>
              <a:t>Отчет </a:t>
            </a:r>
            <a:r>
              <a:rPr lang="ru-RU" sz="3600" b="1" dirty="0" smtClean="0">
                <a:solidFill>
                  <a:schemeClr val="tx1"/>
                </a:solidFill>
              </a:rPr>
              <a:t>о реализации</a:t>
            </a:r>
            <a:r>
              <a:rPr lang="ru-RU" sz="3600" b="1" i="0" u="none" strike="noStrike" dirty="0" smtClean="0">
                <a:solidFill>
                  <a:schemeClr val="tx1"/>
                </a:solidFill>
              </a:rPr>
              <a:t> проекта в средней группе</a:t>
            </a:r>
            <a:r>
              <a:rPr sz="3600" b="1" i="0" u="none" strike="noStrike" dirty="0" smtClean="0">
                <a:solidFill>
                  <a:schemeClr val="tx1"/>
                </a:solidFill>
              </a:rPr>
              <a:t> «</a:t>
            </a:r>
            <a:r>
              <a:rPr sz="3600" b="1" i="0" u="none" strike="noStrike" dirty="0" err="1" smtClean="0">
                <a:solidFill>
                  <a:schemeClr val="tx1"/>
                </a:solidFill>
              </a:rPr>
              <a:t>Весна</a:t>
            </a:r>
            <a:r>
              <a:rPr lang="ru-RU" sz="3600" b="1" i="0" u="none" strike="noStrike" dirty="0" smtClean="0">
                <a:solidFill>
                  <a:schemeClr val="tx1"/>
                </a:solidFill>
              </a:rPr>
              <a:t>-</a:t>
            </a:r>
            <a:r>
              <a:rPr sz="3600" b="1" i="0" u="none" strike="noStrike" dirty="0" smtClean="0">
                <a:solidFill>
                  <a:schemeClr val="tx1"/>
                </a:solidFill>
              </a:rPr>
              <a:t> </a:t>
            </a:r>
            <a:r>
              <a:rPr sz="3600" b="1" i="0" u="none" strike="noStrike" dirty="0" err="1" smtClean="0">
                <a:solidFill>
                  <a:schemeClr val="tx1"/>
                </a:solidFill>
              </a:rPr>
              <a:t>красна</a:t>
            </a:r>
            <a:r>
              <a:rPr sz="3600" b="1" i="0" u="none" strike="noStrike" dirty="0" smtClean="0">
                <a:solidFill>
                  <a:schemeClr val="tx1"/>
                </a:solidFill>
              </a:rPr>
              <a:t>!»</a:t>
            </a:r>
            <a:endParaRPr sz="3600" b="1" i="0" u="none" strike="noStrike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57158" y="5286388"/>
            <a:ext cx="2786082" cy="114300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fontScale="85000" lnSpcReduction="20000"/>
          </a:bodyPr>
          <a:lstStyle/>
          <a:p>
            <a:pPr marL="0" lvl="0" indent="0">
              <a:buNone/>
            </a:pPr>
            <a:r>
              <a:rPr sz="2800" b="1" i="0" u="none" strike="noStrike" dirty="0" smtClean="0">
                <a:solidFill>
                  <a:schemeClr val="tx1"/>
                </a:solidFill>
              </a:rPr>
              <a:t>  </a:t>
            </a:r>
            <a:endParaRPr sz="2800" b="1" i="0" u="none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400" b="1" i="0" u="none" strike="noStrike" dirty="0" smtClean="0">
                <a:solidFill>
                  <a:schemeClr val="tx1"/>
                </a:solidFill>
              </a:rPr>
              <a:t>Подготовили</a:t>
            </a:r>
            <a:r>
              <a:rPr sz="2400" b="1" i="0" u="none" strike="noStrike" dirty="0" smtClean="0">
                <a:solidFill>
                  <a:schemeClr val="tx1"/>
                </a:solidFill>
              </a:rPr>
              <a:t>:</a:t>
            </a:r>
            <a:endParaRPr sz="2400" b="1" i="0" u="none" strike="noStrike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400" b="1" i="0" u="none" strike="noStrike" dirty="0" smtClean="0">
                <a:solidFill>
                  <a:schemeClr val="tx1"/>
                </a:solidFill>
              </a:rPr>
              <a:t>Паньшина</a:t>
            </a:r>
            <a:r>
              <a:rPr sz="2400" b="1" i="0" u="none" strike="noStrike" dirty="0" smtClean="0">
                <a:solidFill>
                  <a:schemeClr val="tx1"/>
                </a:solidFill>
              </a:rPr>
              <a:t> Н.</a:t>
            </a:r>
            <a:r>
              <a:rPr lang="ru-RU" sz="2400" b="1" i="0" u="none" strike="noStrike" dirty="0" smtClean="0">
                <a:solidFill>
                  <a:schemeClr val="tx1"/>
                </a:solidFill>
              </a:rPr>
              <a:t>Н</a:t>
            </a:r>
            <a:r>
              <a:rPr sz="2400" b="1" i="0" u="none" strike="noStrike" dirty="0" smtClean="0">
                <a:solidFill>
                  <a:schemeClr val="tx1"/>
                </a:solidFill>
              </a:rPr>
              <a:t>.</a:t>
            </a:r>
            <a:endParaRPr lang="ru-RU" sz="2400" b="1" i="0" u="none" strike="noStrike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Белоусова А.Д.</a:t>
            </a:r>
            <a:r>
              <a:rPr sz="2400" b="1" i="0" u="none" strike="noStrike" dirty="0" smtClean="0">
                <a:solidFill>
                  <a:schemeClr val="tx1"/>
                </a:solidFill>
              </a:rPr>
              <a:t> </a:t>
            </a:r>
            <a:endParaRPr sz="2400" b="1" i="0" u="none" strike="noStrike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vesnakartink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2413543" cy="364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vesnakartinki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14488"/>
            <a:ext cx="2402629" cy="364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vesnakartink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714488"/>
            <a:ext cx="2371447" cy="360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1"/>
          </p:nvPr>
        </p:nvSpPr>
        <p:spPr>
          <a:xfrm>
            <a:off x="214282" y="332656"/>
            <a:ext cx="8385702" cy="609674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25000" lnSpcReduction="20000"/>
          </a:bodyPr>
          <a:lstStyle/>
          <a:p>
            <a:pPr>
              <a:buNone/>
            </a:pPr>
            <a:r>
              <a:rPr sz="9600" b="1" i="0" u="none" strike="noStrike" dirty="0" err="1">
                <a:solidFill>
                  <a:schemeClr val="tx1"/>
                </a:solidFill>
                <a:latin typeface="Times New Roman"/>
              </a:rPr>
              <a:t>Актуальность</a:t>
            </a:r>
            <a:r>
              <a:rPr sz="9600" b="1" i="0" u="none" strike="noStrike" dirty="0">
                <a:solidFill>
                  <a:schemeClr val="tx1"/>
                </a:solidFill>
                <a:latin typeface="Times New Roman"/>
              </a:rPr>
              <a:t>: </a:t>
            </a:r>
            <a:endParaRPr lang="ru-RU" sz="9600" b="1" i="0" u="none" strike="noStrike" dirty="0" smtClean="0">
              <a:solidFill>
                <a:schemeClr val="tx1"/>
              </a:solidFill>
              <a:latin typeface="Times New Roman"/>
            </a:endParaRPr>
          </a:p>
          <a:p>
            <a:pPr>
              <a:buNone/>
            </a:pPr>
            <a:endParaRPr lang="ru-RU" sz="9600" b="1" i="0" u="none" strike="noStrike" dirty="0" smtClean="0">
              <a:solidFill>
                <a:schemeClr val="tx1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дошкольников с родной природой - первые шаги в познании родного края, воспитания любви к Родине. 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видеть и понимать состояние живого существа - тонкое движение души, зависящее от интереса к растению или животному, от степени развития наблюдательности, нравственных чувств с этого начинается ответственность за все живое. В ходе проекта решается задача повышения речевой активности детей, совершенствование связной речи, развитие словаря.</a:t>
            </a:r>
          </a:p>
          <a:p>
            <a:pPr>
              <a:buNone/>
            </a:pPr>
            <a:endParaRPr sz="9600" dirty="0">
              <a:solidFill>
                <a:schemeClr val="tx1"/>
              </a:solidFill>
              <a:latin typeface="Times New Roman"/>
            </a:endParaRPr>
          </a:p>
          <a:p>
            <a:pPr lvl="0">
              <a:buNone/>
            </a:pPr>
            <a:r>
              <a:rPr sz="9600" b="1" i="0" u="none" strike="noStrike" dirty="0" err="1">
                <a:solidFill>
                  <a:schemeClr val="tx1"/>
                </a:solidFill>
                <a:latin typeface="Times New Roman"/>
              </a:rPr>
              <a:t>Цель</a:t>
            </a:r>
            <a:r>
              <a:rPr sz="9600" b="1" i="0" u="none" strike="noStrike" dirty="0">
                <a:solidFill>
                  <a:schemeClr val="tx1"/>
                </a:solidFill>
                <a:latin typeface="Times New Roman"/>
              </a:rPr>
              <a:t> </a:t>
            </a:r>
            <a:r>
              <a:rPr sz="9600" b="1" i="0" u="none" strike="noStrike" dirty="0" err="1">
                <a:solidFill>
                  <a:schemeClr val="tx1"/>
                </a:solidFill>
                <a:latin typeface="Times New Roman"/>
              </a:rPr>
              <a:t>проекта</a:t>
            </a:r>
            <a:r>
              <a:rPr sz="9600" b="1" i="0" u="none" strike="noStrike" dirty="0" smtClean="0">
                <a:solidFill>
                  <a:schemeClr val="tx1"/>
                </a:solidFill>
                <a:latin typeface="Times New Roman"/>
              </a:rPr>
              <a:t>:</a:t>
            </a:r>
            <a:endParaRPr lang="ru-RU" sz="9600" b="1" i="0" u="none" strike="noStrike" dirty="0" smtClean="0">
              <a:solidFill>
                <a:schemeClr val="tx1"/>
              </a:solidFill>
              <a:latin typeface="Times New Roman"/>
            </a:endParaRPr>
          </a:p>
          <a:p>
            <a:pPr lvl="0">
              <a:lnSpc>
                <a:spcPct val="120000"/>
              </a:lnSpc>
              <a:buNone/>
            </a:pPr>
            <a:endParaRPr sz="9600" b="1" i="0" u="none" strike="noStrike" dirty="0">
              <a:solidFill>
                <a:schemeClr val="tx1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представления о времени года «весна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о весенних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изменениях в природе.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пробуждению природы, к её отдельным явлениям.</a:t>
            </a:r>
          </a:p>
          <a:p>
            <a:pPr algn="just">
              <a:lnSpc>
                <a:spcPct val="120000"/>
              </a:lnSpc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мышления, воображения, связной речи. </a:t>
            </a:r>
          </a:p>
          <a:p>
            <a:pPr lvl="0"/>
            <a:endParaRPr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428596" y="285728"/>
            <a:ext cx="432048" cy="432048"/>
          </a:xfrm>
          <a:prstGeom prst="star5">
            <a:avLst>
              <a:gd name="adj" fmla="val 2793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28596" y="3571876"/>
            <a:ext cx="432048" cy="432048"/>
          </a:xfrm>
          <a:prstGeom prst="star5">
            <a:avLst>
              <a:gd name="adj" fmla="val 2793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sz="2800" b="1" i="0" u="none" strike="noStrike" baseline="0" dirty="0" smtClean="0">
                <a:latin typeface="Times New Roman"/>
              </a:rPr>
              <a:t>Задачи проекта</a:t>
            </a:r>
            <a:r>
              <a:rPr sz="2800" b="1" i="0" u="none" strike="noStrike" baseline="0" dirty="0" smtClean="0">
                <a:latin typeface="Times New Roman"/>
              </a:rPr>
              <a:t>:</a:t>
            </a:r>
            <a:endParaRPr lang="ru-RU" sz="2800" b="1" i="0" u="none" strike="noStrike" baseline="0" dirty="0" smtClean="0">
              <a:latin typeface="Times New Roman"/>
            </a:endParaRPr>
          </a:p>
          <a:p>
            <a:pPr marL="0" lvl="0" indent="0" algn="just">
              <a:lnSpc>
                <a:spcPct val="100000"/>
              </a:lnSpc>
              <a:buNone/>
            </a:pPr>
            <a:endParaRPr sz="2400" b="1" i="0" u="none" strike="noStrike" baseline="0" dirty="0">
              <a:latin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Уточнить и систематизировать представления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о весенних изменениях в природе;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Расширять знания детей о признаках весны, учить устанавливать простейшие связи в природе;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Развивать познавательную активность, мышление, воображение, продуктивную деятельность, творческие способности, воспитание творческой инициативы, бережного отношения к окружающей среде;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Воспитывать бережное отношение к природе, к ее отдельным явлениям;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Способствовать формированию интереса детей к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77281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49289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321297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465313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5445224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214282" y="1428736"/>
            <a:ext cx="6013902" cy="178594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Показ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 на тему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Наблюдение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состоянием природы, за небом, за явлениями природы.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ga-GsYcn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0840" y="0"/>
            <a:ext cx="2363160" cy="419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91019"/>
            <a:ext cx="4355975" cy="326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0188.JPG"/>
          <p:cNvPicPr>
            <a:picLocks noChangeAspect="1"/>
          </p:cNvPicPr>
          <p:nvPr/>
        </p:nvPicPr>
        <p:blipFill>
          <a:blip r:embed="rId4" cstate="print"/>
          <a:srcRect r="10442" b="10591"/>
          <a:stretch>
            <a:fillRect/>
          </a:stretch>
        </p:blipFill>
        <p:spPr>
          <a:xfrm>
            <a:off x="0" y="3214686"/>
            <a:ext cx="39598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проведены следующие мероприятия: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6286512" cy="1018371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marL="0" inden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Наблюдение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птицами, насекомыми, за почками на деревьях.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E2xnTwMhi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1879581" cy="333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505_112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857232"/>
            <a:ext cx="2087406" cy="278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2"/>
          <p:cNvSpPr txBox="1">
            <a:spLocks noGrp="1"/>
          </p:cNvSpPr>
          <p:nvPr>
            <p:ph type="body" idx="1"/>
          </p:nvPr>
        </p:nvSpPr>
        <p:spPr>
          <a:xfrm>
            <a:off x="4143372" y="571480"/>
            <a:ext cx="4786314" cy="2232247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Аппликация «Весенние цветы–подснежники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«Встречаем птиц»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Загадки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–раскраски о весне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«Красивый букетик –маме»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Конструирование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«Домик для птиц»</a:t>
            </a:r>
            <a:endParaRPr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161111_0926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4000523"/>
            <a:ext cx="2143108" cy="285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0167.JPG"/>
          <p:cNvPicPr>
            <a:picLocks noChangeAspect="1"/>
          </p:cNvPicPr>
          <p:nvPr/>
        </p:nvPicPr>
        <p:blipFill>
          <a:blip r:embed="rId6" cstate="print"/>
          <a:srcRect l="13146" r="26757"/>
          <a:stretch>
            <a:fillRect/>
          </a:stretch>
        </p:blipFill>
        <p:spPr>
          <a:xfrm>
            <a:off x="5143504" y="3214686"/>
            <a:ext cx="228601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XDTwBMTk5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91307" y="2428868"/>
            <a:ext cx="1852693" cy="329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5686436" cy="271462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Осторожно! Сосульки!», «Как вырастают сосульки под крышами?»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«О весне» по картинкам, описание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Чтение Ф. Тютчев «Весна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Праздник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весны</a:t>
            </a:r>
          </a:p>
          <a:p>
            <a:pPr marL="0" indent="0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/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DSCN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973975" y="812581"/>
            <a:ext cx="3071810" cy="230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86256"/>
            <a:ext cx="3214678" cy="241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61026_102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143116"/>
            <a:ext cx="214312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0" y="2357430"/>
            <a:ext cx="4211960" cy="107157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342900" marR="0" lvl="0" indent="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N9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857496"/>
            <a:ext cx="3166292" cy="237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N0375.JPG"/>
          <p:cNvPicPr>
            <a:picLocks noChangeAspect="1"/>
          </p:cNvPicPr>
          <p:nvPr/>
        </p:nvPicPr>
        <p:blipFill>
          <a:blip r:embed="rId6" cstate="print"/>
          <a:srcRect b="31479"/>
          <a:stretch>
            <a:fillRect/>
          </a:stretch>
        </p:blipFill>
        <p:spPr>
          <a:xfrm>
            <a:off x="2000232" y="4948961"/>
            <a:ext cx="3714744" cy="190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285720" y="642918"/>
            <a:ext cx="4500562" cy="2071678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indent="0" algn="just"/>
            <a:r>
              <a:rPr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«Проводы зимы, встреча весны. Масленица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Посадка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лука и наблюдение за ним.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«Огород - наш огород»</a:t>
            </a:r>
          </a:p>
          <a:p>
            <a:pPr marL="0" indent="0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9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059" y="0"/>
            <a:ext cx="4043941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406_163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2643174" cy="352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505_112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143248"/>
            <a:ext cx="2643174" cy="352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505_1359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214686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6072230" cy="3429024"/>
          </a:xfrm>
        </p:spPr>
        <p:txBody>
          <a:bodyPr/>
          <a:lstStyle/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Дидактические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«Времена года», «Что с начало, что потом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?»,  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это бывает?»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Настольно-печатные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««Найди рисунки, относящиеся к весне»</a:t>
            </a: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Привлечение родителей к составлению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Лэп-бук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«Весна красна!»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 «Весенние приключения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«времена года»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61026_102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2498" y="214290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 детей 9 гр\конструирован\IMG_20161026_102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876"/>
            <a:ext cx="2268158" cy="302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61026_102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71678"/>
            <a:ext cx="187523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258.JPG"/>
          <p:cNvPicPr>
            <a:picLocks noChangeAspect="1"/>
          </p:cNvPicPr>
          <p:nvPr/>
        </p:nvPicPr>
        <p:blipFill>
          <a:blip r:embed="rId5" cstate="print"/>
          <a:srcRect b="11097"/>
          <a:stretch>
            <a:fillRect/>
          </a:stretch>
        </p:blipFill>
        <p:spPr>
          <a:xfrm>
            <a:off x="3143240" y="4523980"/>
            <a:ext cx="3500462" cy="233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70505_1356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429000"/>
            <a:ext cx="235745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84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8258204" cy="4429156"/>
          </a:xfrm>
        </p:spPr>
        <p:txBody>
          <a:bodyPr anchor="ctr"/>
          <a:lstStyle/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Усвоение детьми необходимых знаний по теме: «Живая и неживая природа весной».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сформирован устойчивый интерес к природе.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Обогащение словаря детей.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Успешное интеллектуально- личностное развитие детей.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познавательной активности детей.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совместной деятельности родителей и детей</a:t>
            </a:r>
          </a:p>
          <a:p>
            <a:pPr marL="0" indent="0" algn="just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419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Отчет о реализации проекта в средней группе «Весна- красна!»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Итоги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 Весна красна идет!!!»</dc:title>
  <cp:lastModifiedBy>Admin</cp:lastModifiedBy>
  <cp:revision>49</cp:revision>
  <dcterms:modified xsi:type="dcterms:W3CDTF">2017-11-23T12:37:41Z</dcterms:modified>
</cp:coreProperties>
</file>