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3" r:id="rId4"/>
    <p:sldId id="258" r:id="rId5"/>
    <p:sldId id="259" r:id="rId6"/>
    <p:sldId id="260" r:id="rId7"/>
    <p:sldId id="264" r:id="rId8"/>
    <p:sldId id="261"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8" d="100"/>
          <a:sy n="68"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F7056E5B-AC7F-44DC-8FC2-5E7199D3FD55}"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56E5B-AC7F-44DC-8FC2-5E7199D3FD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56E5B-AC7F-44DC-8FC2-5E7199D3FD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56E5B-AC7F-44DC-8FC2-5E7199D3FD55}"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F7056E5B-AC7F-44DC-8FC2-5E7199D3FD5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56E5B-AC7F-44DC-8FC2-5E7199D3FD55}"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056E5B-AC7F-44DC-8FC2-5E7199D3FD55}"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056E5B-AC7F-44DC-8FC2-5E7199D3FD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056E5B-AC7F-44DC-8FC2-5E7199D3FD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56E5B-AC7F-44DC-8FC2-5E7199D3FD55}"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E89CAB-E79C-4269-A537-ABCDE79A1CD0}" type="datetimeFigureOut">
              <a:rPr lang="ru-RU" smtClean="0"/>
              <a:pPr/>
              <a:t>16.06.2025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F7056E5B-AC7F-44DC-8FC2-5E7199D3FD55}"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E89CAB-E79C-4269-A537-ABCDE79A1CD0}" type="datetimeFigureOut">
              <a:rPr lang="ru-RU" smtClean="0"/>
              <a:pPr/>
              <a:t>16.06.2025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7056E5B-AC7F-44DC-8FC2-5E7199D3FD5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sz="1800" dirty="0" smtClean="0"/>
              <a:t>Провели  воспитатели: </a:t>
            </a:r>
            <a:r>
              <a:rPr lang="ru-RU" sz="1800" dirty="0" err="1" smtClean="0"/>
              <a:t>Сятчихина</a:t>
            </a:r>
            <a:r>
              <a:rPr lang="ru-RU" sz="1800" dirty="0" smtClean="0"/>
              <a:t> Т.А </a:t>
            </a:r>
          </a:p>
          <a:p>
            <a:r>
              <a:rPr lang="ru-RU" sz="1800" dirty="0" smtClean="0"/>
              <a:t> </a:t>
            </a:r>
            <a:r>
              <a:rPr lang="ru-RU" sz="1800" dirty="0" smtClean="0"/>
              <a:t>                                           </a:t>
            </a:r>
            <a:r>
              <a:rPr lang="ru-RU" sz="1800" dirty="0" smtClean="0"/>
              <a:t>     Паньшина Н.Н</a:t>
            </a:r>
            <a:endParaRPr lang="ru-RU" sz="1800" dirty="0"/>
          </a:p>
        </p:txBody>
      </p:sp>
      <p:sp>
        <p:nvSpPr>
          <p:cNvPr id="2" name="Заголовок 1"/>
          <p:cNvSpPr>
            <a:spLocks noGrp="1"/>
          </p:cNvSpPr>
          <p:nvPr>
            <p:ph type="ctrTitle"/>
          </p:nvPr>
        </p:nvSpPr>
        <p:spPr/>
        <p:txBody>
          <a:bodyPr>
            <a:normAutofit/>
          </a:bodyPr>
          <a:lstStyle/>
          <a:p>
            <a:r>
              <a:rPr lang="ru-RU" sz="3200" dirty="0" smtClean="0">
                <a:latin typeface="Times New Roman" pitchFamily="18" charset="0"/>
                <a:cs typeface="Times New Roman" pitchFamily="18" charset="0"/>
              </a:rPr>
              <a:t>Проект во второй младшей группе   «Вторая жизнь мусора»</a:t>
            </a:r>
            <a:endParaRPr lang="ru-RU" sz="3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410761"/>
            <a:ext cx="7812360" cy="57554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Актуальность проекта</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Проблема отходов является, несомненно, одной из важнейших проблем современного общества. И одним из эффективных методов ее решений является организация раздельного сбора отходов с их дальнейшим вторичным использованием. Прививать культуру раздельного сбора мусора необходимо с малых лет.</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 Одной из глобальных экологических проблем является загрязнение окружающей среды. Мусора накопилось так много, что если его не перерабатывать, он покроет всю планету. Какой будет планета через некоторое время, зависит от нас взрослых, от подрастающего поколения. Именно с дошкольного возраста необходимо формировать осознание значимости охраны природы и экологически целесообразного поведения в окружающей среде. Необходимо помочь детям понять, что охранять природу необходимо не потому, что она </a:t>
            </a:r>
            <a:r>
              <a:rPr kumimoji="0" lang="ru-RU" sz="1600" b="0" i="1"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«наше богатство»</a:t>
            </a: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 а потому, что она самоценна, человек не может существовать без природного окружения, а вот природа без человека может. Надо донести до каждого ребенка, что мусор наносит вред природе, научить их правильному обращению с мусором. Научить детей правильно сортировать мусор решили через проектную деятельность. Не лишней информация о разделении мусора будет и для родителей воспитанников.</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Вид проекта : Групповой.</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Тип проекта : познавательно – исследовательский.</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Участники проекта : дети  младшей группы (3-4 года), воспитатель, родители воспитанников.        </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Продолжительность проекта : краткосрочный </a:t>
            </a:r>
            <a:r>
              <a:rPr kumimoji="0" lang="ru-RU" sz="1600" b="0" i="1"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(1 месяц)</a:t>
            </a: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Verdana" pitchFamily="34" charset="0"/>
                <a:cs typeface="Times New Roman" pitchFamily="18" charset="0"/>
              </a:rPr>
              <a:t>Срок реализации: 01.03 -01.04.2025г.</a:t>
            </a:r>
            <a:endParaRPr kumimoji="0" lang="ru-RU" sz="1600"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67544" y="570166"/>
            <a:ext cx="8028384" cy="55092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Цель: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Создать систему работы по приобщению дошкольников к проблеме загрязнения окружающей среды мусором, ориентированную на взаимодействие с семьей и внедрение практики современного сбора отходов.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Задачи: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Образовательные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Расширить знания детей об источниках возникновения отходов, их классификации и способах утилизации.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2. Создать условия для получения детьми знаний и умений о возможном вторичном использовании бытовых отходов.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3. Продолжать формировать умение детей обобщать, делать выводы.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Развивающие</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Развивать интерес к познавательной экспериментально-исследовательской деятельности.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2. Продолжать развивать трудовые навыки и умения.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3. Развивать умения работать с различным бросовым материалом, знакомить с их свойствами.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Воспитательные</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Продолжать воспитывать бережное отношение к окружающей природе.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2. Пропагандировать раздельный сбор мусора в каждой семье.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3. Укреплять позитивные детско-родительские отношения в рамках совместной деятельности.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9 uh\9гр 2 мл 24-25г\Проект 2 жизнь мусора\20250311_091245.jpg"/>
          <p:cNvPicPr>
            <a:picLocks noChangeAspect="1" noChangeArrowheads="1"/>
          </p:cNvPicPr>
          <p:nvPr/>
        </p:nvPicPr>
        <p:blipFill>
          <a:blip r:embed="rId2" cstate="print"/>
          <a:srcRect/>
          <a:stretch>
            <a:fillRect/>
          </a:stretch>
        </p:blipFill>
        <p:spPr bwMode="auto">
          <a:xfrm>
            <a:off x="6588224" y="476672"/>
            <a:ext cx="2214246" cy="2952328"/>
          </a:xfrm>
          <a:prstGeom prst="rect">
            <a:avLst/>
          </a:prstGeom>
          <a:noFill/>
        </p:spPr>
      </p:pic>
      <p:pic>
        <p:nvPicPr>
          <p:cNvPr id="1029" name="Picture 5" descr="C:\Users\User\Desktop\9 uh\9гр 2 мл 24-25г\Проект 2 жизнь мусора\20250311_091401.jpg"/>
          <p:cNvPicPr>
            <a:picLocks noChangeAspect="1" noChangeArrowheads="1"/>
          </p:cNvPicPr>
          <p:nvPr/>
        </p:nvPicPr>
        <p:blipFill>
          <a:blip r:embed="rId3" cstate="print"/>
          <a:srcRect/>
          <a:stretch>
            <a:fillRect/>
          </a:stretch>
        </p:blipFill>
        <p:spPr bwMode="auto">
          <a:xfrm>
            <a:off x="6084168" y="3645024"/>
            <a:ext cx="2397363" cy="2861874"/>
          </a:xfrm>
          <a:prstGeom prst="rect">
            <a:avLst/>
          </a:prstGeom>
          <a:noFill/>
        </p:spPr>
      </p:pic>
      <p:pic>
        <p:nvPicPr>
          <p:cNvPr id="1032" name="Picture 8" descr="C:\Users\User\Desktop\9 uh\9гр 2 мл 24-25г\Проект 2 жизнь мусора\20250311_091424.jpg"/>
          <p:cNvPicPr>
            <a:picLocks noChangeAspect="1" noChangeArrowheads="1"/>
          </p:cNvPicPr>
          <p:nvPr/>
        </p:nvPicPr>
        <p:blipFill>
          <a:blip r:embed="rId4" cstate="print"/>
          <a:srcRect/>
          <a:stretch>
            <a:fillRect/>
          </a:stretch>
        </p:blipFill>
        <p:spPr bwMode="auto">
          <a:xfrm>
            <a:off x="3635896" y="3356992"/>
            <a:ext cx="2070230" cy="2760307"/>
          </a:xfrm>
          <a:prstGeom prst="rect">
            <a:avLst/>
          </a:prstGeom>
          <a:noFill/>
        </p:spPr>
      </p:pic>
      <p:sp>
        <p:nvSpPr>
          <p:cNvPr id="5121" name="Rectangle 1"/>
          <p:cNvSpPr>
            <a:spLocks noChangeArrowheads="1"/>
          </p:cNvSpPr>
          <p:nvPr/>
        </p:nvSpPr>
        <p:spPr bwMode="auto">
          <a:xfrm>
            <a:off x="323528" y="332656"/>
            <a:ext cx="5832648"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Исследование:</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«Проблема мусора»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«Как мусор попал к нам на участок? Кто его оставил здесь? Почему люди бросают мусор на землю? Почему так много мусора вокруг? Что нужно сделать, чтобы его стало меньше?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Просмотр презентации «Виды бытового мусора»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Экспериментирование: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«Что быстрее растворяется в воде»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«Сортируем мусор – спасаем планету».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p:cNvPicPr>
            <a:picLocks noChangeAspect="1"/>
          </p:cNvPicPr>
          <p:nvPr/>
        </p:nvPicPr>
        <p:blipFill rotWithShape="1">
          <a:blip r:embed="rId5" cstate="print">
            <a:extLst>
              <a:ext uri="{28A0092B-C50C-407E-A947-70E740481C1C}">
                <a14:useLocalDpi xmlns="" xmlns:a14="http://schemas.microsoft.com/office/drawing/2010/main" val="0"/>
              </a:ext>
            </a:extLst>
          </a:blip>
          <a:srcRect l="29285" t="-34" r="14517" b="1052"/>
          <a:stretch/>
        </p:blipFill>
        <p:spPr>
          <a:xfrm rot="5400000">
            <a:off x="488444" y="3191905"/>
            <a:ext cx="2520280" cy="3138488"/>
          </a:xfrm>
          <a:prstGeom prst="rect">
            <a:avLst/>
          </a:prstGeom>
        </p:spPr>
      </p:pic>
      <p:sp>
        <p:nvSpPr>
          <p:cNvPr id="5122" name="Rectangle 2"/>
          <p:cNvSpPr>
            <a:spLocks noChangeArrowheads="1"/>
          </p:cNvSpPr>
          <p:nvPr/>
        </p:nvSpPr>
        <p:spPr bwMode="auto">
          <a:xfrm>
            <a:off x="179512" y="2518738"/>
            <a:ext cx="5832648"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0"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Беседы</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«Чем опасен мусор»</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«Можно ли мусорить дома и на улице?»</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«Куда выбросить фантик»</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«Рассортируем мусор»</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«Как ветер разносит мусор»</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9 uh\9гр 2 мл 24-25г\Проект 2 жизнь мусора\20250311_093521.jpg"/>
          <p:cNvPicPr>
            <a:picLocks noChangeAspect="1" noChangeArrowheads="1"/>
          </p:cNvPicPr>
          <p:nvPr/>
        </p:nvPicPr>
        <p:blipFill>
          <a:blip r:embed="rId2" cstate="print"/>
          <a:srcRect/>
          <a:stretch>
            <a:fillRect/>
          </a:stretch>
        </p:blipFill>
        <p:spPr bwMode="auto">
          <a:xfrm>
            <a:off x="971600" y="620688"/>
            <a:ext cx="2088232" cy="2784310"/>
          </a:xfrm>
          <a:prstGeom prst="rect">
            <a:avLst/>
          </a:prstGeom>
          <a:noFill/>
        </p:spPr>
      </p:pic>
      <p:pic>
        <p:nvPicPr>
          <p:cNvPr id="2051" name="Picture 3" descr="C:\Users\User\Desktop\9 uh\9гр 2 мл 24-25г\Проект 2 жизнь мусора\20250311_093424.jpg"/>
          <p:cNvPicPr>
            <a:picLocks noChangeAspect="1" noChangeArrowheads="1"/>
          </p:cNvPicPr>
          <p:nvPr/>
        </p:nvPicPr>
        <p:blipFill>
          <a:blip r:embed="rId3" cstate="print"/>
          <a:srcRect r="9910" b="18919"/>
          <a:stretch>
            <a:fillRect/>
          </a:stretch>
        </p:blipFill>
        <p:spPr bwMode="auto">
          <a:xfrm>
            <a:off x="3491880" y="548680"/>
            <a:ext cx="2340260" cy="2808312"/>
          </a:xfrm>
          <a:prstGeom prst="rect">
            <a:avLst/>
          </a:prstGeom>
          <a:noFill/>
        </p:spPr>
      </p:pic>
      <p:pic>
        <p:nvPicPr>
          <p:cNvPr id="4097" name="Picture 1" descr="C:\Users\User\Desktop\9 uh\9гр 2 мл 24-25г\Проект 2 жизнь мусора\IMG-20250311-WA0004.jpeg"/>
          <p:cNvPicPr>
            <a:picLocks noChangeAspect="1" noChangeArrowheads="1"/>
          </p:cNvPicPr>
          <p:nvPr/>
        </p:nvPicPr>
        <p:blipFill>
          <a:blip r:embed="rId4" cstate="print"/>
          <a:srcRect b="21543"/>
          <a:stretch>
            <a:fillRect/>
          </a:stretch>
        </p:blipFill>
        <p:spPr bwMode="auto">
          <a:xfrm>
            <a:off x="-1548680" y="-34375200"/>
            <a:ext cx="2374799" cy="3312368"/>
          </a:xfrm>
          <a:prstGeom prst="rect">
            <a:avLst/>
          </a:prstGeom>
          <a:noFill/>
        </p:spPr>
      </p:pic>
      <p:pic>
        <p:nvPicPr>
          <p:cNvPr id="9" name="Picture 3" descr="C:\Users\User\Desktop\9 uh\9гр 2 мл 24-25г\Проект 2 жизнь мусора\IMG-20250311-WA0004.jpeg"/>
          <p:cNvPicPr>
            <a:picLocks noChangeAspect="1" noChangeArrowheads="1"/>
          </p:cNvPicPr>
          <p:nvPr/>
        </p:nvPicPr>
        <p:blipFill>
          <a:blip r:embed="rId5" cstate="print"/>
          <a:srcRect r="2500" b="21250"/>
          <a:stretch>
            <a:fillRect/>
          </a:stretch>
        </p:blipFill>
        <p:spPr bwMode="auto">
          <a:xfrm>
            <a:off x="6228184" y="404664"/>
            <a:ext cx="2160240" cy="3101883"/>
          </a:xfrm>
          <a:prstGeom prst="rect">
            <a:avLst/>
          </a:prstGeom>
          <a:noFill/>
        </p:spPr>
      </p:pic>
      <p:pic>
        <p:nvPicPr>
          <p:cNvPr id="10" name="Picture 3" descr="C:\Users\User\Desktop\9 uh\9гр 2 мл 24-25г\Проект 2 жизнь мусора\20250311_093554.jpg"/>
          <p:cNvPicPr>
            <a:picLocks noChangeAspect="1" noChangeArrowheads="1"/>
          </p:cNvPicPr>
          <p:nvPr/>
        </p:nvPicPr>
        <p:blipFill>
          <a:blip r:embed="rId6" cstate="print"/>
          <a:srcRect/>
          <a:stretch>
            <a:fillRect/>
          </a:stretch>
        </p:blipFill>
        <p:spPr bwMode="auto">
          <a:xfrm>
            <a:off x="899592" y="3356992"/>
            <a:ext cx="2952328" cy="3321022"/>
          </a:xfrm>
          <a:prstGeom prst="rect">
            <a:avLst/>
          </a:prstGeom>
          <a:noFill/>
        </p:spPr>
      </p:pic>
      <p:sp>
        <p:nvSpPr>
          <p:cNvPr id="11" name="TextBox 10"/>
          <p:cNvSpPr txBox="1"/>
          <p:nvPr/>
        </p:nvSpPr>
        <p:spPr>
          <a:xfrm>
            <a:off x="395536" y="188640"/>
            <a:ext cx="5908284" cy="369332"/>
          </a:xfrm>
          <a:prstGeom prst="rect">
            <a:avLst/>
          </a:prstGeom>
          <a:noFill/>
        </p:spPr>
        <p:txBody>
          <a:bodyPr wrap="none" rtlCol="0">
            <a:spAutoFit/>
          </a:bodyPr>
          <a:lstStyle/>
          <a:p>
            <a:r>
              <a:rPr lang="ru-RU" dirty="0" smtClean="0">
                <a:latin typeface="Times New Roman" pitchFamily="18" charset="0"/>
                <a:cs typeface="Times New Roman" pitchFamily="18" charset="0"/>
              </a:rPr>
              <a:t>Дидактические игры: «Разложи мусор», «Береги планету»</a:t>
            </a:r>
            <a:endParaRPr lang="ru-RU" dirty="0">
              <a:latin typeface="Times New Roman" pitchFamily="18" charset="0"/>
              <a:cs typeface="Times New Roman" pitchFamily="18" charset="0"/>
            </a:endParaRPr>
          </a:p>
        </p:txBody>
      </p:sp>
      <p:sp>
        <p:nvSpPr>
          <p:cNvPr id="12" name="TextBox 11"/>
          <p:cNvSpPr txBox="1"/>
          <p:nvPr/>
        </p:nvSpPr>
        <p:spPr>
          <a:xfrm>
            <a:off x="3995936" y="3717032"/>
            <a:ext cx="4608512"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Что делать с мусором или вещами, которые накопились дома? </a:t>
            </a:r>
            <a:endParaRPr lang="ru-RU" dirty="0">
              <a:latin typeface="Times New Roman" pitchFamily="18" charset="0"/>
              <a:cs typeface="Times New Roman" pitchFamily="18" charset="0"/>
            </a:endParaRPr>
          </a:p>
        </p:txBody>
      </p:sp>
      <p:pic>
        <p:nvPicPr>
          <p:cNvPr id="4099" name="Picture 3" descr="Picture background"/>
          <p:cNvPicPr>
            <a:picLocks noChangeAspect="1" noChangeArrowheads="1"/>
          </p:cNvPicPr>
          <p:nvPr/>
        </p:nvPicPr>
        <p:blipFill>
          <a:blip r:embed="rId7" cstate="print"/>
          <a:srcRect/>
          <a:stretch>
            <a:fillRect/>
          </a:stretch>
        </p:blipFill>
        <p:spPr bwMode="auto">
          <a:xfrm>
            <a:off x="4139952" y="4437112"/>
            <a:ext cx="4341317" cy="21602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rot="10800000" flipV="1">
            <a:off x="323528" y="260648"/>
            <a:ext cx="4320480"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Просмотр мультфильмов  </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«Три кота» </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Мусор- не мусор», «Мусор в парке»</a:t>
            </a:r>
            <a:r>
              <a:rPr lang="ru-RU" dirty="0" smtClean="0">
                <a:solidFill>
                  <a:srgbClr val="111111"/>
                </a:solidFill>
                <a:latin typeface="Times New Roman" pitchFamily="18" charset="0"/>
                <a:ea typeface="Times New Roman" pitchFamily="18" charset="0"/>
                <a:cs typeface="Times New Roman" pitchFamily="18" charset="0"/>
              </a:rPr>
              <a:t>, «Неправильный мусор»</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5436096" y="332656"/>
            <a:ext cx="2952328" cy="2000548"/>
          </a:xfrm>
          <a:prstGeom prst="rect">
            <a:avLst/>
          </a:prstGeom>
          <a:noFill/>
        </p:spPr>
        <p:txBody>
          <a:bodyPr wrap="square" rtlCol="0">
            <a:spAutoFit/>
          </a:bodyPr>
          <a:lstStyle/>
          <a:p>
            <a:r>
              <a:rPr lang="ru-RU" b="1" dirty="0" smtClean="0">
                <a:latin typeface="Times New Roman" pitchFamily="18" charset="0"/>
                <a:cs typeface="Times New Roman" pitchFamily="18" charset="0"/>
              </a:rPr>
              <a:t>Художественно-эстетическое развитие</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Рисование: Раскрашивание запрещающих экологических знаков</a:t>
            </a:r>
          </a:p>
          <a:p>
            <a:r>
              <a:rPr lang="ru-RU" sz="1600" dirty="0" smtClean="0">
                <a:latin typeface="Times New Roman" pitchFamily="18" charset="0"/>
                <a:cs typeface="Times New Roman" pitchFamily="18" charset="0"/>
              </a:rPr>
              <a:t> </a:t>
            </a:r>
          </a:p>
          <a:p>
            <a:endParaRPr lang="ru-RU" dirty="0"/>
          </a:p>
        </p:txBody>
      </p:sp>
      <p:pic>
        <p:nvPicPr>
          <p:cNvPr id="12" name="Picture 2" descr="C:\Users\User\Desktop\9 uh\9гр 2 мл 24-25г\Проект 2 жизнь мусора\20250417_101156.jpg"/>
          <p:cNvPicPr>
            <a:picLocks noChangeAspect="1" noChangeArrowheads="1"/>
          </p:cNvPicPr>
          <p:nvPr/>
        </p:nvPicPr>
        <p:blipFill>
          <a:blip r:embed="rId2" cstate="print"/>
          <a:srcRect/>
          <a:stretch>
            <a:fillRect/>
          </a:stretch>
        </p:blipFill>
        <p:spPr bwMode="auto">
          <a:xfrm>
            <a:off x="179512" y="1340768"/>
            <a:ext cx="4392488" cy="4392488"/>
          </a:xfrm>
          <a:prstGeom prst="rect">
            <a:avLst/>
          </a:prstGeom>
          <a:noFill/>
        </p:spPr>
      </p:pic>
      <p:pic>
        <p:nvPicPr>
          <p:cNvPr id="2050" name="Picture 2" descr="C:\Users\User\Desktop\9 uh\9гр 2 мл 24-25г\Проект 2 жизнь мусора\20250417_101718.jpg"/>
          <p:cNvPicPr>
            <a:picLocks noChangeAspect="1" noChangeArrowheads="1"/>
          </p:cNvPicPr>
          <p:nvPr/>
        </p:nvPicPr>
        <p:blipFill>
          <a:blip r:embed="rId3" cstate="print"/>
          <a:srcRect/>
          <a:stretch>
            <a:fillRect/>
          </a:stretch>
        </p:blipFill>
        <p:spPr bwMode="auto">
          <a:xfrm>
            <a:off x="4572000" y="2276872"/>
            <a:ext cx="4104456" cy="4104456"/>
          </a:xfrm>
          <a:prstGeom prst="rect">
            <a:avLst/>
          </a:prstGeom>
          <a:noFill/>
        </p:spPr>
      </p:pic>
      <p:sp>
        <p:nvSpPr>
          <p:cNvPr id="2051" name="Rectangle 3"/>
          <p:cNvSpPr>
            <a:spLocks noChangeArrowheads="1"/>
          </p:cNvSpPr>
          <p:nvPr/>
        </p:nvSpPr>
        <p:spPr bwMode="auto">
          <a:xfrm>
            <a:off x="251520" y="5677218"/>
            <a:ext cx="4104456"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Просмотр презентации  </a:t>
            </a: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«Зачем сортировать мусор?» , «Вторая жизнь мусора»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9 uh\9гр 2 мл 24-25г\Проект 2 жизнь мусора\20250417_101518.jpg"/>
          <p:cNvPicPr>
            <a:picLocks noChangeAspect="1" noChangeArrowheads="1"/>
          </p:cNvPicPr>
          <p:nvPr/>
        </p:nvPicPr>
        <p:blipFill>
          <a:blip r:embed="rId2" cstate="print"/>
          <a:srcRect/>
          <a:stretch>
            <a:fillRect/>
          </a:stretch>
        </p:blipFill>
        <p:spPr bwMode="auto">
          <a:xfrm>
            <a:off x="107504" y="980728"/>
            <a:ext cx="5040560" cy="5040560"/>
          </a:xfrm>
          <a:prstGeom prst="rect">
            <a:avLst/>
          </a:prstGeom>
          <a:noFill/>
        </p:spPr>
      </p:pic>
      <p:sp>
        <p:nvSpPr>
          <p:cNvPr id="8" name="TextBox 7"/>
          <p:cNvSpPr txBox="1"/>
          <p:nvPr/>
        </p:nvSpPr>
        <p:spPr>
          <a:xfrm>
            <a:off x="395536" y="476672"/>
            <a:ext cx="3536353"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«Сделай нашу планету чище!»</a:t>
            </a:r>
            <a:endParaRPr lang="ru-RU" sz="2000" dirty="0">
              <a:latin typeface="Times New Roman" pitchFamily="18" charset="0"/>
              <a:cs typeface="Times New Roman" pitchFamily="18" charset="0"/>
            </a:endParaRPr>
          </a:p>
        </p:txBody>
      </p:sp>
      <p:pic>
        <p:nvPicPr>
          <p:cNvPr id="1029" name="Picture 5" descr="C:\Users\User\Desktop\9 uh\9гр 2 мл 24-25г\9 гр\20241002_110130.jpg"/>
          <p:cNvPicPr>
            <a:picLocks noChangeAspect="1" noChangeArrowheads="1"/>
          </p:cNvPicPr>
          <p:nvPr/>
        </p:nvPicPr>
        <p:blipFill>
          <a:blip r:embed="rId3" cstate="print"/>
          <a:srcRect r="-1352" b="25986"/>
          <a:stretch>
            <a:fillRect/>
          </a:stretch>
        </p:blipFill>
        <p:spPr bwMode="auto">
          <a:xfrm>
            <a:off x="5580112" y="620688"/>
            <a:ext cx="2736304" cy="2664296"/>
          </a:xfrm>
          <a:prstGeom prst="rect">
            <a:avLst/>
          </a:prstGeom>
          <a:noFill/>
        </p:spPr>
      </p:pic>
      <p:pic>
        <p:nvPicPr>
          <p:cNvPr id="1030" name="Picture 6" descr="C:\Users\User\Desktop\9 uh\9гр 2 мл 24-25г\9 гр\20241002_110543.jpg"/>
          <p:cNvPicPr>
            <a:picLocks noChangeAspect="1" noChangeArrowheads="1"/>
          </p:cNvPicPr>
          <p:nvPr/>
        </p:nvPicPr>
        <p:blipFill>
          <a:blip r:embed="rId4" cstate="print"/>
          <a:srcRect t="30645" r="-3226" b="16129"/>
          <a:stretch>
            <a:fillRect/>
          </a:stretch>
        </p:blipFill>
        <p:spPr bwMode="auto">
          <a:xfrm>
            <a:off x="5292080" y="3861048"/>
            <a:ext cx="3246906" cy="22322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 xmlns:a14="http://schemas.microsoft.com/office/drawing/2010/main" val="0"/>
              </a:ext>
            </a:extLst>
          </a:blip>
          <a:srcRect l="29460"/>
          <a:stretch/>
        </p:blipFill>
        <p:spPr>
          <a:xfrm rot="5400000">
            <a:off x="6681837" y="4603411"/>
            <a:ext cx="2160977" cy="2348202"/>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 xmlns:a14="http://schemas.microsoft.com/office/drawing/2010/main" val="0"/>
              </a:ext>
            </a:extLst>
          </a:blip>
          <a:srcRect l="9617" t="847" r="43811"/>
          <a:stretch/>
        </p:blipFill>
        <p:spPr>
          <a:xfrm rot="5400000">
            <a:off x="7167561" y="1049463"/>
            <a:ext cx="1217590" cy="1944216"/>
          </a:xfrm>
          <a:prstGeom prst="rect">
            <a:avLst/>
          </a:prstGeom>
        </p:spPr>
      </p:pic>
      <p:pic>
        <p:nvPicPr>
          <p:cNvPr id="2050" name="Picture 2" descr="F:\Детсад 48\9 гр 2021-22\IMG-20211022-WA0017.jpg"/>
          <p:cNvPicPr>
            <a:picLocks noChangeAspect="1" noChangeArrowheads="1"/>
          </p:cNvPicPr>
          <p:nvPr/>
        </p:nvPicPr>
        <p:blipFill>
          <a:blip r:embed="rId4" cstate="print"/>
          <a:srcRect/>
          <a:stretch>
            <a:fillRect/>
          </a:stretch>
        </p:blipFill>
        <p:spPr bwMode="auto">
          <a:xfrm>
            <a:off x="6660232" y="2852936"/>
            <a:ext cx="2148086" cy="1678662"/>
          </a:xfrm>
          <a:prstGeom prst="rect">
            <a:avLst/>
          </a:prstGeom>
          <a:noFill/>
        </p:spPr>
      </p:pic>
      <p:pic>
        <p:nvPicPr>
          <p:cNvPr id="2051" name="Picture 3" descr="F:\Детсад 48\9 гр 2021-22\IMG-20211224-WA0013.jpg"/>
          <p:cNvPicPr>
            <a:picLocks noChangeAspect="1" noChangeArrowheads="1"/>
          </p:cNvPicPr>
          <p:nvPr/>
        </p:nvPicPr>
        <p:blipFill>
          <a:blip r:embed="rId5" cstate="print"/>
          <a:srcRect l="8066" t="15404" r="21060" b="16685"/>
          <a:stretch>
            <a:fillRect/>
          </a:stretch>
        </p:blipFill>
        <p:spPr bwMode="auto">
          <a:xfrm>
            <a:off x="251520" y="2348880"/>
            <a:ext cx="3423777" cy="1512168"/>
          </a:xfrm>
          <a:prstGeom prst="rect">
            <a:avLst/>
          </a:prstGeom>
          <a:noFill/>
        </p:spPr>
      </p:pic>
      <p:pic>
        <p:nvPicPr>
          <p:cNvPr id="2052" name="Picture 4" descr="F:\Детсад 48\1.сред. гр 2016-17г\фото средняя гр\поделки\наши поделки 9 гр\IMG_20170329_185049.jpg"/>
          <p:cNvPicPr>
            <a:picLocks noChangeAspect="1" noChangeArrowheads="1"/>
          </p:cNvPicPr>
          <p:nvPr/>
        </p:nvPicPr>
        <p:blipFill>
          <a:blip r:embed="rId6" cstate="print"/>
          <a:srcRect t="8451" r="4225" b="7042"/>
          <a:stretch>
            <a:fillRect/>
          </a:stretch>
        </p:blipFill>
        <p:spPr bwMode="auto">
          <a:xfrm>
            <a:off x="2339752" y="3933056"/>
            <a:ext cx="2264651" cy="2664296"/>
          </a:xfrm>
          <a:prstGeom prst="rect">
            <a:avLst/>
          </a:prstGeom>
          <a:noFill/>
        </p:spPr>
      </p:pic>
      <p:pic>
        <p:nvPicPr>
          <p:cNvPr id="2053" name="Picture 5" descr="F:\Детсад 48\2.старшая гр 2017-18 г\фото 9гр старшая 2017-18г\группа наша\IMG_20170816_185131.jpg"/>
          <p:cNvPicPr>
            <a:picLocks noChangeAspect="1" noChangeArrowheads="1"/>
          </p:cNvPicPr>
          <p:nvPr/>
        </p:nvPicPr>
        <p:blipFill>
          <a:blip r:embed="rId7" cstate="print"/>
          <a:srcRect/>
          <a:stretch>
            <a:fillRect/>
          </a:stretch>
        </p:blipFill>
        <p:spPr bwMode="auto">
          <a:xfrm>
            <a:off x="4716016" y="3933056"/>
            <a:ext cx="1834754" cy="2664296"/>
          </a:xfrm>
          <a:prstGeom prst="rect">
            <a:avLst/>
          </a:prstGeom>
          <a:noFill/>
        </p:spPr>
      </p:pic>
      <p:pic>
        <p:nvPicPr>
          <p:cNvPr id="8" name="Picture 5" descr="C:\Users\User\Desktop\9 uh\9гр 2 мл 24-25г\Проект 2 жизнь мусора\20250326_182118.jpg"/>
          <p:cNvPicPr>
            <a:picLocks noChangeAspect="1" noChangeArrowheads="1"/>
          </p:cNvPicPr>
          <p:nvPr/>
        </p:nvPicPr>
        <p:blipFill>
          <a:blip r:embed="rId8" cstate="print"/>
          <a:srcRect/>
          <a:stretch>
            <a:fillRect/>
          </a:stretch>
        </p:blipFill>
        <p:spPr bwMode="auto">
          <a:xfrm>
            <a:off x="179512" y="404664"/>
            <a:ext cx="4472264" cy="1852635"/>
          </a:xfrm>
          <a:prstGeom prst="rect">
            <a:avLst/>
          </a:prstGeom>
          <a:noFill/>
        </p:spPr>
      </p:pic>
      <p:pic>
        <p:nvPicPr>
          <p:cNvPr id="9" name="Picture 4" descr="C:\Users\User\Desktop\9 uh\9гр 2 мл 24-25г\Проект 2 жизнь мусора\20250326_182147.jpg"/>
          <p:cNvPicPr>
            <a:picLocks noChangeAspect="1" noChangeArrowheads="1"/>
          </p:cNvPicPr>
          <p:nvPr/>
        </p:nvPicPr>
        <p:blipFill>
          <a:blip r:embed="rId9" cstate="print"/>
          <a:srcRect/>
          <a:stretch>
            <a:fillRect/>
          </a:stretch>
        </p:blipFill>
        <p:spPr bwMode="auto">
          <a:xfrm>
            <a:off x="179512" y="3933056"/>
            <a:ext cx="2031690" cy="2708921"/>
          </a:xfrm>
          <a:prstGeom prst="rect">
            <a:avLst/>
          </a:prstGeom>
          <a:noFill/>
        </p:spPr>
      </p:pic>
      <p:pic>
        <p:nvPicPr>
          <p:cNvPr id="10" name="Picture 6" descr="C:\Users\User\Desktop\9 uh\9гр 2 мл 24-25г\Проект 2 жизнь мусора\20250311_093604.jpg"/>
          <p:cNvPicPr>
            <a:picLocks noChangeAspect="1" noChangeArrowheads="1"/>
          </p:cNvPicPr>
          <p:nvPr/>
        </p:nvPicPr>
        <p:blipFill>
          <a:blip r:embed="rId10" cstate="print"/>
          <a:srcRect/>
          <a:stretch>
            <a:fillRect/>
          </a:stretch>
        </p:blipFill>
        <p:spPr bwMode="auto">
          <a:xfrm>
            <a:off x="4788024" y="1340768"/>
            <a:ext cx="1835696" cy="2447595"/>
          </a:xfrm>
          <a:prstGeom prst="rect">
            <a:avLst/>
          </a:prstGeom>
          <a:noFill/>
        </p:spPr>
      </p:pic>
      <p:sp>
        <p:nvSpPr>
          <p:cNvPr id="11" name="TextBox 10"/>
          <p:cNvSpPr txBox="1"/>
          <p:nvPr/>
        </p:nvSpPr>
        <p:spPr>
          <a:xfrm>
            <a:off x="5508104" y="404664"/>
            <a:ext cx="2636235"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Выставка поделок «Вторая жизнь мусора»</a:t>
            </a:r>
            <a:endParaRPr lang="ru-RU"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43608" y="1567825"/>
            <a:ext cx="7056784"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 результате данного  проекта</a:t>
            </a:r>
            <a:r>
              <a:rPr kumimoji="0" lang="ru-RU" sz="2000" b="0" i="0" u="none" strike="noStrike" cap="none" normalizeH="0" dirty="0" smtClean="0">
                <a:ln>
                  <a:noFill/>
                </a:ln>
                <a:solidFill>
                  <a:srgbClr val="111111"/>
                </a:solidFill>
                <a:effectLst/>
                <a:latin typeface="Times New Roman" pitchFamily="18" charset="0"/>
                <a:ea typeface="Times New Roman" pitchFamily="18" charset="0"/>
                <a:cs typeface="Times New Roman" pitchFamily="18" charset="0"/>
              </a:rPr>
              <a:t>  дети: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имеют представления об источниках возникновения отходов, их классификации и способах утилизации;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о наличии представлений о раздельном сборе отходов;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о наличии знаний и умений возможности вторичного использования бытовых отходов;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TotalTime>
  <Words>133</Words>
  <Application>Microsoft Office PowerPoint</Application>
  <PresentationFormat>Экран (4:3)</PresentationFormat>
  <Paragraphs>45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Справедливость</vt:lpstr>
      <vt:lpstr>Проект во второй младшей группе   «Вторая жизнь мусора»</vt:lpstr>
      <vt:lpstr>Слайд 2</vt:lpstr>
      <vt:lpstr>Слайд 3</vt:lpstr>
      <vt:lpstr>Слайд 4</vt:lpstr>
      <vt:lpstr>Слайд 5</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cp:revision>
  <dcterms:created xsi:type="dcterms:W3CDTF">2025-04-16T17:05:21Z</dcterms:created>
  <dcterms:modified xsi:type="dcterms:W3CDTF">2025-06-16T16:31:58Z</dcterms:modified>
</cp:coreProperties>
</file>