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87" r:id="rId3"/>
    <p:sldId id="286" r:id="rId4"/>
    <p:sldId id="288" r:id="rId5"/>
    <p:sldId id="290" r:id="rId6"/>
    <p:sldId id="291" r:id="rId7"/>
    <p:sldId id="292" r:id="rId8"/>
    <p:sldId id="293" r:id="rId9"/>
    <p:sldId id="295" r:id="rId10"/>
    <p:sldId id="296" r:id="rId11"/>
    <p:sldId id="297" r:id="rId12"/>
    <p:sldId id="303" r:id="rId13"/>
    <p:sldId id="298" r:id="rId14"/>
    <p:sldId id="299" r:id="rId15"/>
    <p:sldId id="300" r:id="rId16"/>
    <p:sldId id="294" r:id="rId17"/>
    <p:sldId id="301" r:id="rId18"/>
    <p:sldId id="302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4660"/>
  </p:normalViewPr>
  <p:slideViewPr>
    <p:cSldViewPr>
      <p:cViewPr varScale="1">
        <p:scale>
          <a:sx n="93" d="100"/>
          <a:sy n="93" d="100"/>
        </p:scale>
        <p:origin x="1003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B33F-A656-425C-91E4-79A803F8CBC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589-27AF-4A63-8C01-1D0DFA3E47E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B33F-A656-425C-91E4-79A803F8CBC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589-27AF-4A63-8C01-1D0DFA3E47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B33F-A656-425C-91E4-79A803F8CBC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589-27AF-4A63-8C01-1D0DFA3E47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B33F-A656-425C-91E4-79A803F8CBC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589-27AF-4A63-8C01-1D0DFA3E47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B33F-A656-425C-91E4-79A803F8CBC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589-27AF-4A63-8C01-1D0DFA3E47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B33F-A656-425C-91E4-79A803F8CBC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589-27AF-4A63-8C01-1D0DFA3E47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B33F-A656-425C-91E4-79A803F8CBC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589-27AF-4A63-8C01-1D0DFA3E47E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B33F-A656-425C-91E4-79A803F8CBC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589-27AF-4A63-8C01-1D0DFA3E47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B33F-A656-425C-91E4-79A803F8CBC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589-27AF-4A63-8C01-1D0DFA3E47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B33F-A656-425C-91E4-79A803F8CBC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589-27AF-4A63-8C01-1D0DFA3E47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B33F-A656-425C-91E4-79A803F8CBC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589-27AF-4A63-8C01-1D0DFA3E47E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58B33F-A656-425C-91E4-79A803F8CBC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BC7589-27AF-4A63-8C01-1D0DFA3E47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280920" cy="468052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br>
              <a:rPr lang="ru-RU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b="1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 – практикум </a:t>
            </a:r>
            <a:br>
              <a:rPr lang="ru-RU" sz="4900" b="1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«Центр развития с элементами Монтессори в пространстве группы детского сада для детей младшего дошкольного возраста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4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EC9600-58D0-68D5-9014-32CF5D3EE691}"/>
              </a:ext>
            </a:extLst>
          </p:cNvPr>
          <p:cNvSpPr txBox="1"/>
          <p:nvPr/>
        </p:nvSpPr>
        <p:spPr>
          <a:xfrm>
            <a:off x="251520" y="4725144"/>
            <a:ext cx="871296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Зона творчества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1B1C2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Здесь дети развивают творческие способности, учатся выражать эмоции в образах продуктивного творчества (рисование, лепка, аппликация) и посредством музыкальных видов деятельности (в музицировании, танце, пении).</a:t>
            </a:r>
            <a:endParaRPr lang="ru-RU" sz="1800" dirty="0">
              <a:solidFill>
                <a:srgbClr val="1111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Занятия в творческих зонах так же строятся по принципу свободы выбора материалов и способов действия.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94B740-D905-4112-143B-53DF72C73F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1707"/>
            <a:ext cx="2952328" cy="16606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796B88-8624-9B06-1E9C-677AC6AC7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7401" y="1057478"/>
            <a:ext cx="4447043" cy="25014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736D5D-86D4-0DFA-3F03-638EE5BBD5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70173"/>
            <a:ext cx="2952328" cy="16606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EA2ECC-EA63-EC80-D9E3-6CFC42DAD1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1190" y="1056747"/>
            <a:ext cx="4447044" cy="25014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81604E7-5609-F4CF-590D-03C2FA548D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86" y="2861452"/>
            <a:ext cx="2968086" cy="166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60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586307-8061-867D-0B13-310B411368C7}"/>
              </a:ext>
            </a:extLst>
          </p:cNvPr>
          <p:cNvSpPr txBox="1"/>
          <p:nvPr/>
        </p:nvSpPr>
        <p:spPr>
          <a:xfrm>
            <a:off x="395536" y="5733256"/>
            <a:ext cx="8424936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800" b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Зона двигательной активности</a:t>
            </a:r>
            <a:r>
              <a:rPr lang="ru-RU" sz="180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организуется в отдалении от других развивающих зон.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CFAACE-B69D-611D-55C2-634169252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01302"/>
            <a:ext cx="5523852" cy="31071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36B559-56EC-4EB0-244C-738CE0315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74330"/>
            <a:ext cx="4896545" cy="335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0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3D3247-3CE0-CEED-63D7-44CC8CDB4D38}"/>
              </a:ext>
            </a:extLst>
          </p:cNvPr>
          <p:cNvSpPr txBox="1"/>
          <p:nvPr/>
        </p:nvSpPr>
        <p:spPr>
          <a:xfrm>
            <a:off x="251520" y="692696"/>
            <a:ext cx="8568952" cy="5268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/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Плюсы методики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Монтессори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мотивирует к учебе — дети учатся исключительно из интереса;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учит самостоятельно организовывать и планировать свою деятельность;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учит самостоятельно искать ответы на свои вопросы;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знакомит с основами окружающего мира;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развивает мощную логику и аналитические способности;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развивает речь через мелкую моторику.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для детей с особыми потребностями, такая методика дает возможность самообслуживания и подтягивает до уровня здоровых ребят.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Минусы методики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Монтессори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необходимость большого количества уникальных учебных материалов;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недопустимость привычных спонтанных и творческих ролевых игр;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преобладает развитие интеллектуальных способностей над творческими;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отрицание рисования и лепки, сказок и стихов как деятельности, уводящей ребенка от реальности;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чтение для детей — это процесс получения информации, а не удовольствие;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отрицаются обычные игрушки.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91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C3010E-5529-D69A-BA4F-38B139F8C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0169" y="3415934"/>
            <a:ext cx="3883660" cy="242820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6CF65-6775-C127-950A-A893043123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5608" y="3396903"/>
            <a:ext cx="3981155" cy="25637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01DDB5-07CB-C6EB-F736-0E8D68F790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7246" y="3573790"/>
            <a:ext cx="3945214" cy="2277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CB05D0-5FA8-456B-D48A-9255C673F6B6}"/>
              </a:ext>
            </a:extLst>
          </p:cNvPr>
          <p:cNvSpPr txBox="1"/>
          <p:nvPr/>
        </p:nvSpPr>
        <p:spPr>
          <a:xfrm>
            <a:off x="539552" y="745074"/>
            <a:ext cx="80648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Педагогический процесс в группе начинается с проведения утреннего круга. Это коллективное занятие направленно на поддержание общего ритма группы.</a:t>
            </a:r>
          </a:p>
          <a:p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После этого педагог сообщает или напоминает образовательную тему (она находит отражение во всех формах деятельности в течении 1 недели), дети по очереди покидают круг и выбирают материалы для свободных занятий.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57EFAB-E41E-C5BE-50F8-6B28A3464579}"/>
              </a:ext>
            </a:extLst>
          </p:cNvPr>
          <p:cNvSpPr txBox="1"/>
          <p:nvPr/>
        </p:nvSpPr>
        <p:spPr>
          <a:xfrm>
            <a:off x="323528" y="188640"/>
            <a:ext cx="8280920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spc="-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работы по программе Монтессори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78638A-CB49-B429-AF17-01E0D8ABF5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15" y="5319144"/>
            <a:ext cx="2428203" cy="13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96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30B3E6-592C-B455-81F6-C0C7CD8572E7}"/>
              </a:ext>
            </a:extLst>
          </p:cNvPr>
          <p:cNvSpPr txBox="1"/>
          <p:nvPr/>
        </p:nvSpPr>
        <p:spPr>
          <a:xfrm>
            <a:off x="323528" y="260648"/>
            <a:ext cx="8568952" cy="6091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Непосредственно образовательная деятельность детей строится в форме: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Свободной работы детей.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Как уже говорилось, каждый ребёнок в праве выбрать место,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-материалы и способы действия для саморазвития.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Индивидуальных занятий.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 время свободной деятельности детей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-педагог проводит занятия с отдельными воспитанниками: передаёт им способы действия с конкретным материалом.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Коллективных занятий в кругу.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Фронтальная работа с детьми, которая предваряет и завершает свободную работу в группе.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Творческих занятий в подгруппах.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 музицирование, художественное творчество, инсценировки, кулинарные занятия.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Групповых событий: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экскурсии, праздники, коллективное экспериментирование и работа в рамках проектной деятельности</a:t>
            </a:r>
            <a:r>
              <a:rPr lang="ru-RU" sz="20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825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A3D062-000A-7A6A-3A14-BE6F53A57D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7" y="3255524"/>
            <a:ext cx="3024338" cy="17011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A83832-4BB1-FD4B-B5B8-13B7E40EAA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900" y="4882165"/>
            <a:ext cx="3024336" cy="17011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01D29C-08FC-0A51-38EF-6666148FF7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6" y="4967552"/>
            <a:ext cx="2933869" cy="16503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76C24E-897A-EDE8-CF2C-D63A6CA425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900" y="3246012"/>
            <a:ext cx="3024336" cy="1701189"/>
          </a:xfrm>
          <a:prstGeom prst="rect">
            <a:avLst/>
          </a:prstGeom>
        </p:spPr>
      </p:pic>
      <p:pic>
        <p:nvPicPr>
          <p:cNvPr id="2" name="Picture 2" descr="C:\Users\User\Desktop\фото работа\фотки телефон\IMG_20181018_091947.jpg">
            <a:extLst>
              <a:ext uri="{FF2B5EF4-FFF2-40B4-BE49-F238E27FC236}">
                <a16:creationId xmlns:a16="http://schemas.microsoft.com/office/drawing/2014/main" id="{2BE30F25-3F57-19F7-F514-F060348A2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204" y="3244687"/>
            <a:ext cx="2527993" cy="333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F9716E-40AF-DF49-20AB-AB17FEDB7B4C}"/>
              </a:ext>
            </a:extLst>
          </p:cNvPr>
          <p:cNvSpPr txBox="1"/>
          <p:nvPr/>
        </p:nvSpPr>
        <p:spPr>
          <a:xfrm>
            <a:off x="1" y="116632"/>
            <a:ext cx="8975078" cy="3173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000" b="1" dirty="0">
                <a:solidFill>
                  <a:srgbClr val="0F0F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«Сказка в сенсорной коробке»  по сенсомоторному развитию детей в художественном творчестве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формирование художественно-творческих способностей детей младшего дошкольного возраста через сенсорное развитие.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8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21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b="1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адачи: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80"/>
              </a:lnSpc>
              <a:spcAft>
                <a:spcPts val="1000"/>
              </a:spcAft>
            </a:pPr>
            <a:r>
              <a:rPr lang="ru-RU" sz="18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Создание условий развития творческих способностей для детей младшего дошкольного возраста;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80"/>
              </a:lnSpc>
              <a:spcAft>
                <a:spcPts val="1000"/>
              </a:spcAft>
            </a:pPr>
            <a:r>
              <a:rPr lang="ru-RU" sz="18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Предоставление возможности ребенку творить самостоятельно;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80"/>
              </a:lnSpc>
              <a:spcAft>
                <a:spcPts val="1000"/>
              </a:spcAft>
            </a:pPr>
            <a:r>
              <a:rPr lang="ru-RU" sz="18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Накопление впечатлений, эмоций, сенсорного опыта.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73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43700E-DF37-16AB-DB9D-598BB9CCB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87254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490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C2E51D-1CBA-22F7-8FDE-90893F5937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3074" y="834074"/>
            <a:ext cx="3173694" cy="18012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DC4EB5-5E7A-58FB-1F83-E1AF51D3F0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0445" y="870084"/>
            <a:ext cx="3202245" cy="1801263"/>
          </a:xfrm>
          <a:prstGeom prst="rect">
            <a:avLst/>
          </a:prstGeom>
        </p:spPr>
      </p:pic>
      <p:pic>
        <p:nvPicPr>
          <p:cNvPr id="9" name="Рисунок 8" descr="C:\Users\User\AppData\Local\Microsoft\Windows\INetCache\Content.Word\IMG_20200226_093749.jpg">
            <a:extLst>
              <a:ext uri="{FF2B5EF4-FFF2-40B4-BE49-F238E27FC236}">
                <a16:creationId xmlns:a16="http://schemas.microsoft.com/office/drawing/2014/main" id="{08BDF37F-EE23-E00F-A22A-8396D9684BB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73" y="147859"/>
            <a:ext cx="1935111" cy="317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фотки телефон\IMG_20181102_085005.jpg">
            <a:extLst>
              <a:ext uri="{FF2B5EF4-FFF2-40B4-BE49-F238E27FC236}">
                <a16:creationId xmlns:a16="http://schemas.microsoft.com/office/drawing/2014/main" id="{26A5A66F-8C21-3088-3F5C-C1EAD2E4A17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53" y="175896"/>
            <a:ext cx="1894975" cy="317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AppData\Local\Microsoft\Windows\INetCache\Content.Word\IMG_20200227_145016.jpg">
            <a:extLst>
              <a:ext uri="{FF2B5EF4-FFF2-40B4-BE49-F238E27FC236}">
                <a16:creationId xmlns:a16="http://schemas.microsoft.com/office/drawing/2014/main" id="{7B66677E-0E0A-E7FF-D306-3759A5FC669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797" y="2556086"/>
            <a:ext cx="3101401" cy="216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AppData\Local\Microsoft\Windows\INetCache\Content.Word\IMG_20200227_141846.jpg">
            <a:extLst>
              <a:ext uri="{FF2B5EF4-FFF2-40B4-BE49-F238E27FC236}">
                <a16:creationId xmlns:a16="http://schemas.microsoft.com/office/drawing/2014/main" id="{BC1D0A09-C400-60C7-4263-8DF884AF823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0" y="2556086"/>
            <a:ext cx="3435447" cy="216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фотки телефон\IMG_20181123_16552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937" y="2535346"/>
            <a:ext cx="1894975" cy="218119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C04A48-EAF9-0C85-A03B-A1DF50616F40}"/>
              </a:ext>
            </a:extLst>
          </p:cNvPr>
          <p:cNvSpPr txBox="1"/>
          <p:nvPr/>
        </p:nvSpPr>
        <p:spPr>
          <a:xfrm>
            <a:off x="179512" y="4869160"/>
            <a:ext cx="8208911" cy="18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1B1C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Монтессори-материалы можно изготовить своими руками: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800" dirty="0">
                <a:solidFill>
                  <a:srgbClr val="1B1C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 рамки и доски с застёжками; фишки или таблички с цифрами, имитирующие досочки </a:t>
            </a:r>
            <a:r>
              <a:rPr lang="ru-RU" sz="1800" dirty="0" err="1">
                <a:solidFill>
                  <a:srgbClr val="1B1C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Сегена</a:t>
            </a:r>
            <a:r>
              <a:rPr lang="ru-RU" sz="1800" dirty="0">
                <a:solidFill>
                  <a:srgbClr val="1B1C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цветовые таблички из картона или плотного фетра; контейнеры с бросовым и природным материалами, фурнитурой для развития мелкой моторики; и др.</a:t>
            </a:r>
            <a:endParaRPr lang="ru-RU" sz="1800" dirty="0">
              <a:solidFill>
                <a:srgbClr val="1B1C2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61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фотки телефон\IMG_20181102_092508.jpg">
            <a:extLst>
              <a:ext uri="{FF2B5EF4-FFF2-40B4-BE49-F238E27FC236}">
                <a16:creationId xmlns:a16="http://schemas.microsoft.com/office/drawing/2014/main" id="{183CFFB2-995A-F0BC-5F2F-115A85C562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4" y="3254106"/>
            <a:ext cx="2029685" cy="327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фотки разные\IMG_20191212_082320.jpg">
            <a:extLst>
              <a:ext uri="{FF2B5EF4-FFF2-40B4-BE49-F238E27FC236}">
                <a16:creationId xmlns:a16="http://schemas.microsoft.com/office/drawing/2014/main" id="{E98F8BB8-1A48-F513-4C6F-07C0F969438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228" y="3238579"/>
            <a:ext cx="2112212" cy="32763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7528EA-8FAB-35CE-4558-6420A9D1CFDC}"/>
              </a:ext>
            </a:extLst>
          </p:cNvPr>
          <p:cNvSpPr txBox="1"/>
          <p:nvPr/>
        </p:nvSpPr>
        <p:spPr>
          <a:xfrm>
            <a:off x="251520" y="188640"/>
            <a:ext cx="8784976" cy="2317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«Любая реформа образования должна опираться на личность педагога. Если мы будем следовать этому правилу, ребенок, вместо того, чтобы обременять нас, проявит себя как самое великое и утешительное чудо природы».</a:t>
            </a:r>
          </a:p>
          <a:p>
            <a:pPr indent="228600" algn="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Мария Монтессори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User\Desktop\фотки разные\IMG_20190524_103642.jpg">
            <a:extLst>
              <a:ext uri="{FF2B5EF4-FFF2-40B4-BE49-F238E27FC236}">
                <a16:creationId xmlns:a16="http://schemas.microsoft.com/office/drawing/2014/main" id="{42060E4F-A584-F225-F2D2-7E5CEB63B70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47" y="3238580"/>
            <a:ext cx="1968196" cy="3276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744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B08D0BB-9AA2-EFE1-A9E8-C7E215AA504B}"/>
              </a:ext>
            </a:extLst>
          </p:cNvPr>
          <p:cNvSpPr/>
          <p:nvPr/>
        </p:nvSpPr>
        <p:spPr>
          <a:xfrm>
            <a:off x="434495" y="2967335"/>
            <a:ext cx="8275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58528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7B7DC10-2DC9-CE07-4082-7EF1AF3C9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1EA601-63B5-DA1D-05FF-07FF1851268E}"/>
              </a:ext>
            </a:extLst>
          </p:cNvPr>
          <p:cNvSpPr txBox="1"/>
          <p:nvPr/>
        </p:nvSpPr>
        <p:spPr>
          <a:xfrm>
            <a:off x="179512" y="5157192"/>
            <a:ext cx="8568952" cy="1011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40"/>
              </a:lnSpc>
              <a:spcBef>
                <a:spcPts val="750"/>
              </a:spcBef>
              <a:spcAft>
                <a:spcPts val="2250"/>
              </a:spcAft>
            </a:pPr>
            <a:r>
              <a:rPr lang="ru-RU" sz="20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обучении иногда говорят о «Теории соленых огурцов»: если положить свежий огурец в банку с соленым, он тоже неизбежно засолится. Этот же принцип применим и к детям: если поместить ребенка в развивающую, воспитывающую и обучающую среду, он будет обучаться и воспитываться при минимальной помощи.</a:t>
            </a:r>
            <a:endParaRPr lang="ru-RU" sz="20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0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4F04E13-E3F8-66C5-F979-603E5F2F9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18635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C466A5-9388-C291-8D79-2F93196EA0B0}"/>
              </a:ext>
            </a:extLst>
          </p:cNvPr>
          <p:cNvSpPr txBox="1"/>
          <p:nvPr/>
        </p:nvSpPr>
        <p:spPr>
          <a:xfrm>
            <a:off x="3779912" y="764704"/>
            <a:ext cx="48245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Мария Монтессори — итальянский педагог и одна из первых женщин-врачей XIX века, которая создала свою педагогическую систему.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FA310A-A705-D220-6AD2-FCE781A6FD63}"/>
              </a:ext>
            </a:extLst>
          </p:cNvPr>
          <p:cNvSpPr txBox="1"/>
          <p:nvPr/>
        </p:nvSpPr>
        <p:spPr>
          <a:xfrm>
            <a:off x="251520" y="4869160"/>
            <a:ext cx="84969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«Главной целью педагогики М. Монтессори стало воспитание свободного человека – самостоятельного, обладающего чувством собственного достоинства, тонко чувствующего окружающий мир и умеющий находить в нем свое место.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7377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BA0FF22-433E-BD37-6D73-044729BF4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7" y="215903"/>
            <a:ext cx="3199755" cy="211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3E060F2A-87AF-C8E2-38E2-56328A265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37746"/>
            <a:ext cx="3559795" cy="237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8A45DA4-7C91-119D-C4AD-EDD363C19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59" y="3413122"/>
            <a:ext cx="3559795" cy="225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62383A-EF30-3D34-C24A-FA5419F768F7}"/>
              </a:ext>
            </a:extLst>
          </p:cNvPr>
          <p:cNvSpPr txBox="1"/>
          <p:nvPr/>
        </p:nvSpPr>
        <p:spPr>
          <a:xfrm>
            <a:off x="220117" y="3717032"/>
            <a:ext cx="514397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Игровые упражнения по этой методике никогда не приедаются, не надоедают и не заканчиваются. Они просты в использовании, организовать их можно при помощи самых обыкновенных предметов, находящихся буквально под рукой.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635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2A6CCE-69A5-C6C5-8DA1-6210962AF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6847" y="653414"/>
            <a:ext cx="3517972" cy="24652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A830A5-5E2B-E580-369B-842244AA5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7710" y="896610"/>
            <a:ext cx="3517973" cy="19788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7BF29B-B926-737F-8803-1D231A2DB5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2865" y="740540"/>
            <a:ext cx="3517974" cy="22910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FB33EA1-9019-8C57-FC95-C9C71D3D53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0" y="3212976"/>
            <a:ext cx="2950403" cy="16884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89C269-1DA9-4306-509B-151CFAC149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9499" y="803777"/>
            <a:ext cx="3589978" cy="223653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196862-A91C-B32C-3343-C8CDF5B1E9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06" y="3212976"/>
            <a:ext cx="3000024" cy="16884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E529A19-BCD5-7AF6-3093-317A06C6708E}"/>
              </a:ext>
            </a:extLst>
          </p:cNvPr>
          <p:cNvSpPr txBox="1"/>
          <p:nvPr/>
        </p:nvSpPr>
        <p:spPr>
          <a:xfrm>
            <a:off x="179512" y="4901445"/>
            <a:ext cx="8849228" cy="182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Зона практической жизни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ней находится все, что помогает ребенку развивать независимость в быту. То есть мыть руки, умываться, вытирать стол, завязывать шнурки и другие предметы. Здесь выполняют упражнения связанные с переливанием воды, пересыпанием сыпучих материалов. 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65ECB6-0DF4-4D8F-A2F5-3B8A1F1D34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26" y="3212976"/>
            <a:ext cx="2975406" cy="168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3CE2000-E63C-66DF-CBEC-674FB1F24B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381"/>
            <a:ext cx="5112568" cy="2932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37F7EC-B8DB-5AB1-C797-5D00AD080A21}"/>
              </a:ext>
            </a:extLst>
          </p:cNvPr>
          <p:cNvSpPr txBox="1"/>
          <p:nvPr/>
        </p:nvSpPr>
        <p:spPr>
          <a:xfrm>
            <a:off x="107504" y="5229200"/>
            <a:ext cx="8640960" cy="1093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Сенсорная зона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Здесь находятся материалы, которые развивают органы чувств, способность получать информацию из окружающей среды с помощью зрения, обоняния, осязания, вкуса. </a:t>
            </a:r>
            <a:r>
              <a:rPr lang="ru-RU" sz="1800" dirty="0">
                <a:solidFill>
                  <a:srgbClr val="1B1C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900F7A-8216-D545-BB98-E71DF3218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5" y="332789"/>
            <a:ext cx="2944327" cy="16561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DE16C0-856E-80E0-13A1-76782D76DD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054" y="338894"/>
            <a:ext cx="2944327" cy="1656184"/>
          </a:xfrm>
          <a:prstGeom prst="rect">
            <a:avLst/>
          </a:prstGeom>
        </p:spPr>
      </p:pic>
      <p:pic>
        <p:nvPicPr>
          <p:cNvPr id="8" name="Рисунок 7" descr="C:\Users\User\AppData\Local\Microsoft\Windows\INetCache\Content.Word\IMG_20200226_094111.jpg">
            <a:extLst>
              <a:ext uri="{FF2B5EF4-FFF2-40B4-BE49-F238E27FC236}">
                <a16:creationId xmlns:a16="http://schemas.microsoft.com/office/drawing/2014/main" id="{792AB487-8E34-737E-528C-9BCD372D062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592288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фотки телефон\IMG_20181102_090754.jpg">
            <a:extLst>
              <a:ext uri="{FF2B5EF4-FFF2-40B4-BE49-F238E27FC236}">
                <a16:creationId xmlns:a16="http://schemas.microsoft.com/office/drawing/2014/main" id="{6E94D34E-D5E7-14AD-3558-62991AC0208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4" y="1932382"/>
            <a:ext cx="1885563" cy="293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084673-F39D-5895-DF21-26FCFC0278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5688" y="2454871"/>
            <a:ext cx="2930542" cy="188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090369-37C2-FB31-960D-910538683FFD}"/>
              </a:ext>
            </a:extLst>
          </p:cNvPr>
          <p:cNvSpPr txBox="1"/>
          <p:nvPr/>
        </p:nvSpPr>
        <p:spPr>
          <a:xfrm>
            <a:off x="404612" y="4038449"/>
            <a:ext cx="8568952" cy="1924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Зона математики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1B1C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Зона математики организуется в тесной взаимосвязи с зоной сенсорики. Пособия учат счёту в пределах десятка и способствуют формированию понятия «количество»; используются для обучения навыку простых вычислительных операций (сложение, вычитание, умножение, деление); 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здесь ребенок учится не только считать, но и решать довольно сложные задачи.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F44AA7-4466-9827-5793-D75244A9AC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4" y="225431"/>
            <a:ext cx="3487632" cy="19065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5BAF6B-649F-AE04-4892-3BD5C9DB6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3523" y="927404"/>
            <a:ext cx="3199889" cy="17999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ABB6F9-1F5B-C84B-619D-CA3FDF1BD7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3586" y="925407"/>
            <a:ext cx="3199888" cy="1799937"/>
          </a:xfrm>
          <a:prstGeom prst="rect">
            <a:avLst/>
          </a:prstGeom>
        </p:spPr>
      </p:pic>
      <p:pic>
        <p:nvPicPr>
          <p:cNvPr id="14" name="Рисунок 13" descr="C:\Users\User\Desktop\фотки разные\IMG_20191213_1811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453" y="216145"/>
            <a:ext cx="1743108" cy="321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AC8504-7CC9-0F86-AACB-C296E30B5F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21" y="2059454"/>
            <a:ext cx="2428203" cy="1365865"/>
          </a:xfrm>
          <a:prstGeom prst="rect">
            <a:avLst/>
          </a:prstGeom>
        </p:spPr>
      </p:pic>
      <p:pic>
        <p:nvPicPr>
          <p:cNvPr id="15" name="Рисунок 14" descr="C:\Users\User\AppData\Local\Microsoft\Windows\INetCache\Content.Word\IMG_20200227_14243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6518" y="2131939"/>
            <a:ext cx="2428203" cy="1293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32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Users\User\Desktop\фотки телефон\IMG_20181019_064853.jpg">
            <a:extLst>
              <a:ext uri="{FF2B5EF4-FFF2-40B4-BE49-F238E27FC236}">
                <a16:creationId xmlns:a16="http://schemas.microsoft.com/office/drawing/2014/main" id="{0F3BF99E-30CC-C714-3F91-C35B972ACCF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9488"/>
            <a:ext cx="2912561" cy="18613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AA8758-AE62-D8A4-1EC3-B0ECD0D35E0D}"/>
              </a:ext>
            </a:extLst>
          </p:cNvPr>
          <p:cNvSpPr txBox="1"/>
          <p:nvPr/>
        </p:nvSpPr>
        <p:spPr>
          <a:xfrm>
            <a:off x="323528" y="5013176"/>
            <a:ext cx="8568952" cy="1695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Зона языка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этой зоне происходит все, что связано с устной речью.</a:t>
            </a:r>
            <a:r>
              <a:rPr lang="ru-RU" sz="1800" dirty="0">
                <a:solidFill>
                  <a:srgbClr val="1B1C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Ребёнок пополняет активный словарный запас, пробует составлять небольшие рассказы. Зона языкового развития также организуется на материале, совершенствующего сенсорное восприятие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6382CE-21CB-5652-BD3B-F0910C61E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94" y="167554"/>
            <a:ext cx="3277012" cy="18433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151C9E-4F83-8EB9-495F-9F9C3AD746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1" y="1982855"/>
            <a:ext cx="4788024" cy="26932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FD0BC5-C16B-3D3C-0435-0B28D2487F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9" y="149488"/>
            <a:ext cx="3309129" cy="18613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55129F-FF6F-82A3-4235-117D8E7E35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649" y="1980649"/>
            <a:ext cx="4716016" cy="269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48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84993C-437C-2FBA-C4AD-B2A73EA53DCA}"/>
              </a:ext>
            </a:extLst>
          </p:cNvPr>
          <p:cNvSpPr txBox="1"/>
          <p:nvPr/>
        </p:nvSpPr>
        <p:spPr>
          <a:xfrm>
            <a:off x="179512" y="4941168"/>
            <a:ext cx="87849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Космическая зона – познания.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1B1C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космической зоне воспитанники формируют представления о географии, зоологии и ботанике, космосе, о научных способах познания мира (опыты и эксперименты).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06B967-EB0C-4E21-BC50-91E462B9CE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0" y="721012"/>
            <a:ext cx="3534141" cy="19879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7ED990-F9DF-645A-2835-9C8571B384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384" y="711435"/>
            <a:ext cx="3432896" cy="19879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5C09C6-A697-75A5-AD50-E622F795A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4" y="2668818"/>
            <a:ext cx="3534141" cy="19879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FCF1D3-DED4-188E-29A2-8F7D14E9DE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385" y="2679315"/>
            <a:ext cx="3432895" cy="196003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A552B15-F0AF-F667-AF77-0E59F35B21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2631" y="1569314"/>
            <a:ext cx="3929642" cy="221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2023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940</TotalTime>
  <Words>866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Georgia</vt:lpstr>
      <vt:lpstr>Open Sans</vt:lpstr>
      <vt:lpstr>Times New Roman</vt:lpstr>
      <vt:lpstr>Trebuchet MS</vt:lpstr>
      <vt:lpstr>Воздушный поток</vt:lpstr>
      <vt:lpstr>  Семинар – практикум  «Центр развития с элементами Монтессори в пространстве группы детского сада для детей младшего дошкольного возраста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Оборудуем сенсорный уголок с элементами Монтессори – педагогики в группе своими руками</dc:title>
  <dc:creator>User</dc:creator>
  <cp:lastModifiedBy>pastuxova_76@list.ru</cp:lastModifiedBy>
  <cp:revision>40</cp:revision>
  <dcterms:created xsi:type="dcterms:W3CDTF">2020-02-27T09:06:32Z</dcterms:created>
  <dcterms:modified xsi:type="dcterms:W3CDTF">2024-04-23T08:32:20Z</dcterms:modified>
</cp:coreProperties>
</file>