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051C"/>
    <a:srgbClr val="384B2B"/>
    <a:srgbClr val="66874F"/>
    <a:srgbClr val="D6A300"/>
    <a:srgbClr val="8A6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22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41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10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audio" Target="../media/audio2.wav"/><Relationship Id="rId7" Type="http://schemas.openxmlformats.org/officeDocument/2006/relationships/image" Target="../media/image18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3.wav"/><Relationship Id="rId7" Type="http://schemas.openxmlformats.org/officeDocument/2006/relationships/image" Target="../media/image2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389" y="2564904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Дидактическая </a:t>
            </a:r>
            <a:r>
              <a:rPr lang="ru-RU" sz="4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игра для детей </a:t>
            </a:r>
          </a:p>
          <a:p>
            <a:r>
              <a:rPr lang="ru-RU" sz="4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 – 7 лет на тему: «Огонь – друг, огонь - враг»</a:t>
            </a:r>
            <a:endParaRPr lang="ru-RU" sz="4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00496" y="5072074"/>
            <a:ext cx="527984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Подготовила: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Куприянова Ирина Николаевна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1714149"/>
      </p:ext>
    </p:extLst>
  </p:cSld>
  <p:clrMapOvr>
    <a:masterClrMapping/>
  </p:clrMapOvr>
  <p:transition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86116" y="428604"/>
            <a:ext cx="550072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Он гарцует при горении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Словно  ярко- красный конь,</a:t>
            </a:r>
            <a:br>
              <a:rPr lang="ru-RU" sz="32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Делая золой поленья,</a:t>
            </a:r>
            <a:br>
              <a:rPr lang="ru-RU" sz="32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Согревает нас ...</a:t>
            </a:r>
            <a:endParaRPr lang="ru-RU" sz="3200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263f6b58b17320b6bcccccfadcfca6c1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85728"/>
            <a:ext cx="3214720" cy="3214720"/>
          </a:xfrm>
          <a:prstGeom prst="rect">
            <a:avLst/>
          </a:prstGeom>
        </p:spPr>
      </p:pic>
      <p:pic>
        <p:nvPicPr>
          <p:cNvPr id="4" name="Рисунок 3" descr="i (15)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71604" y="3143248"/>
            <a:ext cx="3887640" cy="3714752"/>
          </a:xfrm>
          <a:prstGeom prst="rect">
            <a:avLst/>
          </a:prstGeom>
        </p:spPr>
      </p:pic>
      <p:pic>
        <p:nvPicPr>
          <p:cNvPr id="5" name="Рисунок 4" descr="4 (1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86351" y="2571744"/>
            <a:ext cx="4157649" cy="321471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14678" y="571480"/>
            <a:ext cx="52864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Я мчусь с сиреной на пожар,</a:t>
            </a:r>
            <a:b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Везу я воду с пеной.</a:t>
            </a:r>
            <a:b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Потушим в миг огонь и жар</a:t>
            </a:r>
            <a:b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Мы быстро, словно стрелы.</a:t>
            </a:r>
            <a:endParaRPr lang="ru-RU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1011809209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70" y="3786190"/>
            <a:ext cx="3250360" cy="2578821"/>
          </a:xfrm>
          <a:prstGeom prst="rect">
            <a:avLst/>
          </a:prstGeom>
        </p:spPr>
      </p:pic>
      <p:pic>
        <p:nvPicPr>
          <p:cNvPr id="8" name="Рисунок 7" descr="picture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2643182"/>
            <a:ext cx="3796140" cy="2097198"/>
          </a:xfrm>
          <a:prstGeom prst="rect">
            <a:avLst/>
          </a:prstGeom>
        </p:spPr>
      </p:pic>
      <p:pic>
        <p:nvPicPr>
          <p:cNvPr id="10" name="Рисунок 9" descr="i (17)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2285992"/>
            <a:ext cx="2816209" cy="2214554"/>
          </a:xfrm>
          <a:prstGeom prst="rect">
            <a:avLst/>
          </a:prstGeom>
        </p:spPr>
      </p:pic>
      <p:pic>
        <p:nvPicPr>
          <p:cNvPr id="11" name="Рисунок 10" descr="449079_original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00694" y="4572000"/>
            <a:ext cx="3429000" cy="22860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918" y="1000108"/>
            <a:ext cx="66437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Всем ребятам нужно знать,</a:t>
            </a:r>
          </a:p>
          <a:p>
            <a:r>
              <a:rPr lang="ru-RU" sz="36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Что с огнем нельзя играть.</a:t>
            </a:r>
          </a:p>
          <a:p>
            <a:r>
              <a:rPr lang="ru-RU" sz="36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Это все ребята знают? </a:t>
            </a:r>
            <a:endParaRPr lang="ru-RU" sz="3600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Всем ребятам нужно знать,</a:t>
            </a: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 с огнем нельзя играть.</a:t>
            </a:r>
            <a:endParaRPr kumimoji="0" lang="ru-RU" sz="1100" b="0" i="0" u="none" strike="noStrike" cap="none" normalizeH="0" baseline="0" smtClean="0">
              <a:ln>
                <a:noFill/>
              </a:ln>
              <a:solidFill>
                <a:srgbClr val="444444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Это все ребята знают?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i (12)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961" y="3214686"/>
            <a:ext cx="4234017" cy="2857520"/>
          </a:xfrm>
          <a:prstGeom prst="rect">
            <a:avLst/>
          </a:prstGeom>
        </p:spPr>
      </p:pic>
      <p:pic>
        <p:nvPicPr>
          <p:cNvPr id="5" name="Рисунок 4" descr="smiley aghast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3143248"/>
            <a:ext cx="3038490" cy="285887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8794" y="571480"/>
            <a:ext cx="62151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Под столом играет Света,</a:t>
            </a:r>
          </a:p>
          <a:p>
            <a:pPr algn="ctr"/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Зажигает она свечи.</a:t>
            </a:r>
          </a:p>
          <a:p>
            <a:pPr algn="ctr"/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Дети, дайте мне ответ,</a:t>
            </a:r>
          </a:p>
          <a:p>
            <a:pPr algn="ctr"/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Хорошо ли это?</a:t>
            </a:r>
            <a:endParaRPr lang="ru-RU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 (12)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3214686"/>
            <a:ext cx="4365869" cy="2786082"/>
          </a:xfrm>
          <a:prstGeom prst="rect">
            <a:avLst/>
          </a:prstGeom>
        </p:spPr>
      </p:pic>
      <p:pic>
        <p:nvPicPr>
          <p:cNvPr id="4" name="Рисунок 3" descr="smiley aghast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00694" y="3071810"/>
            <a:ext cx="3109928" cy="292609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571604" y="1428736"/>
            <a:ext cx="7272808" cy="4824536"/>
          </a:xfrm>
          <a:prstGeom prst="roundRect">
            <a:avLst>
              <a:gd name="adj" fmla="val 308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/>
            <a:r>
              <a:rPr lang="ru-RU" sz="4400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сформировать представление у детей о правилах пожарной безопасности и осторожного обращения с огнем.</a:t>
            </a:r>
            <a:endParaRPr lang="ru-RU" sz="4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959188"/>
      </p:ext>
    </p:extLst>
  </p:cSld>
  <p:clrMapOvr>
    <a:masterClrMapping/>
  </p:clrMapOvr>
  <p:transition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Кто тушит пожары?</a:t>
            </a:r>
            <a:endParaRPr lang="ru-RU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 (1).jpg"/>
          <p:cNvPicPr>
            <a:picLocks noGrp="1" noChangeAspect="1"/>
          </p:cNvPicPr>
          <p:nvPr>
            <p:ph idx="1"/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57422" y="2000240"/>
            <a:ext cx="2659161" cy="3000396"/>
          </a:xfrm>
        </p:spPr>
      </p:pic>
      <p:pic>
        <p:nvPicPr>
          <p:cNvPr id="5" name="Рисунок 4" descr="i (2)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8016" y="1500174"/>
            <a:ext cx="2571768" cy="3286148"/>
          </a:xfrm>
          <a:prstGeom prst="rect">
            <a:avLst/>
          </a:prstGeom>
        </p:spPr>
      </p:pic>
      <p:pic>
        <p:nvPicPr>
          <p:cNvPr id="6" name="Рисунок 5" descr="i (3)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8" y="2000240"/>
            <a:ext cx="1844514" cy="2969036"/>
          </a:xfrm>
          <a:prstGeom prst="rect">
            <a:avLst/>
          </a:prstGeom>
        </p:spPr>
      </p:pic>
      <p:pic>
        <p:nvPicPr>
          <p:cNvPr id="7" name="Рисунок 6" descr="Дворник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857364"/>
            <a:ext cx="2076738" cy="3449644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Какой номер у пожарной службы?</a:t>
            </a:r>
            <a:endParaRPr lang="ru-RU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2.gif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285852" y="2143116"/>
            <a:ext cx="1928826" cy="1809759"/>
          </a:xfrm>
        </p:spPr>
      </p:pic>
      <p:pic>
        <p:nvPicPr>
          <p:cNvPr id="7" name="Рисунок 6" descr="2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29190" y="2143116"/>
            <a:ext cx="1928826" cy="1785950"/>
          </a:xfrm>
          <a:prstGeom prst="rect">
            <a:avLst/>
          </a:prstGeom>
        </p:spPr>
      </p:pic>
      <p:pic>
        <p:nvPicPr>
          <p:cNvPr id="8" name="Рисунок 7" descr="2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57488" y="4071942"/>
            <a:ext cx="1928826" cy="2064979"/>
          </a:xfrm>
          <a:prstGeom prst="rect">
            <a:avLst/>
          </a:prstGeom>
        </p:spPr>
      </p:pic>
      <p:pic>
        <p:nvPicPr>
          <p:cNvPr id="9" name="Рисунок 8" descr="2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86512" y="4071942"/>
            <a:ext cx="1968240" cy="2038534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86742" cy="1143000"/>
          </a:xfrm>
        </p:spPr>
        <p:txBody>
          <a:bodyPr>
            <a:noAutofit/>
          </a:bodyPr>
          <a:lstStyle/>
          <a:p>
            <a:r>
              <a:rPr lang="ru-RU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Какого цвета пожарная машина?</a:t>
            </a:r>
            <a:endParaRPr lang="ru-RU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37009034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285852" y="1928802"/>
            <a:ext cx="2187827" cy="2168638"/>
          </a:xfrm>
        </p:spPr>
      </p:pic>
      <p:pic>
        <p:nvPicPr>
          <p:cNvPr id="5" name="Рисунок 4" descr="3700903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00364" y="4357694"/>
            <a:ext cx="2214578" cy="2265606"/>
          </a:xfrm>
          <a:prstGeom prst="rect">
            <a:avLst/>
          </a:prstGeom>
        </p:spPr>
      </p:pic>
      <p:pic>
        <p:nvPicPr>
          <p:cNvPr id="6" name="Рисунок 5" descr="3700903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72132" y="2071678"/>
            <a:ext cx="2290872" cy="2143074"/>
          </a:xfrm>
          <a:prstGeom prst="rect">
            <a:avLst/>
          </a:prstGeom>
        </p:spPr>
      </p:pic>
      <p:pic>
        <p:nvPicPr>
          <p:cNvPr id="7" name="Рисунок 6" descr="3700903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58693" y="4473164"/>
            <a:ext cx="2214578" cy="219444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8028384" cy="1143000"/>
          </a:xfrm>
        </p:spPr>
        <p:txBody>
          <a:bodyPr>
            <a:noAutofit/>
          </a:bodyPr>
          <a:lstStyle/>
          <a:p>
            <a:r>
              <a:rPr lang="ru-RU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Какую одежду надевают        пожарные, выезжая на пожар?</a:t>
            </a:r>
            <a:endParaRPr lang="ru-RU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 (4)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5008" y="3286124"/>
            <a:ext cx="1614495" cy="1940227"/>
          </a:xfrm>
          <a:prstGeom prst="rect">
            <a:avLst/>
          </a:prstGeom>
        </p:spPr>
      </p:pic>
      <p:pic>
        <p:nvPicPr>
          <p:cNvPr id="7" name="Рисунок 6" descr="i (4)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1428736"/>
            <a:ext cx="1419225" cy="1785950"/>
          </a:xfrm>
          <a:prstGeom prst="rect">
            <a:avLst/>
          </a:prstGeom>
        </p:spPr>
      </p:pic>
      <p:pic>
        <p:nvPicPr>
          <p:cNvPr id="10" name="Рисунок 9" descr="7c830bfd0216b2f1d4b9d3636d3d9be7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1714488"/>
            <a:ext cx="2222500" cy="1638300"/>
          </a:xfrm>
          <a:prstGeom prst="rect">
            <a:avLst/>
          </a:prstGeom>
        </p:spPr>
      </p:pic>
      <p:pic>
        <p:nvPicPr>
          <p:cNvPr id="11" name="Рисунок 10" descr="7c830bfd0216b2f1d4b9d3636d3d9be7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2000240"/>
            <a:ext cx="2505082" cy="1543215"/>
          </a:xfrm>
          <a:prstGeom prst="rect">
            <a:avLst/>
          </a:prstGeom>
        </p:spPr>
      </p:pic>
      <p:pic>
        <p:nvPicPr>
          <p:cNvPr id="12" name="Рисунок 11" descr="гi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4750650"/>
            <a:ext cx="2571768" cy="1721597"/>
          </a:xfrm>
          <a:prstGeom prst="rect">
            <a:avLst/>
          </a:prstGeom>
        </p:spPr>
      </p:pic>
      <p:pic>
        <p:nvPicPr>
          <p:cNvPr id="13" name="Рисунок 12" descr="divad153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000364" y="4000504"/>
            <a:ext cx="2571768" cy="2086529"/>
          </a:xfrm>
          <a:prstGeom prst="rect">
            <a:avLst/>
          </a:prstGeom>
        </p:spPr>
      </p:pic>
      <p:pic>
        <p:nvPicPr>
          <p:cNvPr id="17" name="Содержимое 16" descr="i (13).jpg"/>
          <p:cNvPicPr>
            <a:picLocks noGrp="1" noChangeAspect="1"/>
          </p:cNvPicPr>
          <p:nvPr>
            <p:ph idx="1"/>
          </p:nvPr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2428868"/>
            <a:ext cx="1852234" cy="2125659"/>
          </a:xfrm>
        </p:spPr>
      </p:pic>
      <p:pic>
        <p:nvPicPr>
          <p:cNvPr id="18" name="Рисунок 17" descr="Boevaya_odezhda_pozharnogo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9521" y="3571876"/>
            <a:ext cx="1778966" cy="3026898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295  E" pathEditMode="relative" ptsTypes="">
                                      <p:cBhvr>
                                        <p:cTn id="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23699E-6 L 0.00781 -0.20994 " pathEditMode="relative" ptsTypes="AA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11111E-6 2.48555E-6 C 0.04463 -0.24463 0.08942 -0.48925 0.10504 -0.5785 C 0.12067 -0.66775 0.09515 -0.5422 0.09341 -0.53503 " pathEditMode="relative" ptsTypes="aaA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6.87861E-6 L 8.33333E-7 -0.39861 " pathEditMode="relative" ptsTypes="AA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96532E-6 L -0.01562 -0.55584 " pathEditMode="relative" ptsTypes="AA">
                                      <p:cBhvr>
                                        <p:cTn id="4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714356"/>
            <a:ext cx="7094022" cy="914444"/>
          </a:xfrm>
        </p:spPr>
        <p:txBody>
          <a:bodyPr>
            <a:noAutofit/>
          </a:bodyPr>
          <a:lstStyle/>
          <a:p>
            <a:r>
              <a:rPr lang="ru-RU" sz="36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Выберете предметы, которыми можно тушить начинающийся пожар?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426457430_vaza1.jpg"/>
          <p:cNvPicPr>
            <a:picLocks noGrp="1" noChangeAspect="1"/>
          </p:cNvPicPr>
          <p:nvPr>
            <p:ph idx="1"/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1500" y="4071942"/>
            <a:ext cx="2001162" cy="2097218"/>
          </a:xfrm>
        </p:spPr>
      </p:pic>
      <p:pic>
        <p:nvPicPr>
          <p:cNvPr id="5" name="Рисунок 4" descr="i (6)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2000240"/>
            <a:ext cx="2921110" cy="2205040"/>
          </a:xfrm>
          <a:prstGeom prst="rect">
            <a:avLst/>
          </a:prstGeom>
        </p:spPr>
      </p:pic>
      <p:pic>
        <p:nvPicPr>
          <p:cNvPr id="7" name="Рисунок 6" descr="water-faucet-pours-cartoon-metal-41558522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8992" y="4000504"/>
            <a:ext cx="2249313" cy="2602461"/>
          </a:xfrm>
          <a:prstGeom prst="rect">
            <a:avLst/>
          </a:prstGeom>
        </p:spPr>
      </p:pic>
      <p:pic>
        <p:nvPicPr>
          <p:cNvPr id="8" name="Рисунок 7" descr="i (9)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1928802"/>
            <a:ext cx="1905000" cy="2019300"/>
          </a:xfrm>
          <a:prstGeom prst="rect">
            <a:avLst/>
          </a:prstGeom>
        </p:spPr>
      </p:pic>
      <p:pic>
        <p:nvPicPr>
          <p:cNvPr id="11" name="Рисунок 10" descr="xhtyj.png.pagespeed.ic.NLZR8cmjdL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5074" y="4572008"/>
            <a:ext cx="2399419" cy="1581982"/>
          </a:xfrm>
          <a:prstGeom prst="rect">
            <a:avLst/>
          </a:prstGeom>
        </p:spPr>
      </p:pic>
      <p:pic>
        <p:nvPicPr>
          <p:cNvPr id="12" name="Рисунок 11" descr="Моя-Україна-разное-днепропетровск-гречка-1712055.jpe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31008" y="1714488"/>
            <a:ext cx="2312992" cy="2655983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295  E" pathEditMode="relative" ptsTypes="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295  E" pathEditMode="relative" ptsTypes=""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6.35838E-7 L -8.33333E-7 -0.55584 " pathEditMode="relative" ptsTypes="AA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66667E-6 2.42775E-6 L -0.08662 -0.56624 " pathEditMode="relative" ptsTypes="AA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8992" y="571480"/>
            <a:ext cx="535785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Дым столбом поднялся вдруг.</a:t>
            </a:r>
          </a:p>
          <a:p>
            <a:r>
              <a:rPr lang="ru-RU" sz="44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Кто не выключил ... </a:t>
            </a:r>
            <a:endParaRPr lang="ru-RU" sz="4400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Pivot-2-0_new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1214422"/>
            <a:ext cx="3246434" cy="2674181"/>
          </a:xfrm>
          <a:prstGeom prst="rect">
            <a:avLst/>
          </a:prstGeom>
        </p:spPr>
      </p:pic>
      <p:pic>
        <p:nvPicPr>
          <p:cNvPr id="7" name="Рисунок 6" descr="1014027406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8860" y="3571876"/>
            <a:ext cx="2914646" cy="3071834"/>
          </a:xfrm>
          <a:prstGeom prst="rect">
            <a:avLst/>
          </a:prstGeom>
        </p:spPr>
      </p:pic>
      <p:pic>
        <p:nvPicPr>
          <p:cNvPr id="13" name="Рисунок 12" descr="6713-fer-a-repasser-princess-coralie-klein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00694" y="3071810"/>
            <a:ext cx="3190884" cy="3190884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71802" y="500042"/>
            <a:ext cx="564360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Это тесный-тесный дом:</a:t>
            </a:r>
          </a:p>
          <a:p>
            <a:pPr algn="just"/>
            <a:r>
              <a:rPr lang="ru-RU" sz="28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Сто сестричек жмутся в нем.</a:t>
            </a:r>
          </a:p>
          <a:p>
            <a:pPr algn="just"/>
            <a:r>
              <a:rPr lang="ru-RU" sz="28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 любая из сестер</a:t>
            </a:r>
          </a:p>
          <a:p>
            <a:pPr algn="just"/>
            <a:r>
              <a:rPr lang="ru-RU" sz="28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Может вспыхнуть, как костер!</a:t>
            </a:r>
          </a:p>
          <a:p>
            <a:pPr algn="just"/>
            <a:r>
              <a:rPr lang="ru-RU" sz="28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Не шути с сестричками,</a:t>
            </a:r>
          </a:p>
          <a:p>
            <a:pPr algn="just"/>
            <a:r>
              <a:rPr lang="ru-RU" sz="28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Тоненькими ...</a:t>
            </a:r>
          </a:p>
          <a:p>
            <a:endParaRPr lang="ru-RU" dirty="0"/>
          </a:p>
        </p:txBody>
      </p:sp>
      <p:pic>
        <p:nvPicPr>
          <p:cNvPr id="3" name="Рисунок 2" descr="000071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3570" y="3643314"/>
            <a:ext cx="2861876" cy="2818905"/>
          </a:xfrm>
          <a:prstGeom prst="rect">
            <a:avLst/>
          </a:prstGeom>
        </p:spPr>
      </p:pic>
      <p:pic>
        <p:nvPicPr>
          <p:cNvPr id="4" name="Рисунок 3" descr="candle-flame-vector-clipart-panda-free-clipart-images-S80U0u-clipar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48" y="785794"/>
            <a:ext cx="2500330" cy="3532648"/>
          </a:xfrm>
          <a:prstGeom prst="rect">
            <a:avLst/>
          </a:prstGeom>
        </p:spPr>
      </p:pic>
      <p:pic>
        <p:nvPicPr>
          <p:cNvPr id="5" name="Рисунок 4" descr="i (11)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3490811"/>
            <a:ext cx="3786214" cy="274330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</TotalTime>
  <Words>174</Words>
  <Application>Microsoft Office PowerPoint</Application>
  <PresentationFormat>Экран (4:3)</PresentationFormat>
  <Paragraphs>31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Кто тушит пожары?</vt:lpstr>
      <vt:lpstr>Какой номер у пожарной службы?</vt:lpstr>
      <vt:lpstr>Какого цвета пожарная машина?</vt:lpstr>
      <vt:lpstr>Какую одежду надевают        пожарные, выезжая на пожар?</vt:lpstr>
      <vt:lpstr>Выберете предметы, которыми можно тушить начинающийся пожар?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Таня</cp:lastModifiedBy>
  <cp:revision>47</cp:revision>
  <dcterms:created xsi:type="dcterms:W3CDTF">2012-08-03T12:49:07Z</dcterms:created>
  <dcterms:modified xsi:type="dcterms:W3CDTF">2025-01-19T10:19:04Z</dcterms:modified>
</cp:coreProperties>
</file>