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9"/>
  </p:notesMasterIdLst>
  <p:sldIdLst>
    <p:sldId id="258" r:id="rId2"/>
    <p:sldId id="282" r:id="rId3"/>
    <p:sldId id="267" r:id="rId4"/>
    <p:sldId id="268" r:id="rId5"/>
    <p:sldId id="269" r:id="rId6"/>
    <p:sldId id="281" r:id="rId7"/>
    <p:sldId id="270" r:id="rId8"/>
    <p:sldId id="271" r:id="rId9"/>
    <p:sldId id="311" r:id="rId10"/>
    <p:sldId id="297" r:id="rId11"/>
    <p:sldId id="298" r:id="rId12"/>
    <p:sldId id="299" r:id="rId13"/>
    <p:sldId id="303" r:id="rId14"/>
    <p:sldId id="302" r:id="rId15"/>
    <p:sldId id="304" r:id="rId16"/>
    <p:sldId id="305" r:id="rId17"/>
    <p:sldId id="309" r:id="rId18"/>
    <p:sldId id="308" r:id="rId19"/>
    <p:sldId id="292" r:id="rId20"/>
    <p:sldId id="293" r:id="rId21"/>
    <p:sldId id="294" r:id="rId22"/>
    <p:sldId id="295" r:id="rId23"/>
    <p:sldId id="296" r:id="rId24"/>
    <p:sldId id="306" r:id="rId25"/>
    <p:sldId id="307" r:id="rId26"/>
    <p:sldId id="310" r:id="rId27"/>
    <p:sldId id="31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6038B-ABAC-41BD-AC49-28C7F9EDF39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0067C-B615-4E95-9579-F75E137E6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067C-B615-4E95-9579-F75E137E61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Огонь издавна был другом человека. Наши древние предки знали немало секретов и хитростей добывания огня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067C-B615-4E95-9579-F75E137E617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Пожарная</a:t>
            </a:r>
            <a:r>
              <a:rPr lang="ru-RU" baseline="0" dirty="0" smtClean="0"/>
              <a:t> часть г В-Пышма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067C-B615-4E95-9579-F75E137E617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3ADA1B-B4FD-4B8D-B57A-226E1C5B844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049806-402D-48CB-89A6-F4604EA3A22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1FA55F-DCE4-4F33-98D5-99CDA6CD014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Вы когда – нибудь видели грязное насекомое? Муха, побывав в гадости, так крутит голову передними лапками, что того и гляди оторвет ее. Так же умываются и другие насекомые.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9D79B6-1828-4A1F-8D57-C5B4200B24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Африканские обезьяны бабуины поступают так, когда до воды ни лапой, ни ртом не достать. Обмакнет обезьяна хвост в воду, а затем обсасывает, и так несколько раз: стакана три – четыре воды наберется.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3CEDA-9C0E-47EB-B87A-87AEBDE0926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 теперь друзья поиграем с вами в игру «Срочно сообщи «ПОЖАР</a:t>
            </a:r>
            <a:r>
              <a:rPr lang="ru-RU" baseline="0" dirty="0" smtClean="0"/>
              <a:t> В ДОМЕ» !!!»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067C-B615-4E95-9579-F75E137E617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AAF9-6C27-47C0-B683-DD464FE070D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4493C6-FBFD-4314-A917-97DF9F2DF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AAF9-6C27-47C0-B683-DD464FE070D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93C6-FBFD-4314-A917-97DF9F2DF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AAF9-6C27-47C0-B683-DD464FE070D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93C6-FBFD-4314-A917-97DF9F2DF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AAF9-6C27-47C0-B683-DD464FE070D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4493C6-FBFD-4314-A917-97DF9F2DF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AAF9-6C27-47C0-B683-DD464FE070D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93C6-FBFD-4314-A917-97DF9F2DF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AAF9-6C27-47C0-B683-DD464FE070D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93C6-FBFD-4314-A917-97DF9F2DF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AAF9-6C27-47C0-B683-DD464FE070D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4493C6-FBFD-4314-A917-97DF9F2DF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AAF9-6C27-47C0-B683-DD464FE070D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93C6-FBFD-4314-A917-97DF9F2DF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AAF9-6C27-47C0-B683-DD464FE070D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93C6-FBFD-4314-A917-97DF9F2DF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AAF9-6C27-47C0-B683-DD464FE070D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93C6-FBFD-4314-A917-97DF9F2DF8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AAF9-6C27-47C0-B683-DD464FE070D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93C6-FBFD-4314-A917-97DF9F2DF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48AAF9-6C27-47C0-B683-DD464FE070D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4493C6-FBFD-4314-A917-97DF9F2DF8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slide" Target="slide1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57.gif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audio" Target="../media/audio4.wav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02439.mp3" TargetMode="External"/><Relationship Id="rId5" Type="http://schemas.openxmlformats.org/officeDocument/2006/relationships/image" Target="../media/image81.png"/><Relationship Id="rId4" Type="http://schemas.openxmlformats.org/officeDocument/2006/relationships/image" Target="../media/image8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lub.foto.ru/gallery/images/photo/2006/06/04/62993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marshruty.ru/PhotoFiles/1/4/8/0/1480ee97d5c749dd8f9d073daaaebd87/large/18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468313" y="2492375"/>
            <a:ext cx="7991475" cy="211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Пожарная </a:t>
            </a:r>
          </a:p>
          <a:p>
            <a:r>
              <a:rPr lang="ru-RU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безопасность для детей</a:t>
            </a:r>
          </a:p>
        </p:txBody>
      </p:sp>
      <p:pic>
        <p:nvPicPr>
          <p:cNvPr id="2051" name="Picture 4" descr="image1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24400"/>
            <a:ext cx="36718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пожарная безопас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908720"/>
            <a:ext cx="240665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vos-school-25.edumsko.ru/uploads/2000/1830/section/220998/stend_plakat_detyam_ob_ogn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605460" cy="5808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ntasticbook.ru/pict/1010539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73416" cy="6490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284538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7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6767512" cy="2576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 огнём бороться мы должны, </a:t>
            </a:r>
          </a:p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 водою мы напарники. </a:t>
            </a:r>
          </a:p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Мы очень людям всем нужны,</a:t>
            </a:r>
          </a:p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ответь скорее, кто же мы?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755650" y="4365625"/>
            <a:ext cx="38893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ПОЖАРНЫЕ</a:t>
            </a:r>
          </a:p>
        </p:txBody>
      </p:sp>
      <p:pic>
        <p:nvPicPr>
          <p:cNvPr id="11269" name="Picture 11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12"/>
          <p:cNvSpPr>
            <a:spLocks noChangeArrowheads="1"/>
          </p:cNvSpPr>
          <p:nvPr/>
        </p:nvSpPr>
        <p:spPr bwMode="auto">
          <a:xfrm>
            <a:off x="179388" y="188913"/>
            <a:ext cx="6985000" cy="2952750"/>
          </a:xfrm>
          <a:prstGeom prst="wedgeRoundRectCallout">
            <a:avLst>
              <a:gd name="adj1" fmla="val 66954"/>
              <a:gd name="adj2" fmla="val -688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11271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8610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latin typeface="Georgia" pitchFamily="18" charset="0"/>
              </a:rPr>
              <a:t>На борьбу с пожарами направляются очень смелые и отважные  люди – пожарные. Бросаясь в огонь, дым для спасения людей , они часто забывают о собственной жизни.</a:t>
            </a:r>
          </a:p>
        </p:txBody>
      </p:sp>
      <p:pic>
        <p:nvPicPr>
          <p:cNvPr id="7175" name="Picture 7" descr="Пожар  в квартире. ул Анох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114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Пожар  в битумохранилище. ноябрь 2000г. Верейская ул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33400"/>
            <a:ext cx="40386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755650" y="188640"/>
            <a:ext cx="720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Как одеваются пожарные?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584" y="4797152"/>
            <a:ext cx="7200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- Пожарные надевают брезентовый костюм. Он не горит, не намокает. Голову от ударов защищает каска, на руках рукавицы, на ногах сапоги. Для работы в огне и дыму пожарным необходим аппарат для дыхания</a:t>
            </a:r>
          </a:p>
        </p:txBody>
      </p:sp>
      <p:pic>
        <p:nvPicPr>
          <p:cNvPr id="21508" name="Picture 2" descr="http://www.cheges.rushydro.ru/upload/iblock/b72/Pozharnyj_rasc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586690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20688"/>
            <a:ext cx="1483365" cy="37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903913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pic>
        <p:nvPicPr>
          <p:cNvPr id="22534" name="Picture 6" descr="acp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357563"/>
            <a:ext cx="36099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1187450" y="3789363"/>
            <a:ext cx="28797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ПОЖАРНАЯ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МАШИНА</a:t>
            </a:r>
          </a:p>
        </p:txBody>
      </p:sp>
      <p:pic>
        <p:nvPicPr>
          <p:cNvPr id="12293" name="Picture 11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AutoShape 12"/>
          <p:cNvSpPr>
            <a:spLocks noChangeArrowheads="1"/>
          </p:cNvSpPr>
          <p:nvPr/>
        </p:nvSpPr>
        <p:spPr bwMode="auto">
          <a:xfrm>
            <a:off x="395288" y="549275"/>
            <a:ext cx="6769100" cy="1943100"/>
          </a:xfrm>
          <a:prstGeom prst="wedgeRoundRectCallout">
            <a:avLst>
              <a:gd name="adj1" fmla="val 67708"/>
              <a:gd name="adj2" fmla="val -375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12295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620688"/>
            <a:ext cx="6102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мчусь с сиреной на пожар,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Везу я воду с пеной.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Потушим вмиг огонь и жар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быстро, словно стрелы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Пожарные  машины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509120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1088"/>
            <a:ext cx="3420145" cy="215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6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698182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Висит - молчит, а перевернешь- 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шипит, и пена летит </a:t>
            </a:r>
          </a:p>
        </p:txBody>
      </p:sp>
      <p:pic>
        <p:nvPicPr>
          <p:cNvPr id="20487" name="Picture 7" descr="G9UHwHofq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781300"/>
            <a:ext cx="220027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755650" y="3573463"/>
            <a:ext cx="43926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ОГНЕТУШИТЕЛЬ</a:t>
            </a:r>
          </a:p>
        </p:txBody>
      </p:sp>
      <p:pic>
        <p:nvPicPr>
          <p:cNvPr id="10245" name="Picture 10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88913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11"/>
          <p:cNvSpPr>
            <a:spLocks noChangeArrowheads="1"/>
          </p:cNvSpPr>
          <p:nvPr/>
        </p:nvSpPr>
        <p:spPr bwMode="auto">
          <a:xfrm flipV="1">
            <a:off x="250825" y="333375"/>
            <a:ext cx="6913563" cy="1871663"/>
          </a:xfrm>
          <a:prstGeom prst="wedgeRoundRectCallout">
            <a:avLst>
              <a:gd name="adj1" fmla="val 65727"/>
              <a:gd name="adj2" fmla="val 88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b="0"/>
          </a:p>
        </p:txBody>
      </p:sp>
      <p:sp>
        <p:nvSpPr>
          <p:cNvPr id="10247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Первичные Средства пожаротушения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672408" cy="221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2763390" cy="268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149079"/>
            <a:ext cx="3600400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олилиния 46"/>
          <p:cNvSpPr/>
          <p:nvPr/>
        </p:nvSpPr>
        <p:spPr>
          <a:xfrm>
            <a:off x="214313" y="1571625"/>
            <a:ext cx="8643937" cy="4857750"/>
          </a:xfrm>
          <a:custGeom>
            <a:avLst/>
            <a:gdLst>
              <a:gd name="connsiteX0" fmla="*/ 0 w 8215370"/>
              <a:gd name="connsiteY0" fmla="*/ 0 h 4857784"/>
              <a:gd name="connsiteX1" fmla="*/ 8215370 w 8215370"/>
              <a:gd name="connsiteY1" fmla="*/ 0 h 4857784"/>
              <a:gd name="connsiteX2" fmla="*/ 8215370 w 8215370"/>
              <a:gd name="connsiteY2" fmla="*/ 4857784 h 4857784"/>
              <a:gd name="connsiteX3" fmla="*/ 0 w 8215370"/>
              <a:gd name="connsiteY3" fmla="*/ 4857784 h 4857784"/>
              <a:gd name="connsiteX4" fmla="*/ 0 w 8215370"/>
              <a:gd name="connsiteY4" fmla="*/ 0 h 4857784"/>
              <a:gd name="connsiteX0" fmla="*/ 0 w 8217246"/>
              <a:gd name="connsiteY0" fmla="*/ 0 h 4857784"/>
              <a:gd name="connsiteX1" fmla="*/ 8215370 w 8217246"/>
              <a:gd name="connsiteY1" fmla="*/ 0 h 4857784"/>
              <a:gd name="connsiteX2" fmla="*/ 8217246 w 8217246"/>
              <a:gd name="connsiteY2" fmla="*/ 4590110 h 4857784"/>
              <a:gd name="connsiteX3" fmla="*/ 8215370 w 8217246"/>
              <a:gd name="connsiteY3" fmla="*/ 4857784 h 4857784"/>
              <a:gd name="connsiteX4" fmla="*/ 0 w 8217246"/>
              <a:gd name="connsiteY4" fmla="*/ 4857784 h 4857784"/>
              <a:gd name="connsiteX5" fmla="*/ 0 w 8217246"/>
              <a:gd name="connsiteY5" fmla="*/ 0 h 4857784"/>
              <a:gd name="connsiteX0" fmla="*/ 0 w 8217246"/>
              <a:gd name="connsiteY0" fmla="*/ 0 h 4857784"/>
              <a:gd name="connsiteX1" fmla="*/ 8215370 w 8217246"/>
              <a:gd name="connsiteY1" fmla="*/ 0 h 4857784"/>
              <a:gd name="connsiteX2" fmla="*/ 8217246 w 8217246"/>
              <a:gd name="connsiteY2" fmla="*/ 4590110 h 4857784"/>
              <a:gd name="connsiteX3" fmla="*/ 8215370 w 8217246"/>
              <a:gd name="connsiteY3" fmla="*/ 4857784 h 4857784"/>
              <a:gd name="connsiteX4" fmla="*/ 7051386 w 8217246"/>
              <a:gd name="connsiteY4" fmla="*/ 4856810 h 4857784"/>
              <a:gd name="connsiteX5" fmla="*/ 0 w 8217246"/>
              <a:gd name="connsiteY5" fmla="*/ 4857784 h 4857784"/>
              <a:gd name="connsiteX6" fmla="*/ 0 w 8217246"/>
              <a:gd name="connsiteY6" fmla="*/ 0 h 4857784"/>
              <a:gd name="connsiteX0" fmla="*/ 0 w 8217246"/>
              <a:gd name="connsiteY0" fmla="*/ 0 h 4857784"/>
              <a:gd name="connsiteX1" fmla="*/ 8215370 w 8217246"/>
              <a:gd name="connsiteY1" fmla="*/ 0 h 4857784"/>
              <a:gd name="connsiteX2" fmla="*/ 8217246 w 8217246"/>
              <a:gd name="connsiteY2" fmla="*/ 4590110 h 4857784"/>
              <a:gd name="connsiteX3" fmla="*/ 7143768 w 8217246"/>
              <a:gd name="connsiteY3" fmla="*/ 4857784 h 4857784"/>
              <a:gd name="connsiteX4" fmla="*/ 7051386 w 8217246"/>
              <a:gd name="connsiteY4" fmla="*/ 4856810 h 4857784"/>
              <a:gd name="connsiteX5" fmla="*/ 0 w 8217246"/>
              <a:gd name="connsiteY5" fmla="*/ 4857784 h 4857784"/>
              <a:gd name="connsiteX6" fmla="*/ 0 w 8217246"/>
              <a:gd name="connsiteY6" fmla="*/ 0 h 4857784"/>
              <a:gd name="connsiteX0" fmla="*/ 0 w 8217246"/>
              <a:gd name="connsiteY0" fmla="*/ 0 h 4857784"/>
              <a:gd name="connsiteX1" fmla="*/ 8215370 w 8217246"/>
              <a:gd name="connsiteY1" fmla="*/ 0 h 4857784"/>
              <a:gd name="connsiteX2" fmla="*/ 8217246 w 8217246"/>
              <a:gd name="connsiteY2" fmla="*/ 4590110 h 4857784"/>
              <a:gd name="connsiteX3" fmla="*/ 7143768 w 8217246"/>
              <a:gd name="connsiteY3" fmla="*/ 4857784 h 4857784"/>
              <a:gd name="connsiteX4" fmla="*/ 7051386 w 8217246"/>
              <a:gd name="connsiteY4" fmla="*/ 4856810 h 4857784"/>
              <a:gd name="connsiteX5" fmla="*/ 0 w 8217246"/>
              <a:gd name="connsiteY5" fmla="*/ 4857784 h 4857784"/>
              <a:gd name="connsiteX6" fmla="*/ 0 w 8217246"/>
              <a:gd name="connsiteY6" fmla="*/ 0 h 4857784"/>
              <a:gd name="connsiteX0" fmla="*/ 0 w 8217246"/>
              <a:gd name="connsiteY0" fmla="*/ 0 h 4875694"/>
              <a:gd name="connsiteX1" fmla="*/ 8215370 w 8217246"/>
              <a:gd name="connsiteY1" fmla="*/ 0 h 4875694"/>
              <a:gd name="connsiteX2" fmla="*/ 8217246 w 8217246"/>
              <a:gd name="connsiteY2" fmla="*/ 4590110 h 4875694"/>
              <a:gd name="connsiteX3" fmla="*/ 7143768 w 8217246"/>
              <a:gd name="connsiteY3" fmla="*/ 4857784 h 4875694"/>
              <a:gd name="connsiteX4" fmla="*/ 7051386 w 8217246"/>
              <a:gd name="connsiteY4" fmla="*/ 4856810 h 4875694"/>
              <a:gd name="connsiteX5" fmla="*/ 0 w 8217246"/>
              <a:gd name="connsiteY5" fmla="*/ 4857784 h 4875694"/>
              <a:gd name="connsiteX6" fmla="*/ 0 w 8217246"/>
              <a:gd name="connsiteY6" fmla="*/ 0 h 487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7246" h="4875694">
                <a:moveTo>
                  <a:pt x="0" y="0"/>
                </a:moveTo>
                <a:lnTo>
                  <a:pt x="8215370" y="0"/>
                </a:lnTo>
                <a:cubicBezTo>
                  <a:pt x="8215995" y="1530037"/>
                  <a:pt x="8216621" y="3060073"/>
                  <a:pt x="8217246" y="4590110"/>
                </a:cubicBezTo>
                <a:cubicBezTo>
                  <a:pt x="8059430" y="4641215"/>
                  <a:pt x="7172947" y="4875694"/>
                  <a:pt x="7143768" y="4857784"/>
                </a:cubicBezTo>
                <a:lnTo>
                  <a:pt x="7051386" y="4856810"/>
                </a:lnTo>
                <a:lnTo>
                  <a:pt x="0" y="485778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93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56" name="AutoShape 37"/>
          <p:cNvSpPr>
            <a:spLocks noChangeArrowheads="1"/>
          </p:cNvSpPr>
          <p:nvPr/>
        </p:nvSpPr>
        <p:spPr bwMode="auto">
          <a:xfrm>
            <a:off x="357188" y="214313"/>
            <a:ext cx="8358187" cy="142875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На какой из этих номер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нужно звонить при возникновении пожара?</a:t>
            </a:r>
          </a:p>
        </p:txBody>
      </p:sp>
      <p:sp>
        <p:nvSpPr>
          <p:cNvPr id="61" name="AutoShape 4"/>
          <p:cNvSpPr>
            <a:spLocks noChangeArrowheads="1"/>
          </p:cNvSpPr>
          <p:nvPr/>
        </p:nvSpPr>
        <p:spPr bwMode="auto">
          <a:xfrm>
            <a:off x="428625" y="2214563"/>
            <a:ext cx="3357563" cy="1857375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solidFill>
                  <a:srgbClr val="FFFFFF"/>
                </a:solidFill>
                <a:latin typeface="Comic Sans MS" pitchFamily="66" charset="0"/>
              </a:rPr>
              <a:t>01</a:t>
            </a:r>
          </a:p>
        </p:txBody>
      </p:sp>
      <p:sp>
        <p:nvSpPr>
          <p:cNvPr id="67" name="AutoShape 4"/>
          <p:cNvSpPr>
            <a:spLocks noChangeArrowheads="1"/>
          </p:cNvSpPr>
          <p:nvPr/>
        </p:nvSpPr>
        <p:spPr bwMode="auto">
          <a:xfrm>
            <a:off x="5072063" y="2286000"/>
            <a:ext cx="3643312" cy="17145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solidFill>
                  <a:srgbClr val="FFFFFF"/>
                </a:solidFill>
                <a:latin typeface="Comic Sans MS" pitchFamily="66" charset="0"/>
              </a:rPr>
              <a:t>02</a:t>
            </a:r>
          </a:p>
        </p:txBody>
      </p:sp>
      <p:sp>
        <p:nvSpPr>
          <p:cNvPr id="68" name="AutoShape 4"/>
          <p:cNvSpPr>
            <a:spLocks noChangeArrowheads="1"/>
          </p:cNvSpPr>
          <p:nvPr/>
        </p:nvSpPr>
        <p:spPr bwMode="auto">
          <a:xfrm>
            <a:off x="2714625" y="4357688"/>
            <a:ext cx="3643313" cy="1857375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solidFill>
                  <a:srgbClr val="FFFFFF"/>
                </a:solidFill>
                <a:latin typeface="Comic Sans MS" pitchFamily="66" charset="0"/>
              </a:rPr>
              <a:t>03</a:t>
            </a:r>
          </a:p>
        </p:txBody>
      </p:sp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7572375" y="5000625"/>
            <a:ext cx="1357313" cy="1646238"/>
            <a:chOff x="7572396" y="5000636"/>
            <a:chExt cx="1357312" cy="1646726"/>
          </a:xfrm>
        </p:grpSpPr>
        <p:pic>
          <p:nvPicPr>
            <p:cNvPr id="4105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6710" y="5000636"/>
              <a:ext cx="1142976" cy="164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Овал 59">
              <a:hlinkClick r:id="rId4" action="ppaction://hlinksldjump"/>
            </p:cNvPr>
            <p:cNvSpPr/>
            <p:nvPr/>
          </p:nvSpPr>
          <p:spPr>
            <a:xfrm>
              <a:off x="7572396" y="5143553"/>
              <a:ext cx="1357312" cy="135771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ru-RU" b="1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endParaRPr lang="ru-RU" b="1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назад</a:t>
              </a:r>
            </a:p>
          </p:txBody>
        </p:sp>
      </p:grpSp>
      <p:pic>
        <p:nvPicPr>
          <p:cNvPr id="4104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5" y="3357563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1331640" y="980728"/>
            <a:ext cx="4752528" cy="2664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  <a:p>
            <a:r>
              <a:rPr lang="ru-RU" sz="3600" b="1" dirty="0" smtClean="0"/>
              <a:t>Рыжий зверь в печи сидит. </a:t>
            </a:r>
          </a:p>
          <a:p>
            <a:r>
              <a:rPr lang="ru-RU" sz="3600" b="1" dirty="0" smtClean="0"/>
              <a:t>Рыжий зверь на всех сердит.</a:t>
            </a:r>
          </a:p>
          <a:p>
            <a:r>
              <a:rPr lang="ru-RU" sz="3600" b="1" dirty="0" smtClean="0"/>
              <a:t>Он от злобы ест дрова</a:t>
            </a:r>
          </a:p>
          <a:p>
            <a:r>
              <a:rPr lang="ru-RU" sz="3600" b="1" dirty="0" smtClean="0"/>
              <a:t> Целый час, а может два.</a:t>
            </a:r>
          </a:p>
          <a:p>
            <a:r>
              <a:rPr lang="ru-RU" sz="3600" b="1" dirty="0" smtClean="0"/>
              <a:t>Ты рукой его не тронь, </a:t>
            </a:r>
          </a:p>
          <a:p>
            <a:r>
              <a:rPr lang="ru-RU" sz="3600" b="1" dirty="0" smtClean="0"/>
              <a:t>Искусает всю ладонь.</a:t>
            </a:r>
          </a:p>
          <a:p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331913" y="3860800"/>
            <a:ext cx="2540000" cy="71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ОГОНЬ</a:t>
            </a:r>
          </a:p>
        </p:txBody>
      </p:sp>
      <p:pic>
        <p:nvPicPr>
          <p:cNvPr id="5130" name="Picture 10" descr="image1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6338"/>
            <a:ext cx="37322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ow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268760"/>
            <a:ext cx="22098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AutoShape 12"/>
          <p:cNvSpPr>
            <a:spLocks noChangeArrowheads="1"/>
          </p:cNvSpPr>
          <p:nvPr/>
        </p:nvSpPr>
        <p:spPr bwMode="auto">
          <a:xfrm>
            <a:off x="611560" y="1196752"/>
            <a:ext cx="6264696" cy="2304256"/>
          </a:xfrm>
          <a:prstGeom prst="wedgeRoundRectCallout">
            <a:avLst>
              <a:gd name="adj1" fmla="val 69560"/>
              <a:gd name="adj2" fmla="val -629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8199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6064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Отгадайте загадку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714750"/>
            <a:ext cx="29416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4" cstate="print"/>
          <a:srcRect b="7954"/>
          <a:stretch>
            <a:fillRect/>
          </a:stretch>
        </p:blipFill>
        <p:spPr bwMode="auto">
          <a:xfrm>
            <a:off x="755576" y="4293096"/>
            <a:ext cx="20955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AutoShape 37"/>
          <p:cNvSpPr>
            <a:spLocks noChangeArrowheads="1"/>
          </p:cNvSpPr>
          <p:nvPr/>
        </p:nvSpPr>
        <p:spPr bwMode="auto">
          <a:xfrm>
            <a:off x="142875" y="214313"/>
            <a:ext cx="8786813" cy="1214437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C00000"/>
              </a:solidFill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Какие из этих предметов при возгорании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нельзя заливать водой?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C00000"/>
              </a:solidFill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C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77" name="AutoShape 4"/>
          <p:cNvSpPr>
            <a:spLocks noChangeArrowheads="1"/>
          </p:cNvSpPr>
          <p:nvPr/>
        </p:nvSpPr>
        <p:spPr bwMode="auto">
          <a:xfrm>
            <a:off x="6215063" y="3500438"/>
            <a:ext cx="2714625" cy="785812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Электроутюг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8" name="AutoShape 4"/>
          <p:cNvSpPr>
            <a:spLocks noChangeArrowheads="1"/>
          </p:cNvSpPr>
          <p:nvPr/>
        </p:nvSpPr>
        <p:spPr bwMode="auto">
          <a:xfrm>
            <a:off x="214313" y="3714750"/>
            <a:ext cx="2928937" cy="1071563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Жир на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 сковороде</a:t>
            </a:r>
          </a:p>
        </p:txBody>
      </p:sp>
      <p:grpSp>
        <p:nvGrpSpPr>
          <p:cNvPr id="2" name="Группа 78"/>
          <p:cNvGrpSpPr>
            <a:grpSpLocks/>
          </p:cNvGrpSpPr>
          <p:nvPr/>
        </p:nvGrpSpPr>
        <p:grpSpPr bwMode="auto">
          <a:xfrm>
            <a:off x="7572375" y="5000625"/>
            <a:ext cx="1357313" cy="1646238"/>
            <a:chOff x="7572396" y="5000636"/>
            <a:chExt cx="1357312" cy="1646726"/>
          </a:xfrm>
        </p:grpSpPr>
        <p:pic>
          <p:nvPicPr>
            <p:cNvPr id="6156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86710" y="5000636"/>
              <a:ext cx="1142976" cy="164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Овал 80">
              <a:hlinkClick r:id="rId6" action="ppaction://hlinksldjump"/>
            </p:cNvPr>
            <p:cNvSpPr/>
            <p:nvPr/>
          </p:nvSpPr>
          <p:spPr>
            <a:xfrm>
              <a:off x="7572396" y="5143553"/>
              <a:ext cx="1357312" cy="135771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ru-RU" b="1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endParaRPr lang="ru-RU" b="1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назад</a:t>
              </a:r>
            </a:p>
          </p:txBody>
        </p:sp>
      </p:grpSp>
      <p:sp>
        <p:nvSpPr>
          <p:cNvPr id="82" name="AutoShape 4"/>
          <p:cNvSpPr>
            <a:spLocks noChangeArrowheads="1"/>
          </p:cNvSpPr>
          <p:nvPr/>
        </p:nvSpPr>
        <p:spPr bwMode="auto">
          <a:xfrm>
            <a:off x="3500438" y="5643563"/>
            <a:ext cx="2714625" cy="85725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Включенный в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сеть телевизор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15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63" y="1714500"/>
            <a:ext cx="20002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AutoShape 4"/>
          <p:cNvSpPr>
            <a:spLocks noChangeArrowheads="1"/>
          </p:cNvSpPr>
          <p:nvPr/>
        </p:nvSpPr>
        <p:spPr bwMode="auto">
          <a:xfrm>
            <a:off x="2500313" y="1643063"/>
            <a:ext cx="2786062" cy="1000125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Кресло</a:t>
            </a:r>
            <a:endParaRPr lang="ru-RU" sz="28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6155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3" y="1571625"/>
            <a:ext cx="1643062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944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944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944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utoShape 37"/>
          <p:cNvSpPr>
            <a:spLocks noChangeArrowheads="1"/>
          </p:cNvSpPr>
          <p:nvPr/>
        </p:nvSpPr>
        <p:spPr bwMode="auto">
          <a:xfrm>
            <a:off x="285750" y="214313"/>
            <a:ext cx="8358188" cy="1571625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Чем не рекомендуется тушить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горящий бензин, керосин, масло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другие горючие жидкости?</a:t>
            </a:r>
          </a:p>
        </p:txBody>
      </p:sp>
      <p:pic>
        <p:nvPicPr>
          <p:cNvPr id="1231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071813"/>
            <a:ext cx="2786062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AutoShape 4"/>
          <p:cNvSpPr>
            <a:spLocks noChangeArrowheads="1"/>
          </p:cNvSpPr>
          <p:nvPr/>
        </p:nvSpPr>
        <p:spPr bwMode="auto">
          <a:xfrm>
            <a:off x="500063" y="2214563"/>
            <a:ext cx="2214562" cy="865187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omic Sans MS" pitchFamily="66" charset="0"/>
              </a:rPr>
              <a:t>водой</a:t>
            </a:r>
          </a:p>
        </p:txBody>
      </p:sp>
      <p:sp>
        <p:nvSpPr>
          <p:cNvPr id="67" name="AutoShape 4"/>
          <p:cNvSpPr>
            <a:spLocks noChangeArrowheads="1"/>
          </p:cNvSpPr>
          <p:nvPr/>
        </p:nvSpPr>
        <p:spPr bwMode="auto">
          <a:xfrm>
            <a:off x="6715125" y="2143125"/>
            <a:ext cx="2143125" cy="865188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omic Sans MS" pitchFamily="66" charset="0"/>
              </a:rPr>
              <a:t>песком</a:t>
            </a:r>
          </a:p>
        </p:txBody>
      </p:sp>
      <p:sp>
        <p:nvSpPr>
          <p:cNvPr id="68" name="AutoShape 4"/>
          <p:cNvSpPr>
            <a:spLocks noChangeArrowheads="1"/>
          </p:cNvSpPr>
          <p:nvPr/>
        </p:nvSpPr>
        <p:spPr bwMode="auto">
          <a:xfrm>
            <a:off x="3929063" y="4286250"/>
            <a:ext cx="2071687" cy="865188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omic Sans MS" pitchFamily="66" charset="0"/>
              </a:rPr>
              <a:t>землей</a:t>
            </a:r>
          </a:p>
        </p:txBody>
      </p:sp>
      <p:grpSp>
        <p:nvGrpSpPr>
          <p:cNvPr id="2" name="Группа 102"/>
          <p:cNvGrpSpPr>
            <a:grpSpLocks/>
          </p:cNvGrpSpPr>
          <p:nvPr/>
        </p:nvGrpSpPr>
        <p:grpSpPr bwMode="auto">
          <a:xfrm>
            <a:off x="7572375" y="5072063"/>
            <a:ext cx="1357313" cy="1646237"/>
            <a:chOff x="7572396" y="5000636"/>
            <a:chExt cx="1357312" cy="1646726"/>
          </a:xfrm>
        </p:grpSpPr>
        <p:pic>
          <p:nvPicPr>
            <p:cNvPr id="9226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6710" y="5000636"/>
              <a:ext cx="1142976" cy="164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Овал 104">
              <a:hlinkClick r:id="rId5" action="ppaction://hlinksldjump"/>
            </p:cNvPr>
            <p:cNvSpPr/>
            <p:nvPr/>
          </p:nvSpPr>
          <p:spPr>
            <a:xfrm>
              <a:off x="7572396" y="5143553"/>
              <a:ext cx="1357312" cy="135771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ru-RU" b="1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endParaRPr lang="ru-RU" b="1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назад</a:t>
              </a:r>
            </a:p>
          </p:txBody>
        </p:sp>
      </p:grpSp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2500313"/>
            <a:ext cx="2100263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" y="3214688"/>
            <a:ext cx="21431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7"/>
          <p:cNvSpPr>
            <a:spLocks noChangeArrowheads="1"/>
          </p:cNvSpPr>
          <p:nvPr/>
        </p:nvSpPr>
        <p:spPr bwMode="auto">
          <a:xfrm>
            <a:off x="285750" y="214313"/>
            <a:ext cx="8358188" cy="1285875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Какой из этих знаков означает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«Не тушить водой»?</a:t>
            </a:r>
          </a:p>
        </p:txBody>
      </p:sp>
      <p:grpSp>
        <p:nvGrpSpPr>
          <p:cNvPr id="6" name="Группа 67"/>
          <p:cNvGrpSpPr>
            <a:grpSpLocks/>
          </p:cNvGrpSpPr>
          <p:nvPr/>
        </p:nvGrpSpPr>
        <p:grpSpPr bwMode="auto">
          <a:xfrm>
            <a:off x="7572375" y="5072063"/>
            <a:ext cx="1357313" cy="1646237"/>
            <a:chOff x="7572396" y="5000636"/>
            <a:chExt cx="1357312" cy="1646726"/>
          </a:xfrm>
        </p:grpSpPr>
        <p:pic>
          <p:nvPicPr>
            <p:cNvPr id="12300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6710" y="5000636"/>
              <a:ext cx="1142976" cy="164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>
              <a:hlinkClick r:id="rId4" action="ppaction://hlinksldjump"/>
            </p:cNvPr>
            <p:cNvSpPr/>
            <p:nvPr/>
          </p:nvSpPr>
          <p:spPr>
            <a:xfrm>
              <a:off x="7572396" y="5143553"/>
              <a:ext cx="1357312" cy="135771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ru-RU" b="1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endParaRPr lang="ru-RU" b="1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назад</a:t>
              </a:r>
            </a:p>
          </p:txBody>
        </p:sp>
      </p:grp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171450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857625" y="3500438"/>
            <a:ext cx="714375" cy="85725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omic Sans MS" pitchFamily="66" charset="0"/>
              </a:rPr>
              <a:t>2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285750" y="3857625"/>
            <a:ext cx="21240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071688" y="5643563"/>
            <a:ext cx="642937" cy="785812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>
            <a:off x="3929063" y="4643438"/>
            <a:ext cx="20002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786438" y="4286250"/>
            <a:ext cx="714375" cy="79375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omic Sans MS" pitchFamily="66" charset="0"/>
              </a:rPr>
              <a:t>3</a:t>
            </a: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6215063" y="1857375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001000" y="3429000"/>
            <a:ext cx="714375" cy="79375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omic Sans MS" pitchFamily="66" charset="0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7"/>
          <p:cNvSpPr>
            <a:spLocks noChangeArrowheads="1"/>
          </p:cNvSpPr>
          <p:nvPr/>
        </p:nvSpPr>
        <p:spPr bwMode="auto">
          <a:xfrm>
            <a:off x="285750" y="214313"/>
            <a:ext cx="8358188" cy="1285875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Какие из этих знаков означают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«Звуковой </a:t>
            </a:r>
            <a:r>
              <a:rPr lang="ru-RU" sz="2800" b="1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оповещатель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пожарной тревоги»?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072063" y="2000250"/>
            <a:ext cx="714375" cy="79375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omic Sans MS" pitchFamily="66" charset="0"/>
              </a:rPr>
              <a:t>2</a:t>
            </a:r>
          </a:p>
        </p:txBody>
      </p:sp>
      <p:grpSp>
        <p:nvGrpSpPr>
          <p:cNvPr id="2" name="Группа 67"/>
          <p:cNvGrpSpPr>
            <a:grpSpLocks/>
          </p:cNvGrpSpPr>
          <p:nvPr/>
        </p:nvGrpSpPr>
        <p:grpSpPr bwMode="auto">
          <a:xfrm>
            <a:off x="7572375" y="5072063"/>
            <a:ext cx="1357313" cy="1646237"/>
            <a:chOff x="7572396" y="5000636"/>
            <a:chExt cx="1357312" cy="1646726"/>
          </a:xfrm>
        </p:grpSpPr>
        <p:pic>
          <p:nvPicPr>
            <p:cNvPr id="14346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6710" y="5000636"/>
              <a:ext cx="1142976" cy="164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>
              <a:hlinkClick r:id="rId4" action="ppaction://hlinksldjump"/>
            </p:cNvPr>
            <p:cNvSpPr/>
            <p:nvPr/>
          </p:nvSpPr>
          <p:spPr>
            <a:xfrm>
              <a:off x="7572396" y="5143553"/>
              <a:ext cx="1357312" cy="135771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ru-RU" b="1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endParaRPr lang="ru-RU" b="1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назад</a:t>
              </a:r>
            </a:p>
          </p:txBody>
        </p:sp>
      </p:grp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85750" y="3571875"/>
            <a:ext cx="714375" cy="79375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1088"/>
            <a:ext cx="2286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5429250" y="371475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2643188" y="171450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858125" y="3643313"/>
            <a:ext cx="714375" cy="85725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FFFF"/>
                </a:solidFill>
                <a:latin typeface="Comic Sans MS" pitchFamily="66" charset="0"/>
              </a:rPr>
              <a:t>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173" y="-13454"/>
            <a:ext cx="4374916" cy="1754326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solidFill>
                  <a:srgbClr val="002060"/>
                </a:solidFill>
                <a:latin typeface="+mj-lt"/>
              </a:rPr>
              <a:t>Огнеопасные </a:t>
            </a:r>
            <a:endParaRPr lang="ru-RU" sz="5400" b="1" dirty="0" smtClean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ru-RU" sz="5400" b="1" dirty="0" smtClean="0">
                <a:solidFill>
                  <a:srgbClr val="002060"/>
                </a:solidFill>
                <a:latin typeface="+mj-lt"/>
              </a:rPr>
              <a:t>предметы</a:t>
            </a:r>
            <a:endParaRPr lang="ru-RU" sz="5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2" descr="C:\Users\Светлана\Documents\Мои результаты сканирования\сканирование00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194478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4" cstate="email">
            <a:lum bright="-79000" contrast="100000"/>
          </a:blip>
          <a:stretch>
            <a:fillRect/>
          </a:stretch>
        </p:blipFill>
        <p:spPr>
          <a:xfrm>
            <a:off x="5292080" y="4437112"/>
            <a:ext cx="1581778" cy="1728192"/>
          </a:xfrm>
          <a:prstGeom prst="rect">
            <a:avLst/>
          </a:prstGeom>
          <a:ln>
            <a:solidFill>
              <a:schemeClr val="accent1"/>
            </a:solidFill>
          </a:ln>
          <a:effectLst>
            <a:innerShdw blurRad="63500" dist="50800" dir="5400000">
              <a:srgbClr val="0000CC">
                <a:alpha val="50000"/>
              </a:srgbClr>
            </a:innerShdw>
          </a:effectLst>
          <a:scene3d>
            <a:camera prst="orthographicFront"/>
            <a:lightRig rig="brightRoom" dir="t"/>
          </a:scene3d>
          <a:sp3d contourW="12700" prstMaterial="metal">
            <a:bevelT prst="relaxedInset"/>
            <a:contourClr>
              <a:srgbClr val="C00000"/>
            </a:contourClr>
          </a:sp3d>
        </p:spPr>
      </p:pic>
      <p:pic>
        <p:nvPicPr>
          <p:cNvPr id="10" name="Рисунок 9" descr="Shovel_4926f3aabfec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2896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утю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1492200" cy="135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topor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1292721" cy="120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candle-animation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8680"/>
            <a:ext cx="122413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plita5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857750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2163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13573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8-1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13681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5096-51_298x248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128758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163-1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49080"/>
            <a:ext cx="1656184" cy="185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Чайник_эмалированный_на_газовой_плите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15121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esktop\13447737c68356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528" y="4869160"/>
            <a:ext cx="3096344" cy="1741693"/>
          </a:xfrm>
          <a:prstGeom prst="rect">
            <a:avLst/>
          </a:prstGeom>
          <a:noFill/>
        </p:spPr>
      </p:pic>
      <p:pic>
        <p:nvPicPr>
          <p:cNvPr id="21" name="Рисунок 20" descr="55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15001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38092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76833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Выберите то, что нужно </a:t>
            </a:r>
            <a:r>
              <a:rPr lang="ru-RU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пожарному</a:t>
            </a:r>
            <a:endParaRPr lang="ru-RU" sz="4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8cc7dc02faf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95536" y="600280"/>
            <a:ext cx="1362160" cy="1584000"/>
          </a:xfrm>
          <a:prstGeom prst="rect">
            <a:avLst/>
          </a:prstGeom>
        </p:spPr>
      </p:pic>
      <p:pic>
        <p:nvPicPr>
          <p:cNvPr id="4" name="Рисунок 3" descr="a9b98ab4965a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40661" y="3077177"/>
            <a:ext cx="2544000" cy="38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38014" y="3315254"/>
            <a:ext cx="357190" cy="2143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327386_photoshopia.ru_313_ognetushitel_6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86578" y="1000108"/>
            <a:ext cx="1469952" cy="2304000"/>
          </a:xfrm>
          <a:prstGeom prst="rect">
            <a:avLst/>
          </a:prstGeom>
        </p:spPr>
      </p:pic>
      <p:pic>
        <p:nvPicPr>
          <p:cNvPr id="7" name="Рисунок 6" descr="608901_photoshopia.ru_313_kaska_pozharnogo_4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1258" y="4797152"/>
            <a:ext cx="1816901" cy="1548000"/>
          </a:xfrm>
          <a:prstGeom prst="rect">
            <a:avLst/>
          </a:prstGeom>
        </p:spPr>
      </p:pic>
      <p:pic>
        <p:nvPicPr>
          <p:cNvPr id="8" name="Рисунок 7" descr="632029_photoshopia.ru_313_pozharniy_rukav_5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840236" y="1946192"/>
            <a:ext cx="1781811" cy="1764000"/>
          </a:xfrm>
          <a:prstGeom prst="rect">
            <a:avLst/>
          </a:prstGeom>
        </p:spPr>
      </p:pic>
      <p:pic>
        <p:nvPicPr>
          <p:cNvPr id="9" name="Рисунок 8" descr="db880030009d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534023" y="2852936"/>
            <a:ext cx="1704240" cy="1714512"/>
          </a:xfrm>
          <a:prstGeom prst="rect">
            <a:avLst/>
          </a:prstGeom>
        </p:spPr>
      </p:pic>
      <p:pic>
        <p:nvPicPr>
          <p:cNvPr id="10" name="Рисунок 9" descr="19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691256" y="1828108"/>
            <a:ext cx="1476000" cy="1476000"/>
          </a:xfrm>
          <a:prstGeom prst="rect">
            <a:avLst/>
          </a:prstGeom>
        </p:spPr>
      </p:pic>
      <p:pic>
        <p:nvPicPr>
          <p:cNvPr id="11" name="Рисунок 10" descr="f324d2e0cf65.pn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6429388" y="3286124"/>
            <a:ext cx="1897817" cy="1785950"/>
          </a:xfrm>
          <a:prstGeom prst="rect">
            <a:avLst/>
          </a:prstGeom>
        </p:spPr>
      </p:pic>
      <p:pic>
        <p:nvPicPr>
          <p:cNvPr id="12" name="Рисунок 11" descr="69d2e6d1b299.pn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5929322" y="5143512"/>
            <a:ext cx="2478079" cy="158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9803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Пусть </a:t>
            </a:r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огонь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в сердцах пылает,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ru-RU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 </a:t>
            </a:r>
            <a:r>
              <a:rPr lang="ru-RU" sz="5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пожаров </a:t>
            </a:r>
            <a:r>
              <a:rPr lang="ru-RU" sz="5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 бывает!!!</a:t>
            </a:r>
            <a:endParaRPr lang="ru-RU" sz="5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5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6019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746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rkom-omsk.ru/uploads/s/a/l/b/albnlu6timua/img/full_fHHD2wM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764704"/>
            <a:ext cx="4381500" cy="4762500"/>
          </a:xfrm>
          <a:prstGeom prst="rect">
            <a:avLst/>
          </a:prstGeom>
          <a:noFill/>
        </p:spPr>
      </p:pic>
      <p:pic>
        <p:nvPicPr>
          <p:cNvPr id="3" name="0243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292080" y="3212976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52120" y="980729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  теперь друзья поиграем с вами в игру «Срочно сообщи «ПОЖАР В ДОМЕ» !!!»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5715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latin typeface="Georgia" pitchFamily="18" charset="0"/>
              </a:rPr>
              <a:t>Нам без доброго огня Обойтись нельзя и дня.     Всем огонь хороший нужен,   И за то ему почет.               Что ребятам греет ужин, Режет сталь и хлеб печет.</a:t>
            </a:r>
          </a:p>
        </p:txBody>
      </p:sp>
      <p:pic>
        <p:nvPicPr>
          <p:cNvPr id="5128" name="Picture 8" descr="i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91000"/>
            <a:ext cx="1412875" cy="2447925"/>
          </a:xfrm>
          <a:prstGeom prst="rect">
            <a:avLst/>
          </a:prstGeom>
          <a:noFill/>
        </p:spPr>
      </p:pic>
      <p:pic>
        <p:nvPicPr>
          <p:cNvPr id="5129" name="i-main-pic" descr="Картинка 56 из 5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40386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i-main-pic" descr="Картинка 8 из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04800"/>
            <a:ext cx="26860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2400" y="304800"/>
            <a:ext cx="883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Georgia" pitchFamily="18" charset="0"/>
              </a:rPr>
              <a:t>   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35842" name="Picture 2" descr="https://ds04.infourok.ru/uploads/ex/12e9/00046c30-57cc335b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4418152" cy="3168352"/>
          </a:xfrm>
          <a:prstGeom prst="rect">
            <a:avLst/>
          </a:prstGeom>
          <a:noFill/>
        </p:spPr>
      </p:pic>
      <p:pic>
        <p:nvPicPr>
          <p:cNvPr id="35844" name="Picture 4" descr="https://jmil.com.ua/articles/2015-5/images/f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4664"/>
            <a:ext cx="2762250" cy="2724151"/>
          </a:xfrm>
          <a:prstGeom prst="rect">
            <a:avLst/>
          </a:prstGeom>
          <a:noFill/>
        </p:spPr>
      </p:pic>
      <p:pic>
        <p:nvPicPr>
          <p:cNvPr id="35846" name="Picture 6" descr="http://poznaymir.com/templates/phererofull/picture/homoerectus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429000"/>
            <a:ext cx="2422773" cy="30835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4509120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Огонь издавна был другом человека. Наши древние предки знали немало секретов и хитростей добывания огня.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6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6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6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fs00.infourok.ru/images/doc/232/78610/1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0688"/>
            <a:ext cx="4223519" cy="3167640"/>
          </a:xfrm>
          <a:prstGeom prst="rect">
            <a:avLst/>
          </a:prstGeom>
          <a:noFill/>
        </p:spPr>
      </p:pic>
      <p:pic>
        <p:nvPicPr>
          <p:cNvPr id="34822" name="Picture 6" descr="http://bm.img.com.ua/berlin/storage/orig/8/ce/8b710bd994d4d934eb66960f59559c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3789894" cy="2691680"/>
          </a:xfrm>
          <a:prstGeom prst="rect">
            <a:avLst/>
          </a:prstGeom>
          <a:noFill/>
        </p:spPr>
      </p:pic>
      <p:pic>
        <p:nvPicPr>
          <p:cNvPr id="34824" name="Picture 8" descr="http://illustrators.ru/uploads/illustration/image/261861/main_261861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620688"/>
            <a:ext cx="2664296" cy="31971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4293096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поняли, что  огонь это свет и тепло. На огне люди готовили себе пищу, защищались от диких зверей, которые могли напасть на человека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Огонь - друг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3794" name="Picture 2" descr="https://ds04.infourok.ru/uploads/ex/0c76/000ec5fd-05d60293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56916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3138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4800" y="4648200"/>
            <a:ext cx="8534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latin typeface="Georgia" pitchFamily="18" charset="0"/>
              </a:rPr>
              <a:t>Полезные свойства огня научились использовать сталевары, электросварщики и люди разных профессий.</a:t>
            </a:r>
          </a:p>
        </p:txBody>
      </p:sp>
      <p:pic>
        <p:nvPicPr>
          <p:cNvPr id="8200" name="i-main-pic" descr="Картинка 2 из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2286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i-main-pic" descr="Картинка 3 из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28600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6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6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6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24400" y="685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 i="1">
              <a:latin typeface="Georgia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733800" y="609601"/>
            <a:ext cx="5410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latin typeface="Georgia" pitchFamily="18" charset="0"/>
              </a:rPr>
              <a:t>Но когда мы небрежны  с огнем,                                                  Он становится нашим врагом.</a:t>
            </a:r>
          </a:p>
        </p:txBody>
      </p:sp>
      <p:pic>
        <p:nvPicPr>
          <p:cNvPr id="7" name="i-main-pic" descr="Картинка 286 из 5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44303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lesteh_v_og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36912"/>
            <a:ext cx="3895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ППБ 1\фото Пожар\фото2\fire0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4033639" cy="3028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6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6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6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7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7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6176" y="692696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52" name="Picture 4" descr="http://kartinki.vip/uploads/posts/2017-10/1507340681_1087-pozharny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4976553" cy="6120680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3419872" y="3068960"/>
            <a:ext cx="304800" cy="304800"/>
          </a:xfrm>
          <a:prstGeom prst="rect">
            <a:avLst/>
          </a:prstGeom>
        </p:spPr>
      </p:pic>
      <p:pic>
        <p:nvPicPr>
          <p:cNvPr id="24578" name="Picture 2" descr="https://ozon-st.cdn.ngenix.net/multimedia/10165474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924944"/>
            <a:ext cx="4838164" cy="3600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67944" y="90872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Пожарная часть г. В-Пышма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800</TotalTime>
  <Words>494</Words>
  <Application>Microsoft Office PowerPoint</Application>
  <PresentationFormat>Экран (4:3)</PresentationFormat>
  <Paragraphs>103</Paragraphs>
  <Slides>27</Slides>
  <Notes>9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Слайд 3</vt:lpstr>
      <vt:lpstr>Слайд 4</vt:lpstr>
      <vt:lpstr>Слайд 5</vt:lpstr>
      <vt:lpstr>Огонь - друг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Пожарные  машины</vt:lpstr>
      <vt:lpstr>Слайд 17</vt:lpstr>
      <vt:lpstr>Первичные Средства пожаротушения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77</cp:revision>
  <dcterms:created xsi:type="dcterms:W3CDTF">2018-10-06T12:36:49Z</dcterms:created>
  <dcterms:modified xsi:type="dcterms:W3CDTF">2018-10-17T15:11:26Z</dcterms:modified>
</cp:coreProperties>
</file>