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9906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26" y="2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8914814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95202" y="3682079"/>
            <a:ext cx="8914814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5063467" y="1604520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95202" y="3682079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5063467" y="3682079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287030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509415" y="1604520"/>
            <a:ext cx="287030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523335" y="1604520"/>
            <a:ext cx="287030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95202" y="3682079"/>
            <a:ext cx="287030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509415" y="3682079"/>
            <a:ext cx="287030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523335" y="3682079"/>
            <a:ext cx="287030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95202" y="1604520"/>
            <a:ext cx="8914814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8914814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4350352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5063467" y="1604520"/>
            <a:ext cx="4350352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238152" y="1122479"/>
            <a:ext cx="7428622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5063467" y="1604520"/>
            <a:ext cx="4350352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95202" y="3682079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4350352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5063467" y="1604520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5063467" y="3682079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95202" y="1604520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5063467" y="1604520"/>
            <a:ext cx="4350352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95202" y="3682079"/>
            <a:ext cx="8914814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238152" y="1122479"/>
            <a:ext cx="7428622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495202" y="1604520"/>
            <a:ext cx="8914814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3281265" y="6356520"/>
            <a:ext cx="3342397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6996015" y="6356520"/>
            <a:ext cx="2227972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680940" y="6356520"/>
            <a:ext cx="2227972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8284249" name="TextBox 1488284248"/>
          <p:cNvSpPr txBox="1"/>
          <p:nvPr/>
        </p:nvSpPr>
        <p:spPr bwMode="auto">
          <a:xfrm>
            <a:off x="975607" y="538162"/>
            <a:ext cx="7954785" cy="15548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 i="1">
                <a:latin typeface="Tibetan Machine Uni"/>
                <a:ea typeface="Tibetan Machine Uni"/>
                <a:cs typeface="Tibetan Machine Uni"/>
              </a:rPr>
              <a:t>Виртуальная экскурсия </a:t>
            </a:r>
          </a:p>
          <a:p>
            <a:pPr>
              <a:defRPr/>
            </a:pPr>
            <a:r>
              <a:rPr sz="4800" b="1" i="1">
                <a:latin typeface="Tibetan Machine Uni"/>
                <a:ea typeface="Tibetan Machine Uni"/>
                <a:cs typeface="Tibetan Machine Uni"/>
              </a:rPr>
              <a:t>в детском саду</a:t>
            </a:r>
            <a:endParaRPr sz="4800" b="1" i="1">
              <a:latin typeface="Tibetan Machine Uni"/>
              <a:cs typeface="Tibetan Machine Uni"/>
            </a:endParaRPr>
          </a:p>
        </p:txBody>
      </p:sp>
      <p:pic>
        <p:nvPicPr>
          <p:cNvPr id="1141590392" name="Рисунок 114159039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28656" y="2093002"/>
            <a:ext cx="3627797" cy="2340165"/>
          </a:xfrm>
          <a:prstGeom prst="rect">
            <a:avLst/>
          </a:prstGeom>
        </p:spPr>
      </p:pic>
      <p:pic>
        <p:nvPicPr>
          <p:cNvPr id="773900645" name="Рисунок 77390064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43125" y="2028785"/>
            <a:ext cx="3598124" cy="2468599"/>
          </a:xfrm>
          <a:prstGeom prst="rect">
            <a:avLst/>
          </a:prstGeom>
        </p:spPr>
      </p:pic>
      <p:sp>
        <p:nvSpPr>
          <p:cNvPr id="1358723957" name="TextBox 1358723956"/>
          <p:cNvSpPr txBox="1"/>
          <p:nvPr/>
        </p:nvSpPr>
        <p:spPr bwMode="auto">
          <a:xfrm>
            <a:off x="4489875" y="4929187"/>
            <a:ext cx="5010293" cy="173772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/>
              <a:t>Сделали воспитатели:</a:t>
            </a:r>
          </a:p>
          <a:p>
            <a:pPr algn="r">
              <a:defRPr/>
            </a:pPr>
            <a:r>
              <a:rPr sz="3600"/>
              <a:t>Куприянова ИН.</a:t>
            </a:r>
          </a:p>
          <a:p>
            <a:pPr algn="r">
              <a:defRPr/>
            </a:pPr>
            <a:r>
              <a:rPr sz="3600"/>
              <a:t>Галиханова А.Р.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28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90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59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7778070" name="TextBox 1887778069"/>
          <p:cNvSpPr txBox="1"/>
          <p:nvPr/>
        </p:nvSpPr>
        <p:spPr bwMode="auto">
          <a:xfrm>
            <a:off x="45698" y="163284"/>
            <a:ext cx="9363461" cy="417807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ГРАМОТНОЕ И АКТИВНОЕ ПРИМЕНЕНИЕ ВИРТУАЛЬНЫХ ЭКСКУРСИЙ</a:t>
            </a:r>
            <a:r>
              <a:rPr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b="1" dirty="0"/>
          </a:p>
        </p:txBody>
      </p:sp>
      <p:sp>
        <p:nvSpPr>
          <p:cNvPr id="1708672232" name="Волна 1708672231"/>
          <p:cNvSpPr/>
          <p:nvPr/>
        </p:nvSpPr>
        <p:spPr bwMode="auto">
          <a:xfrm>
            <a:off x="532071" y="734785"/>
            <a:ext cx="3211285" cy="9525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tx2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44488054" name="Волна 1344488053"/>
          <p:cNvSpPr/>
          <p:nvPr/>
        </p:nvSpPr>
        <p:spPr bwMode="auto">
          <a:xfrm flipH="1">
            <a:off x="5923220" y="734785"/>
            <a:ext cx="3211285" cy="9525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tx2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746901" name="TextBox 141746900"/>
          <p:cNvSpPr txBox="1"/>
          <p:nvPr/>
        </p:nvSpPr>
        <p:spPr bwMode="auto">
          <a:xfrm>
            <a:off x="579336" y="1043215"/>
            <a:ext cx="3116755" cy="3051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/>
              <a:t>ПОЛЬЗА ДЛЯ ВОСПИТАННИКОВ</a:t>
            </a:r>
          </a:p>
        </p:txBody>
      </p:sp>
      <p:sp>
        <p:nvSpPr>
          <p:cNvPr id="771810318" name="TextBox 771810317"/>
          <p:cNvSpPr txBox="1"/>
          <p:nvPr/>
        </p:nvSpPr>
        <p:spPr bwMode="auto">
          <a:xfrm>
            <a:off x="6283270" y="1058455"/>
            <a:ext cx="2563485" cy="3051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/>
              <a:t>ПОЛЬЗА ДЛЯ ПЕДАГОГОВ</a:t>
            </a:r>
          </a:p>
        </p:txBody>
      </p:sp>
      <p:sp>
        <p:nvSpPr>
          <p:cNvPr id="962338566" name="TextBox 962338565"/>
          <p:cNvSpPr txBox="1"/>
          <p:nvPr/>
        </p:nvSpPr>
        <p:spPr bwMode="auto">
          <a:xfrm>
            <a:off x="623238" y="2131422"/>
            <a:ext cx="3848169" cy="472231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активизирует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познавательную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активность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способствует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развитию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психических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познавательных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процессов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преодолевает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интеллектуальную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пассивность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обогащает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социальный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опыт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дает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возможность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использовать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полученный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опыт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в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практической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деятельности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что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способствует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росту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их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достижений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ключевых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компетентностей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sz="1600" dirty="0"/>
          </a:p>
        </p:txBody>
      </p:sp>
      <p:sp>
        <p:nvSpPr>
          <p:cNvPr id="1927110159" name="Половина рамки 1927110158"/>
          <p:cNvSpPr/>
          <p:nvPr/>
        </p:nvSpPr>
        <p:spPr bwMode="auto">
          <a:xfrm flipH="1">
            <a:off x="4124357" y="1931485"/>
            <a:ext cx="340178" cy="4680857"/>
          </a:xfrm>
          <a:prstGeom prst="halfFrame">
            <a:avLst>
              <a:gd name="adj1" fmla="val 33333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05883" name="Половина рамки 53905882"/>
          <p:cNvSpPr/>
          <p:nvPr/>
        </p:nvSpPr>
        <p:spPr bwMode="auto">
          <a:xfrm>
            <a:off x="300750" y="1931485"/>
            <a:ext cx="340178" cy="4680857"/>
          </a:xfrm>
          <a:prstGeom prst="halfFrame">
            <a:avLst>
              <a:gd name="adj1" fmla="val 33333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069515" name="Половина рамки 635069514"/>
          <p:cNvSpPr/>
          <p:nvPr/>
        </p:nvSpPr>
        <p:spPr bwMode="auto">
          <a:xfrm flipH="1">
            <a:off x="9270578" y="1931485"/>
            <a:ext cx="340178" cy="4680857"/>
          </a:xfrm>
          <a:prstGeom prst="halfFrame">
            <a:avLst>
              <a:gd name="adj1" fmla="val 33333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555933" name="Половина рамки 1070555932"/>
          <p:cNvSpPr/>
          <p:nvPr/>
        </p:nvSpPr>
        <p:spPr bwMode="auto">
          <a:xfrm>
            <a:off x="5338114" y="1931485"/>
            <a:ext cx="340178" cy="4680857"/>
          </a:xfrm>
          <a:prstGeom prst="halfFrame">
            <a:avLst>
              <a:gd name="adj1" fmla="val 33333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56954" name="TextBox 137156953"/>
          <p:cNvSpPr txBox="1"/>
          <p:nvPr/>
        </p:nvSpPr>
        <p:spPr bwMode="auto">
          <a:xfrm>
            <a:off x="5508203" y="1921436"/>
            <a:ext cx="4140364" cy="5011693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способствует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их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социализации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позволяет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использовать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в</a:t>
            </a: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практической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деятельности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знания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умения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навыки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</a:t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полученные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подготовке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виртуальных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экскурсий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50" indent="-261850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поддерживает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интерес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к</a:t>
            </a: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истории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родного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края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</a:t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культуре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своего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народа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marL="261850" indent="-261850">
              <a:buFont typeface="Wingdings"/>
              <a:buChar char="ü"/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развивает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эстетический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вкус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</a:t>
            </a: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расширяет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художественно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-</a:t>
            </a: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эстетическое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пространство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в </a:t>
            </a:r>
            <a:endParaRPr lang="ru-RU" sz="1600" b="0" i="0" u="none" dirty="0" smtClean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1600" b="0" i="0" u="none" dirty="0" err="1" smtClean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целом</a:t>
            </a:r>
            <a:endParaRPr sz="1600" b="0" dirty="0"/>
          </a:p>
          <a:p>
            <a:pPr marL="261850" indent="-261850">
              <a:buFont typeface="Wingdings"/>
              <a:buChar char="ü"/>
              <a:defRPr/>
            </a:pP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дает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возможность</a:t>
            </a:r>
            <a:endParaRPr sz="1600" b="0" i="0" u="none" dirty="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совершенствовать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свои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компетенции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в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освоении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</a:t>
            </a:r>
            <a:b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</a:b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0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использовании</a:t>
            </a:r>
            <a:r>
              <a:rPr sz="16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ИКТ </a:t>
            </a:r>
            <a:endParaRPr sz="1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w="http://schemas.openxmlformats.org/wordprocessingml/2006/main" xmlns:m="http://schemas.openxmlformats.org/officeDocument/2006/math" xmlns="">
      <p:transition spd="slow" advClick="1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77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777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746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74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74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33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2338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33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33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8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1810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18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18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5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156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15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15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741241" name="Прямоугольник 179741240"/>
          <p:cNvSpPr/>
          <p:nvPr/>
        </p:nvSpPr>
        <p:spPr bwMode="auto">
          <a:xfrm>
            <a:off x="351576" y="114119"/>
            <a:ext cx="9211487" cy="9147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5400" b="1">
                <a:ln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rPr>
              <a:t>СПАСИБО ЗА ВНИМАНИЕ!</a:t>
            </a:r>
          </a:p>
        </p:txBody>
      </p:sp>
      <p:pic>
        <p:nvPicPr>
          <p:cNvPr id="1542640488" name="Рисунок 154264048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035" y="1028879"/>
            <a:ext cx="9906000" cy="6155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4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74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74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741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74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4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264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1761654" name="TextBox 381761653"/>
          <p:cNvSpPr txBox="1"/>
          <p:nvPr/>
        </p:nvSpPr>
        <p:spPr bwMode="auto">
          <a:xfrm>
            <a:off x="272763" y="428625"/>
            <a:ext cx="9360472" cy="3505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  <a:t>ВИРТУАЛЬНАЯ ЭКСКУРСИЯ </a:t>
            </a:r>
          </a:p>
          <a:p>
            <a:pPr algn="ctr">
              <a:defRPr/>
            </a:pPr>
            <a: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  <a:t>–   это организационная форма образовательной</a:t>
            </a:r>
            <a:endParaRPr sz="2800">
              <a:latin typeface="DejaVu Sans"/>
              <a:cs typeface="DejaVu Sans"/>
            </a:endParaRPr>
          </a:p>
          <a:p>
            <a:pPr algn="ctr">
              <a:defRPr/>
            </a:pPr>
            <a: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  <a:t>деятельности, отличающаяся от реальной экскурсии</a:t>
            </a:r>
            <a:b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</a:br>
            <a: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  <a:t> виртуальным отображением реально</a:t>
            </a:r>
            <a:b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</a:br>
            <a: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  <a:t> существующих объектов</a:t>
            </a:r>
            <a:br>
              <a:rPr sz="2800" b="1" i="0" u="none">
                <a:solidFill>
                  <a:srgbClr val="002060"/>
                </a:solidFill>
                <a:latin typeface="DejaVu Sans"/>
                <a:ea typeface="DejaVu Sans"/>
                <a:cs typeface="DejaVu Sans"/>
              </a:rPr>
            </a:br>
            <a:endParaRPr sz="2800">
              <a:latin typeface="DejaVu Sans"/>
              <a:cs typeface="DejaVu Sans"/>
            </a:endParaRPr>
          </a:p>
        </p:txBody>
      </p:sp>
      <p:pic>
        <p:nvPicPr>
          <p:cNvPr id="1127839164" name="Рисунок 112783916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28812" y="2790824"/>
            <a:ext cx="571500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w="http://schemas.openxmlformats.org/wordprocessingml/2006/main" xmlns:m="http://schemas.openxmlformats.org/officeDocument/2006/math" xmlns="">
      <p:transition spd="slow" advClick="1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6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176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3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83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83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83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590202" name="Выноска-облако 361590201"/>
          <p:cNvSpPr/>
          <p:nvPr/>
        </p:nvSpPr>
        <p:spPr bwMode="auto">
          <a:xfrm>
            <a:off x="6669937" y="1285874"/>
            <a:ext cx="2809874" cy="1905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>
              <a:alpha val="4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6883961" name="Выноска-облако 1406883960"/>
          <p:cNvSpPr/>
          <p:nvPr/>
        </p:nvSpPr>
        <p:spPr bwMode="auto">
          <a:xfrm>
            <a:off x="440586" y="3805236"/>
            <a:ext cx="2809874" cy="1905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>
              <a:alpha val="4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838096" name="Выноска-облако 880838095"/>
          <p:cNvSpPr/>
          <p:nvPr/>
        </p:nvSpPr>
        <p:spPr bwMode="auto">
          <a:xfrm>
            <a:off x="6736611" y="3757611"/>
            <a:ext cx="2809874" cy="1905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>
              <a:alpha val="4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231233" name="Выноска-облако 951231232"/>
          <p:cNvSpPr/>
          <p:nvPr/>
        </p:nvSpPr>
        <p:spPr bwMode="auto">
          <a:xfrm>
            <a:off x="3693374" y="333375"/>
            <a:ext cx="2809874" cy="1905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>
              <a:alpha val="4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873830" name="Выноска-облако 240873829"/>
          <p:cNvSpPr/>
          <p:nvPr/>
        </p:nvSpPr>
        <p:spPr bwMode="auto">
          <a:xfrm>
            <a:off x="350098" y="1362074"/>
            <a:ext cx="2809874" cy="1905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>
              <a:alpha val="4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20465" name="Выноска-облако 113820464"/>
          <p:cNvSpPr/>
          <p:nvPr/>
        </p:nvSpPr>
        <p:spPr bwMode="auto">
          <a:xfrm>
            <a:off x="3693374" y="4524373"/>
            <a:ext cx="2809874" cy="1905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2">
              <a:alpha val="4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750488" name="Овал 849750487"/>
          <p:cNvSpPr/>
          <p:nvPr/>
        </p:nvSpPr>
        <p:spPr bwMode="auto">
          <a:xfrm>
            <a:off x="3298031" y="2714624"/>
            <a:ext cx="3309937" cy="1571625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584845" name="Прямоугольник 1385584844"/>
          <p:cNvSpPr/>
          <p:nvPr/>
        </p:nvSpPr>
        <p:spPr bwMode="auto">
          <a:xfrm>
            <a:off x="3802911" y="2914289"/>
            <a:ext cx="2300537" cy="12805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Arial Narrow"/>
                <a:ea typeface="Arial Narrow"/>
                <a:cs typeface="Arial Narrow"/>
              </a:rPr>
              <a:t>ДОСТОИНСТВА </a:t>
            </a:r>
          </a:p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Arial Narrow"/>
                <a:ea typeface="Arial Narrow"/>
                <a:cs typeface="Arial Narrow"/>
              </a:rPr>
              <a:t>ВИРТУАЛЬНОЙ</a:t>
            </a:r>
          </a:p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Arial Narrow"/>
                <a:ea typeface="Arial Narrow"/>
                <a:cs typeface="Arial Narrow"/>
              </a:rPr>
              <a:t> ЭКСКУРСИИ</a:t>
            </a:r>
            <a:endParaRPr sz="2600"/>
          </a:p>
        </p:txBody>
      </p:sp>
      <p:sp>
        <p:nvSpPr>
          <p:cNvPr id="1251377237" name="TextBox 1251377236"/>
          <p:cNvSpPr txBox="1"/>
          <p:nvPr/>
        </p:nvSpPr>
        <p:spPr bwMode="auto">
          <a:xfrm>
            <a:off x="621409" y="1537154"/>
            <a:ext cx="2267252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взаимодействие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педагога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с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воспитанниками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его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активность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уступает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место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активности</a:t>
            </a:r>
            <a:r>
              <a:rPr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воспитанника</a:t>
            </a:r>
            <a:endParaRPr sz="1600" dirty="0"/>
          </a:p>
        </p:txBody>
      </p:sp>
      <p:sp>
        <p:nvSpPr>
          <p:cNvPr id="1072942927" name="TextBox 1072942926"/>
          <p:cNvSpPr txBox="1"/>
          <p:nvPr/>
        </p:nvSpPr>
        <p:spPr bwMode="auto">
          <a:xfrm>
            <a:off x="6792202" y="3873636"/>
            <a:ext cx="2565344" cy="1768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возможность</a:t>
            </a:r>
            <a: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многоразового</a:t>
            </a:r>
            <a: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просмотра</a:t>
            </a:r>
            <a: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экскурсии</a:t>
            </a:r>
            <a: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предлагаемой</a:t>
            </a:r>
            <a: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информации</a:t>
            </a:r>
            <a: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dirty="0"/>
          </a:p>
        </p:txBody>
      </p:sp>
      <p:sp>
        <p:nvSpPr>
          <p:cNvPr id="2136586004" name="TextBox 2136586003"/>
          <p:cNvSpPr txBox="1"/>
          <p:nvPr/>
        </p:nvSpPr>
        <p:spPr bwMode="auto">
          <a:xfrm>
            <a:off x="3775446" y="812799"/>
            <a:ext cx="2645728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наглядность</a:t>
            </a:r>
            <a:endParaRPr dirty="0"/>
          </a:p>
        </p:txBody>
      </p:sp>
      <p:sp>
        <p:nvSpPr>
          <p:cNvPr id="989148148" name="TextBox 989148147"/>
          <p:cNvSpPr txBox="1"/>
          <p:nvPr/>
        </p:nvSpPr>
        <p:spPr bwMode="auto">
          <a:xfrm>
            <a:off x="6766634" y="1851479"/>
            <a:ext cx="2616480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доступность</a:t>
            </a:r>
            <a:endParaRPr dirty="0"/>
          </a:p>
        </p:txBody>
      </p:sp>
      <p:sp>
        <p:nvSpPr>
          <p:cNvPr id="1492412218" name="TextBox 1492412217"/>
          <p:cNvSpPr txBox="1"/>
          <p:nvPr/>
        </p:nvSpPr>
        <p:spPr bwMode="auto">
          <a:xfrm>
            <a:off x="3936523" y="4859336"/>
            <a:ext cx="2323934" cy="1067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2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эффект</a:t>
            </a:r>
            <a:r>
              <a:rPr sz="32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sz="32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присутствия</a:t>
            </a:r>
            <a:endParaRPr dirty="0"/>
          </a:p>
        </p:txBody>
      </p:sp>
      <p:sp>
        <p:nvSpPr>
          <p:cNvPr id="172883408" name="TextBox 172883407"/>
          <p:cNvSpPr txBox="1"/>
          <p:nvPr/>
        </p:nvSpPr>
        <p:spPr bwMode="auto">
          <a:xfrm>
            <a:off x="601788" y="4024131"/>
            <a:ext cx="2558184" cy="137196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наличие</a:t>
            </a:r>
            <a:r>
              <a:rPr sz="28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интерактивных</a:t>
            </a:r>
            <a:r>
              <a:rPr sz="28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</a:rPr>
              <a:t>заданий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8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558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137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58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658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91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94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294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41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241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8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88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1779568" name="Рисунок 2017795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1100" y="0"/>
            <a:ext cx="10065956" cy="6858000"/>
          </a:xfrm>
          <a:prstGeom prst="rect">
            <a:avLst/>
          </a:prstGeom>
          <a:ln w="12700">
            <a:solidFill>
              <a:srgbClr val="000000">
                <a:alpha val="99999"/>
              </a:srgbClr>
            </a:solidFill>
          </a:ln>
        </p:spPr>
      </p:pic>
      <p:sp>
        <p:nvSpPr>
          <p:cNvPr id="1217624116" name="Скругленная прямоугольная выноска 1217624115"/>
          <p:cNvSpPr/>
          <p:nvPr/>
        </p:nvSpPr>
        <p:spPr bwMode="auto">
          <a:xfrm>
            <a:off x="3633500" y="533399"/>
            <a:ext cx="3835399" cy="177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62937912" name="Скругленная прямоугольная выноска 562937911"/>
          <p:cNvSpPr/>
          <p:nvPr/>
        </p:nvSpPr>
        <p:spPr bwMode="auto">
          <a:xfrm flipH="1">
            <a:off x="166400" y="2997199"/>
            <a:ext cx="3162298" cy="177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767227" name="Скругленная прямоугольная выноска 840767226"/>
          <p:cNvSpPr/>
          <p:nvPr/>
        </p:nvSpPr>
        <p:spPr bwMode="auto">
          <a:xfrm>
            <a:off x="6706899" y="4229098"/>
            <a:ext cx="2603500" cy="177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01096" name="Прямоугольник 329801095"/>
          <p:cNvSpPr/>
          <p:nvPr/>
        </p:nvSpPr>
        <p:spPr bwMode="auto">
          <a:xfrm>
            <a:off x="3833150" y="2793999"/>
            <a:ext cx="2539999" cy="1917699"/>
          </a:xfrm>
          <a:prstGeom prst="rect">
            <a:avLst/>
          </a:prstGeom>
          <a:solidFill>
            <a:srgbClr val="92D050">
              <a:alpha val="5299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669760" name="TextBox 567669759"/>
          <p:cNvSpPr txBox="1"/>
          <p:nvPr/>
        </p:nvSpPr>
        <p:spPr bwMode="auto">
          <a:xfrm>
            <a:off x="3849580" y="3066869"/>
            <a:ext cx="2507140" cy="137196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НЕДОСТАТКИ </a:t>
            </a:r>
          </a:p>
          <a:p>
            <a:pPr algn="ctr">
              <a:defRPr/>
            </a:pPr>
            <a:r>
              <a:rPr sz="28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ВИРТУАЛЬНОЙ </a:t>
            </a:r>
          </a:p>
          <a:p>
            <a:pPr algn="ctr">
              <a:defRPr/>
            </a:pPr>
            <a:r>
              <a:rPr sz="28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ЭКСКУРСИИ</a:t>
            </a:r>
            <a:endParaRPr sz="2800"/>
          </a:p>
        </p:txBody>
      </p:sp>
      <p:sp>
        <p:nvSpPr>
          <p:cNvPr id="1249209840" name="TextBox 1249209839"/>
          <p:cNvSpPr txBox="1"/>
          <p:nvPr/>
        </p:nvSpPr>
        <p:spPr bwMode="auto">
          <a:xfrm>
            <a:off x="3633500" y="718639"/>
            <a:ext cx="3836839" cy="1280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отсутствие возможности </a:t>
            </a:r>
          </a:p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увидеть то, что не</a:t>
            </a:r>
            <a:b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</a:b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 включено в экскурсию</a:t>
            </a:r>
            <a:endParaRPr sz="2600"/>
          </a:p>
        </p:txBody>
      </p:sp>
      <p:sp>
        <p:nvSpPr>
          <p:cNvPr id="252264393" name="TextBox 252264392"/>
          <p:cNvSpPr txBox="1"/>
          <p:nvPr/>
        </p:nvSpPr>
        <p:spPr bwMode="auto">
          <a:xfrm>
            <a:off x="193479" y="3098439"/>
            <a:ext cx="3135219" cy="167676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не всегда имеется </a:t>
            </a:r>
          </a:p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возможность задать</a:t>
            </a:r>
          </a:p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 вопрос в режиме</a:t>
            </a:r>
            <a:b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</a:b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 реального времени</a:t>
            </a:r>
            <a:endParaRPr sz="2600"/>
          </a:p>
        </p:txBody>
      </p:sp>
      <p:sp>
        <p:nvSpPr>
          <p:cNvPr id="573157582" name="TextBox 573157581"/>
          <p:cNvSpPr txBox="1"/>
          <p:nvPr/>
        </p:nvSpPr>
        <p:spPr bwMode="auto">
          <a:xfrm>
            <a:off x="6770047" y="4642029"/>
            <a:ext cx="2477565" cy="88428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ограниченность</a:t>
            </a:r>
          </a:p>
          <a:p>
            <a:pPr algn="ctr">
              <a:defRPr/>
            </a:pPr>
            <a:r>
              <a:rPr sz="2600" b="1" i="0" u="none">
                <a:solidFill>
                  <a:srgbClr val="660033"/>
                </a:solidFill>
                <a:latin typeface="Calibri"/>
                <a:ea typeface="Calibri"/>
                <a:cs typeface="Calibri"/>
              </a:rPr>
              <a:t> впечатлений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66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766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6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0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15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777080" name="Прямоугольник 1362777079"/>
          <p:cNvSpPr/>
          <p:nvPr/>
        </p:nvSpPr>
        <p:spPr bwMode="auto">
          <a:xfrm>
            <a:off x="243883" y="88720"/>
            <a:ext cx="9418953" cy="8233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4800" b="1">
                <a:ln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rPr>
              <a:t>Виды виртуальных экскурсий</a:t>
            </a:r>
          </a:p>
        </p:txBody>
      </p:sp>
      <p:sp>
        <p:nvSpPr>
          <p:cNvPr id="2072255653" name="TextBox 2072255652"/>
          <p:cNvSpPr txBox="1"/>
          <p:nvPr/>
        </p:nvSpPr>
        <p:spPr bwMode="auto">
          <a:xfrm>
            <a:off x="153700" y="912040"/>
            <a:ext cx="6940662" cy="13414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 algn="ctr">
              <a:buFont typeface="Wingdings"/>
              <a:buChar char="v"/>
              <a:defRPr/>
            </a:pPr>
            <a:r>
              <a:rPr sz="1800" b="1" i="0" u="none">
                <a:solidFill>
                  <a:srgbClr val="4472C4"/>
                </a:solidFill>
                <a:latin typeface="Calibri"/>
                <a:ea typeface="Calibri"/>
                <a:cs typeface="Calibri"/>
              </a:rPr>
              <a:t>ВИДЕОЭКСКУРСИЯ</a:t>
            </a:r>
            <a:r>
              <a:rPr sz="1800" b="1" i="0" u="none">
                <a:solidFill>
                  <a:srgbClr val="1D4C59"/>
                </a:solidFill>
                <a:latin typeface="Calibri"/>
                <a:ea typeface="Calibri"/>
                <a:cs typeface="Calibri"/>
              </a:rPr>
              <a:t>. </a:t>
            </a: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Составляющие данной экскурсии –это видеоролики, размещенные на сайтах реальных</a:t>
            </a:r>
            <a:b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музеев и в глобальной сети Интернет. </a:t>
            </a:r>
          </a:p>
          <a:p>
            <a:pPr>
              <a:defRPr/>
            </a:pPr>
            <a:endParaRPr/>
          </a:p>
        </p:txBody>
      </p:sp>
      <p:sp>
        <p:nvSpPr>
          <p:cNvPr id="497529660" name="TextBox 497529659"/>
          <p:cNvSpPr txBox="1"/>
          <p:nvPr/>
        </p:nvSpPr>
        <p:spPr bwMode="auto">
          <a:xfrm>
            <a:off x="3569999" y="2839540"/>
            <a:ext cx="6506359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 algn="ctr">
              <a:buFont typeface="Wingdings"/>
              <a:buChar char="v"/>
              <a:defRPr/>
            </a:pPr>
            <a:r>
              <a:rPr sz="1800" b="1" i="0" u="none">
                <a:solidFill>
                  <a:srgbClr val="4472C4"/>
                </a:solidFill>
                <a:latin typeface="Calibri"/>
                <a:ea typeface="Calibri"/>
                <a:cs typeface="Calibri"/>
              </a:rPr>
              <a:t>ФОТОПУТЕШЕСТВИЕ</a:t>
            </a:r>
            <a:r>
              <a:rPr sz="1800" b="1" i="0" u="none">
                <a:solidFill>
                  <a:srgbClr val="1D4C59"/>
                </a:solidFill>
                <a:latin typeface="Calibri"/>
                <a:ea typeface="Calibri"/>
                <a:cs typeface="Calibri"/>
              </a:rPr>
              <a:t>. </a:t>
            </a: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Составляющие данной</a:t>
            </a:r>
            <a:b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экскурсии – фотографии, репродукции картин,</a:t>
            </a:r>
            <a:b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звуковые файлы, анимация.</a:t>
            </a:r>
            <a:b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Оформляются в виде электронных презентаций    и слайд-шоу </a:t>
            </a:r>
            <a:endParaRPr/>
          </a:p>
        </p:txBody>
      </p:sp>
      <p:sp>
        <p:nvSpPr>
          <p:cNvPr id="945044668" name="TextBox 945044667"/>
          <p:cNvSpPr txBox="1"/>
          <p:nvPr/>
        </p:nvSpPr>
        <p:spPr bwMode="auto">
          <a:xfrm>
            <a:off x="395179" y="5295899"/>
            <a:ext cx="6151678" cy="91476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 algn="ctr">
              <a:buFont typeface="Wingdings"/>
              <a:buChar char="v"/>
              <a:defRPr/>
            </a:pPr>
            <a:r>
              <a:rPr sz="1800" b="1" i="0" u="none">
                <a:solidFill>
                  <a:srgbClr val="4472C4"/>
                </a:solidFill>
                <a:latin typeface="Calibri"/>
                <a:ea typeface="Calibri"/>
                <a:cs typeface="Calibri"/>
              </a:rPr>
              <a:t>ВИДЕОПУТЕШЕСТВИЕ</a:t>
            </a:r>
            <a:r>
              <a:rPr sz="1800" b="1" i="0" u="none">
                <a:solidFill>
                  <a:srgbClr val="1D4C59"/>
                </a:solidFill>
                <a:latin typeface="Calibri"/>
                <a:ea typeface="Calibri"/>
                <a:cs typeface="Calibri"/>
              </a:rPr>
              <a:t>. </a:t>
            </a: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Составляющие данной экскурсии - видеозаписи, фотографии </a:t>
            </a: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сопровождающиеся голосовым сопровождением.</a:t>
            </a:r>
            <a:endParaRPr/>
          </a:p>
        </p:txBody>
      </p:sp>
      <p:pic>
        <p:nvPicPr>
          <p:cNvPr id="262404436" name="Рисунок 2624044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8300" y="1278685"/>
            <a:ext cx="4281199" cy="1560854"/>
          </a:xfrm>
          <a:prstGeom prst="rect">
            <a:avLst/>
          </a:prstGeom>
        </p:spPr>
      </p:pic>
      <p:pic>
        <p:nvPicPr>
          <p:cNvPr id="1072488720" name="Рисунок 10724887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3883" y="1994445"/>
            <a:ext cx="2886747" cy="3153590"/>
          </a:xfrm>
          <a:prstGeom prst="rect">
            <a:avLst/>
          </a:prstGeom>
        </p:spPr>
      </p:pic>
      <p:pic>
        <p:nvPicPr>
          <p:cNvPr id="190946422" name="Рисунок 1909464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61394" y="4436923"/>
            <a:ext cx="1361605" cy="2385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:w="http://schemas.openxmlformats.org/wordprocessingml/2006/main" xmlns:m="http://schemas.openxmlformats.org/officeDocument/2006/math" xmlns="">
      <p:transition spd="slow" advClick="1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7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277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2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22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22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0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40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52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752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752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8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248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04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504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504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4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94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1047575" name="Прямоугольник 831047574"/>
          <p:cNvSpPr/>
          <p:nvPr/>
        </p:nvSpPr>
        <p:spPr bwMode="auto">
          <a:xfrm>
            <a:off x="1062749" y="142953"/>
            <a:ext cx="7229352" cy="94561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ЧТОБЫ ВИРТУАЛЬНАЯ ЭКСКУРСИЯ</a:t>
            </a:r>
          </a:p>
          <a:p>
            <a:pPr algn="ctr">
              <a:defRPr/>
            </a:pPr>
            <a:r>
              <a:rPr sz="2800" b="1" i="0" u="none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 БЫЛА ЭФФЕКТИВНОЙ НУЖНО</a:t>
            </a:r>
            <a:r>
              <a:rPr sz="2800" b="1" i="0" u="none">
                <a:solidFill>
                  <a:srgbClr val="0070C0"/>
                </a:solidFill>
                <a:latin typeface="Arial Narrow"/>
                <a:ea typeface="Arial Narrow"/>
                <a:cs typeface="Arial Narrow"/>
              </a:rPr>
              <a:t>:</a:t>
            </a:r>
            <a:r>
              <a:rPr sz="2800" b="0" i="0" u="none">
                <a:solidFill>
                  <a:srgbClr val="0070C0"/>
                </a:solidFill>
                <a:latin typeface="Arial Narrow"/>
                <a:ea typeface="Arial Narrow"/>
                <a:cs typeface="Arial Narrow"/>
              </a:rPr>
              <a:t> </a:t>
            </a:r>
            <a:endParaRPr sz="2800">
              <a:solidFill>
                <a:srgbClr val="0070C0"/>
              </a:solidFill>
            </a:endParaRPr>
          </a:p>
        </p:txBody>
      </p:sp>
      <p:sp>
        <p:nvSpPr>
          <p:cNvPr id="1250403054" name="TextBox 1250403053"/>
          <p:cNvSpPr txBox="1"/>
          <p:nvPr/>
        </p:nvSpPr>
        <p:spPr bwMode="auto">
          <a:xfrm>
            <a:off x="220628" y="1556792"/>
            <a:ext cx="8913594" cy="49744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определить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ее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тему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цель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задачи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dirty="0"/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выбрать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источники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для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преподнесения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экскурсионного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материала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(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литературу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фото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видеоматериал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) </a:t>
            </a:r>
            <a:endParaRPr dirty="0"/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выбрать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изучить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сведения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экскурсионных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объектах</a:t>
            </a:r>
            <a:endParaRPr dirty="0"/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составить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виртуальный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маршрут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экскурсии</a:t>
            </a:r>
            <a:endParaRPr dirty="0"/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подготовиться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к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экскурсии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: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написать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текст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endParaRPr dirty="0"/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распределить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материал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в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определенном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порядке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endParaRPr dirty="0"/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сканировать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фото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подготовить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видеоматериалы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и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.</a:t>
            </a:r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создать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виртуальную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экскурсию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: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презентацию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или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видеоролик</a:t>
            </a:r>
            <a:endParaRPr dirty="0"/>
          </a:p>
          <a:p>
            <a:pPr marL="283879" indent="-283879">
              <a:lnSpc>
                <a:spcPct val="150000"/>
              </a:lnSpc>
              <a:buFont typeface="Wingdings"/>
              <a:buChar char="Ø"/>
              <a:defRPr/>
            </a:pP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провести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виртуальную</a:t>
            </a:r>
            <a:r>
              <a:rPr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1" i="0" u="none" dirty="0" err="1" smtClean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экскурс</a:t>
            </a:r>
            <a:r>
              <a:rPr lang="ru-RU" b="1" i="0" u="none" dirty="0" err="1" smtClean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ию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:w="http://schemas.openxmlformats.org/wordprocessingml/2006/main" xmlns:m="http://schemas.openxmlformats.org/officeDocument/2006/math" xmlns="">
      <p:transition spd="slow" advClick="1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4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04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0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040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040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9374928" name="Прямоугольник 1399374927"/>
          <p:cNvSpPr/>
          <p:nvPr/>
        </p:nvSpPr>
        <p:spPr bwMode="auto">
          <a:xfrm>
            <a:off x="1924654" y="141334"/>
            <a:ext cx="6056691" cy="94524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rPr>
              <a:t>Работа педагогов над созданием</a:t>
            </a:r>
          </a:p>
          <a:p>
            <a:pPr algn="ctr">
              <a:defRPr/>
            </a:pPr>
            <a:r>
              <a:rPr sz="2800" b="1">
                <a:ln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rPr>
              <a:t> виртуальных экскурсий</a:t>
            </a:r>
          </a:p>
        </p:txBody>
      </p:sp>
      <p:sp>
        <p:nvSpPr>
          <p:cNvPr id="2063918021" name="Загнутый угол 2063918020"/>
          <p:cNvSpPr/>
          <p:nvPr/>
        </p:nvSpPr>
        <p:spPr bwMode="auto">
          <a:xfrm>
            <a:off x="382392" y="1306285"/>
            <a:ext cx="9212035" cy="938892"/>
          </a:xfrm>
          <a:prstGeom prst="foldedCorner">
            <a:avLst>
              <a:gd name="adj" fmla="val 16667"/>
            </a:avLst>
          </a:prstGeom>
          <a:solidFill>
            <a:schemeClr val="accent4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Создание виртуальной экскурсии может осуществляться индивидуально</a:t>
            </a:r>
            <a:b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педагогом или творческой группой</a:t>
            </a:r>
            <a:b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/>
          </a:p>
        </p:txBody>
      </p:sp>
      <p:sp>
        <p:nvSpPr>
          <p:cNvPr id="1054390468" name="Загнутый угол 1054390467"/>
          <p:cNvSpPr/>
          <p:nvPr/>
        </p:nvSpPr>
        <p:spPr bwMode="auto">
          <a:xfrm>
            <a:off x="382392" y="2615292"/>
            <a:ext cx="9212035" cy="938892"/>
          </a:xfrm>
          <a:prstGeom prst="foldedCorner">
            <a:avLst>
              <a:gd name="adj" fmla="val 16667"/>
            </a:avLst>
          </a:prstGeom>
          <a:solidFill>
            <a:schemeClr val="accent4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Работа над любой новой экскурсией начинается с четкого определения ее цели</a:t>
            </a:r>
            <a:b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/>
          </a:p>
        </p:txBody>
      </p:sp>
      <p:sp>
        <p:nvSpPr>
          <p:cNvPr id="900948870" name="Загнутый угол 900948869"/>
          <p:cNvSpPr/>
          <p:nvPr/>
        </p:nvSpPr>
        <p:spPr bwMode="auto">
          <a:xfrm>
            <a:off x="382392" y="3932464"/>
            <a:ext cx="9212035" cy="1034142"/>
          </a:xfrm>
          <a:prstGeom prst="foldedCorner">
            <a:avLst>
              <a:gd name="adj" fmla="val 16667"/>
            </a:avLst>
          </a:prstGeom>
          <a:solidFill>
            <a:schemeClr val="accent4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Темы подбираются с учетом возрастных особенностей и интересов детей, педагогов или от конкретной  ситуации. Тема является стержнем, который объединяет все объекты и подтемы экскурсии в единое целое</a:t>
            </a:r>
            <a:endParaRPr/>
          </a:p>
        </p:txBody>
      </p:sp>
      <p:sp>
        <p:nvSpPr>
          <p:cNvPr id="1940308391" name="Загнутый угол 1940308390"/>
          <p:cNvSpPr/>
          <p:nvPr/>
        </p:nvSpPr>
        <p:spPr bwMode="auto">
          <a:xfrm>
            <a:off x="382392" y="5369377"/>
            <a:ext cx="9212035" cy="938892"/>
          </a:xfrm>
          <a:prstGeom prst="foldedCorner">
            <a:avLst>
              <a:gd name="adj" fmla="val 16667"/>
            </a:avLst>
          </a:prstGeom>
          <a:solidFill>
            <a:schemeClr val="accent4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Показ объектов – главное в экскурсии. Количество проанализированных объектов может варьироваться от 10 до 20</a:t>
            </a:r>
            <a:b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:w="http://schemas.openxmlformats.org/wordprocessingml/2006/main" xmlns:m="http://schemas.openxmlformats.org/officeDocument/2006/math" xmlns="">
      <p:transition spd="slow" advClick="1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37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937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1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391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3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3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9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09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30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030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1631004" name="Горизонтальный свиток 1761631003"/>
          <p:cNvSpPr/>
          <p:nvPr/>
        </p:nvSpPr>
        <p:spPr bwMode="auto">
          <a:xfrm>
            <a:off x="1816585" y="644978"/>
            <a:ext cx="7796892" cy="1959428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Текст должен быть кратким, лаконичным, соответствовать</a:t>
            </a:r>
            <a:br>
              <a:rPr sz="20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</a:br>
            <a:r>
              <a:rPr sz="20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показываемым фото- и видеоматериалам</a:t>
            </a:r>
            <a:endParaRPr/>
          </a:p>
        </p:txBody>
      </p:sp>
      <p:sp>
        <p:nvSpPr>
          <p:cNvPr id="913480001" name="Горизонтальный свиток 913480000"/>
          <p:cNvSpPr/>
          <p:nvPr/>
        </p:nvSpPr>
        <p:spPr bwMode="auto">
          <a:xfrm>
            <a:off x="235435" y="2686050"/>
            <a:ext cx="7796892" cy="2111102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В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виртуальные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экскурсии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можно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включать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игровые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приемы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конкурсы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викторины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соревнования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что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позволит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сделать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ее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еще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более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интересной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,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увлекательной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и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эмоционально</a:t>
            </a:r>
            <a:r>
              <a:rPr sz="2000" b="1" i="0" u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насыщенной</a:t>
            </a:r>
            <a:endParaRPr dirty="0"/>
          </a:p>
        </p:txBody>
      </p:sp>
      <p:sp>
        <p:nvSpPr>
          <p:cNvPr id="1280321976" name="Горизонтальный свиток 1280321975"/>
          <p:cNvSpPr/>
          <p:nvPr/>
        </p:nvSpPr>
        <p:spPr bwMode="auto">
          <a:xfrm>
            <a:off x="1816585" y="4645478"/>
            <a:ext cx="7796892" cy="1959428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В ходе экскурсии можно в фоновом режиме включать музыкальное сопровождение, что усилит эффект образовательного воздействия на эмоциональное восприятие нового материала</a:t>
            </a:r>
            <a:endParaRPr sz="2000"/>
          </a:p>
        </p:txBody>
      </p:sp>
      <p:sp>
        <p:nvSpPr>
          <p:cNvPr id="68108051" name="Прямоугольник 68108050"/>
          <p:cNvSpPr/>
          <p:nvPr/>
        </p:nvSpPr>
        <p:spPr bwMode="auto">
          <a:xfrm>
            <a:off x="117479" y="18870"/>
            <a:ext cx="9672841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200" b="1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СОЗДАВАЯ ВИРТУАЛЬНУЮ ЭКСКУРСИЮ, ПОМНИТЕ, ЧТО…</a:t>
            </a:r>
            <a:r>
              <a:rPr sz="2200" b="0" i="0" u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endParaRPr sz="2200" b="1" dirty="0">
              <a:ln>
                <a:noFill/>
              </a:ln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10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2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454191" name="Блок-схема: знак завершения 329454190"/>
          <p:cNvSpPr/>
          <p:nvPr/>
        </p:nvSpPr>
        <p:spPr bwMode="auto">
          <a:xfrm>
            <a:off x="1558048" y="4810465"/>
            <a:ext cx="6866165" cy="1592035"/>
          </a:xfrm>
          <a:prstGeom prst="flowChartTerminator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592735" name="Блок-схема: знак завершения 1934592734"/>
          <p:cNvSpPr/>
          <p:nvPr/>
        </p:nvSpPr>
        <p:spPr bwMode="auto">
          <a:xfrm>
            <a:off x="2850727" y="2865484"/>
            <a:ext cx="6866165" cy="1592035"/>
          </a:xfrm>
          <a:prstGeom prst="flowChartTerminator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4055036" name="Блок-схема: знак завершения 984055035"/>
          <p:cNvSpPr/>
          <p:nvPr/>
        </p:nvSpPr>
        <p:spPr bwMode="auto">
          <a:xfrm>
            <a:off x="1558048" y="947055"/>
            <a:ext cx="6702879" cy="1592035"/>
          </a:xfrm>
          <a:prstGeom prst="flowChartTerminator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23276710" name="Рисунок 14232767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291" y="796017"/>
            <a:ext cx="1694822" cy="1743073"/>
          </a:xfrm>
          <a:prstGeom prst="rect">
            <a:avLst/>
          </a:prstGeom>
        </p:spPr>
      </p:pic>
      <p:pic>
        <p:nvPicPr>
          <p:cNvPr id="1185552195" name="Рисунок 11855521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08134" y="2842641"/>
            <a:ext cx="1694822" cy="1614877"/>
          </a:xfrm>
          <a:prstGeom prst="rect">
            <a:avLst/>
          </a:prstGeom>
        </p:spPr>
      </p:pic>
      <p:pic>
        <p:nvPicPr>
          <p:cNvPr id="115931689" name="Рисунок 11593168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258" y="4612821"/>
            <a:ext cx="1850895" cy="1742394"/>
          </a:xfrm>
          <a:prstGeom prst="rect">
            <a:avLst/>
          </a:prstGeom>
        </p:spPr>
      </p:pic>
      <p:sp>
        <p:nvSpPr>
          <p:cNvPr id="55544966" name="TextBox 55544965"/>
          <p:cNvSpPr txBox="1"/>
          <p:nvPr/>
        </p:nvSpPr>
        <p:spPr bwMode="auto">
          <a:xfrm>
            <a:off x="790607" y="122464"/>
            <a:ext cx="8573122" cy="5185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СТРУКТУРА И СОДЕРЖАНИЕ ВИРТУАЛЬНОЙ ЭКСКУРСИ</a:t>
            </a:r>
            <a:r>
              <a:rPr sz="2800" b="1" i="0" u="none">
                <a:solidFill>
                  <a:srgbClr val="1D4C59"/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sz="28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</a:rPr>
              <a:t> </a:t>
            </a:r>
            <a:endParaRPr/>
          </a:p>
        </p:txBody>
      </p:sp>
      <p:sp>
        <p:nvSpPr>
          <p:cNvPr id="1869434325" name="TextBox 1869434324"/>
          <p:cNvSpPr txBox="1"/>
          <p:nvPr/>
        </p:nvSpPr>
        <p:spPr bwMode="auto">
          <a:xfrm>
            <a:off x="1829113" y="956222"/>
            <a:ext cx="6115751" cy="17072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      </a:t>
            </a:r>
            <a:r>
              <a:rPr sz="1400" b="1" i="0" u="sng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00" b="1" i="0" u="sng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Вступительная беседа  </a:t>
            </a:r>
            <a:endParaRPr/>
          </a:p>
          <a:p>
            <a:pPr marL="261850" indent="-261850">
              <a:buFont typeface="Arial"/>
              <a:buChar char="•"/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должна содержать новые интересные сведения по теме, чтобы</a:t>
            </a:r>
            <a:b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заинтересовать детей, настроить на получение новых сведений</a:t>
            </a:r>
          </a:p>
          <a:p>
            <a:pPr marL="261850" indent="-261850">
              <a:buFont typeface="Arial"/>
              <a:buChar char="•"/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используются проблемные вопросы</a:t>
            </a:r>
          </a:p>
          <a:p>
            <a:pPr marL="261850" indent="-261850">
              <a:buFont typeface="Arial"/>
              <a:buChar char="•"/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основной метод восприятия - наблюдение</a:t>
            </a:r>
            <a:r>
              <a:rPr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/>
          </a:p>
        </p:txBody>
      </p:sp>
      <p:sp>
        <p:nvSpPr>
          <p:cNvPr id="449771757" name="TextBox 449771756"/>
          <p:cNvSpPr txBox="1"/>
          <p:nvPr/>
        </p:nvSpPr>
        <p:spPr bwMode="auto">
          <a:xfrm>
            <a:off x="3416785" y="2865484"/>
            <a:ext cx="5227576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             </a:t>
            </a:r>
            <a:r>
              <a:rPr sz="1600" b="1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Основная часть</a:t>
            </a: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</a:t>
            </a:r>
          </a:p>
          <a:p>
            <a:pPr marL="239822" indent="-239822">
              <a:buFont typeface="Arial"/>
              <a:buChar char="•"/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Сначала знакомим детей с объектом в целом, рассматриваем его </a:t>
            </a:r>
          </a:p>
          <a:p>
            <a:pPr marL="239822" indent="-239822">
              <a:buFont typeface="Arial"/>
              <a:buChar char="•"/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от целостного восприятия объекта переходим к углубленному</a:t>
            </a:r>
            <a:b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изучению его частей, системному анализу</a:t>
            </a:r>
            <a:endParaRPr sz="1600"/>
          </a:p>
        </p:txBody>
      </p:sp>
      <p:sp>
        <p:nvSpPr>
          <p:cNvPr id="1634311465" name="TextBox 1634311464"/>
          <p:cNvSpPr txBox="1"/>
          <p:nvPr/>
        </p:nvSpPr>
        <p:spPr bwMode="auto">
          <a:xfrm>
            <a:off x="1940106" y="5072902"/>
            <a:ext cx="6320822" cy="1067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</a:t>
            </a: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Итоговая часть  </a:t>
            </a:r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Вместе с детьми подвести итог, обобщить, систематизировать </a:t>
            </a:r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увиденное и      услышанное, поделиться впечатлениями, выслушать </a:t>
            </a:r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пожелания, что еще они хотят узнать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4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54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43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6943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77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431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406</Words>
  <Application>Microsoft Office PowerPoint</Application>
  <DocSecurity>0</DocSecurity>
  <PresentationFormat>Лист A4 (210x297 мм)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Таня</cp:lastModifiedBy>
  <cp:revision>5</cp:revision>
  <dcterms:created xsi:type="dcterms:W3CDTF">2023-08-25T13:22:51Z</dcterms:created>
  <dcterms:modified xsi:type="dcterms:W3CDTF">2023-10-22T08:50:35Z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