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906000" cy="6858000" type="A4"/>
  <p:notesSz cx="9906000" cy="6858000"/>
  <p:defaultTextStyle>
    <a:defPPr>
      <a:defRPr lang="ru-RU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026" y="21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0443820A-0E64-48F8-9055-FF0DD326791F}" type="slidenum">
              <a:r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495202" y="1604520"/>
            <a:ext cx="8914814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495202" y="3682079"/>
            <a:ext cx="8914814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43333E65-E319-423D-A2F3-391F9AD0C527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495202" y="1604520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5063467" y="1604520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495202" y="3682079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5063467" y="3682079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9A71CA36-5B07-4E7D-959F-2DAA2C004824}" type="slidenum">
              <a:rPr/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495202" y="1604520"/>
            <a:ext cx="287030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3509415" y="1604520"/>
            <a:ext cx="287030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6523335" y="1604520"/>
            <a:ext cx="287030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495202" y="3682079"/>
            <a:ext cx="287030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3509415" y="3682079"/>
            <a:ext cx="287030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6523335" y="3682079"/>
            <a:ext cx="287030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EC69DE03-561F-4E27-872C-F6EF2C2AABB2}" type="slidenum">
              <a:rPr/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495202" y="1604520"/>
            <a:ext cx="8914814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DBAF7565-BD3D-4988-BF27-19ACCF1FF09C}" type="slidenum">
              <a:r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495202" y="1604520"/>
            <a:ext cx="8914814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BADD4291-E64D-4ACE-9606-872F71F26F53}" type="slidenum">
              <a:r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495202" y="1604520"/>
            <a:ext cx="4350352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5063467" y="1604520"/>
            <a:ext cx="4350352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E7848800-600E-4D7C-8C16-56913FC2CB79}" type="slidenum">
              <a:r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83F740C6-2FCF-4DC5-BD09-D174C89031A2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1238152" y="1122479"/>
            <a:ext cx="7428622" cy="1106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24CE1E4F-90CD-444A-9102-28A7F8C6D4A3}" type="slidenum">
              <a:r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495202" y="1604520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5063467" y="1604520"/>
            <a:ext cx="4350352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495202" y="3682079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54B77554-3C92-4FB0-A5BA-1538CE874445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495202" y="1604520"/>
            <a:ext cx="4350352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5063467" y="1604520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5063467" y="3682079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CE45E5D0-7D09-4149-8883-20EC63A466B5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495202" y="1604520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5063467" y="1604520"/>
            <a:ext cx="4350352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495202" y="3682079"/>
            <a:ext cx="8914814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  <a:defRPr/>
            </a:pP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lstStyle/>
          <a:p>
            <a:pPr>
              <a:defRPr/>
            </a:pPr>
            <a:fld id="{EC5258FE-DB84-45B9-9B37-2835BC5834A2}" type="slidenum">
              <a:r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1238152" y="1122479"/>
            <a:ext cx="7428622" cy="238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 bwMode="auto">
          <a:xfrm>
            <a:off x="495202" y="1604520"/>
            <a:ext cx="8914814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 bwMode="auto">
          <a:xfrm>
            <a:off x="3281265" y="6356520"/>
            <a:ext cx="3342397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 bwMode="auto">
          <a:xfrm>
            <a:off x="6996015" y="6356520"/>
            <a:ext cx="2227972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  <a:defRPr/>
            </a:pPr>
            <a:fld id="{5A182F08-8818-4767-99C4-3366E5EE4C41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 bwMode="auto">
          <a:xfrm>
            <a:off x="680940" y="6356520"/>
            <a:ext cx="2227972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8284249" name="TextBox 1488284248"/>
          <p:cNvSpPr txBox="1"/>
          <p:nvPr/>
        </p:nvSpPr>
        <p:spPr bwMode="auto">
          <a:xfrm>
            <a:off x="975607" y="538162"/>
            <a:ext cx="7954785" cy="155484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4800" b="1" i="1">
                <a:latin typeface="Tibetan Machine Uni"/>
                <a:ea typeface="Tibetan Machine Uni"/>
                <a:cs typeface="Tibetan Machine Uni"/>
              </a:rPr>
              <a:t>Виртуальная экскурсия </a:t>
            </a:r>
          </a:p>
          <a:p>
            <a:pPr>
              <a:defRPr/>
            </a:pPr>
            <a:r>
              <a:rPr sz="4800" b="1" i="1">
                <a:latin typeface="Tibetan Machine Uni"/>
                <a:ea typeface="Tibetan Machine Uni"/>
                <a:cs typeface="Tibetan Machine Uni"/>
              </a:rPr>
              <a:t>в детском саду</a:t>
            </a:r>
            <a:endParaRPr sz="4800" b="1" i="1">
              <a:latin typeface="Tibetan Machine Uni"/>
              <a:cs typeface="Tibetan Machine Uni"/>
            </a:endParaRPr>
          </a:p>
        </p:txBody>
      </p:sp>
      <p:pic>
        <p:nvPicPr>
          <p:cNvPr id="1141590392" name="Рисунок 114159039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28656" y="2093002"/>
            <a:ext cx="3627797" cy="2340165"/>
          </a:xfrm>
          <a:prstGeom prst="rect">
            <a:avLst/>
          </a:prstGeom>
        </p:spPr>
      </p:pic>
      <p:pic>
        <p:nvPicPr>
          <p:cNvPr id="773900645" name="Рисунок 77390064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143125" y="2028785"/>
            <a:ext cx="3598124" cy="2468599"/>
          </a:xfrm>
          <a:prstGeom prst="rect">
            <a:avLst/>
          </a:prstGeom>
        </p:spPr>
      </p:pic>
      <p:sp>
        <p:nvSpPr>
          <p:cNvPr id="1358723957" name="TextBox 1358723956"/>
          <p:cNvSpPr txBox="1"/>
          <p:nvPr/>
        </p:nvSpPr>
        <p:spPr bwMode="auto">
          <a:xfrm>
            <a:off x="4489875" y="4929187"/>
            <a:ext cx="5010293" cy="173772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3600"/>
              <a:t>Сделали воспитатели:</a:t>
            </a:r>
          </a:p>
          <a:p>
            <a:pPr algn="r">
              <a:defRPr/>
            </a:pPr>
            <a:r>
              <a:rPr sz="3600"/>
              <a:t>Куприянова ИН.</a:t>
            </a:r>
          </a:p>
          <a:p>
            <a:pPr algn="r">
              <a:defRPr/>
            </a:pPr>
            <a:r>
              <a:rPr sz="3600"/>
              <a:t>Галиханова А.Р.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28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90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4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590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6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72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7778070" name="TextBox 1887778069"/>
          <p:cNvSpPr txBox="1"/>
          <p:nvPr/>
        </p:nvSpPr>
        <p:spPr bwMode="auto">
          <a:xfrm>
            <a:off x="45698" y="163284"/>
            <a:ext cx="9363461" cy="417807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ГРАМОТНОЕ И АКТИВНОЕ ПРИМЕНЕНИЕ ВИРТУАЛЬНЫХ ЭКСКУРСИЙ</a:t>
            </a:r>
            <a:r>
              <a:rPr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endParaRPr b="1" dirty="0"/>
          </a:p>
        </p:txBody>
      </p:sp>
      <p:sp>
        <p:nvSpPr>
          <p:cNvPr id="1708672232" name="Волна 1708672231"/>
          <p:cNvSpPr/>
          <p:nvPr/>
        </p:nvSpPr>
        <p:spPr bwMode="auto">
          <a:xfrm>
            <a:off x="532071" y="734785"/>
            <a:ext cx="3211285" cy="952500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tx2">
              <a:lumMod val="75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44488054" name="Волна 1344488053"/>
          <p:cNvSpPr/>
          <p:nvPr/>
        </p:nvSpPr>
        <p:spPr bwMode="auto">
          <a:xfrm flipH="1">
            <a:off x="5923220" y="734785"/>
            <a:ext cx="3211285" cy="952500"/>
          </a:xfrm>
          <a:prstGeom prst="wave">
            <a:avLst>
              <a:gd name="adj1" fmla="val 12500"/>
              <a:gd name="adj2" fmla="val 0"/>
            </a:avLst>
          </a:prstGeom>
          <a:solidFill>
            <a:schemeClr val="tx2">
              <a:lumMod val="75000"/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1746901" name="TextBox 141746900"/>
          <p:cNvSpPr txBox="1"/>
          <p:nvPr/>
        </p:nvSpPr>
        <p:spPr bwMode="auto">
          <a:xfrm>
            <a:off x="579336" y="1043215"/>
            <a:ext cx="3116755" cy="3051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b="1"/>
              <a:t>ПОЛЬЗА ДЛЯ ВОСПИТАННИКОВ</a:t>
            </a:r>
          </a:p>
        </p:txBody>
      </p:sp>
      <p:sp>
        <p:nvSpPr>
          <p:cNvPr id="771810318" name="TextBox 771810317"/>
          <p:cNvSpPr txBox="1"/>
          <p:nvPr/>
        </p:nvSpPr>
        <p:spPr bwMode="auto">
          <a:xfrm>
            <a:off x="6283270" y="1058455"/>
            <a:ext cx="2563485" cy="30516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b="1"/>
              <a:t>ПОЛЬЗА ДЛЯ ПЕДАГОГОВ</a:t>
            </a:r>
          </a:p>
        </p:txBody>
      </p:sp>
      <p:sp>
        <p:nvSpPr>
          <p:cNvPr id="962338566" name="TextBox 962338565"/>
          <p:cNvSpPr txBox="1"/>
          <p:nvPr/>
        </p:nvSpPr>
        <p:spPr bwMode="auto">
          <a:xfrm>
            <a:off x="623238" y="2131422"/>
            <a:ext cx="3848169" cy="4722318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buFont typeface="Wingdings"/>
              <a:buChar char="ü"/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активизирует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познавательную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активность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>
              <a:defRPr/>
            </a:pP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и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способствует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развитию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психических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познавательных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процессов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 marL="283879" indent="-283879">
              <a:buFont typeface="Wingdings"/>
              <a:buChar char="ü"/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преодолевает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интеллектуальную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пассивность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 marL="283879" indent="-283879">
              <a:buFont typeface="Wingdings"/>
              <a:buChar char="ü"/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обогащает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социальный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опыт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 marL="283879" indent="-283879">
              <a:buFont typeface="Wingdings"/>
              <a:buChar char="ü"/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дает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возможность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использовать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полученный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опыт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в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практической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деятельности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что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способствует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росту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их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достижений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ключевых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компетентностей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endParaRPr sz="1600" dirty="0"/>
          </a:p>
        </p:txBody>
      </p:sp>
      <p:sp>
        <p:nvSpPr>
          <p:cNvPr id="1927110159" name="Половина рамки 1927110158"/>
          <p:cNvSpPr/>
          <p:nvPr/>
        </p:nvSpPr>
        <p:spPr bwMode="auto">
          <a:xfrm flipH="1">
            <a:off x="4124357" y="1931485"/>
            <a:ext cx="340178" cy="4680857"/>
          </a:xfrm>
          <a:prstGeom prst="halfFrame">
            <a:avLst>
              <a:gd name="adj1" fmla="val 33333"/>
              <a:gd name="adj2" fmla="val 33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05883" name="Половина рамки 53905882"/>
          <p:cNvSpPr/>
          <p:nvPr/>
        </p:nvSpPr>
        <p:spPr bwMode="auto">
          <a:xfrm>
            <a:off x="300750" y="1931485"/>
            <a:ext cx="340178" cy="4680857"/>
          </a:xfrm>
          <a:prstGeom prst="halfFrame">
            <a:avLst>
              <a:gd name="adj1" fmla="val 33333"/>
              <a:gd name="adj2" fmla="val 33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069515" name="Половина рамки 635069514"/>
          <p:cNvSpPr/>
          <p:nvPr/>
        </p:nvSpPr>
        <p:spPr bwMode="auto">
          <a:xfrm flipH="1">
            <a:off x="9270578" y="1931485"/>
            <a:ext cx="340178" cy="4680857"/>
          </a:xfrm>
          <a:prstGeom prst="halfFrame">
            <a:avLst>
              <a:gd name="adj1" fmla="val 33333"/>
              <a:gd name="adj2" fmla="val 33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70555933" name="Половина рамки 1070555932"/>
          <p:cNvSpPr/>
          <p:nvPr/>
        </p:nvSpPr>
        <p:spPr bwMode="auto">
          <a:xfrm>
            <a:off x="5338114" y="1931485"/>
            <a:ext cx="340178" cy="4680857"/>
          </a:xfrm>
          <a:prstGeom prst="halfFrame">
            <a:avLst>
              <a:gd name="adj1" fmla="val 33333"/>
              <a:gd name="adj2" fmla="val 33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7156954" name="TextBox 137156953"/>
          <p:cNvSpPr txBox="1"/>
          <p:nvPr/>
        </p:nvSpPr>
        <p:spPr bwMode="auto">
          <a:xfrm>
            <a:off x="5508203" y="1921436"/>
            <a:ext cx="4140364" cy="5011693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buFont typeface="Wingdings"/>
              <a:buChar char="ü"/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способствует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их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социализации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 marL="283879" indent="-283879">
              <a:buFont typeface="Wingdings"/>
              <a:buChar char="ü"/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позволяет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использовать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в</a:t>
            </a: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практической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деятельности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знания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умения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навыки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</a:t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полученные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подготовке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виртуальных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экскурсий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 marL="261850" indent="-261850">
              <a:buFont typeface="Wingdings"/>
              <a:buChar char="ü"/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поддерживает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интерес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к</a:t>
            </a: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истории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родного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края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и</a:t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культуре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своего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народа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 marL="261850" indent="-261850">
              <a:buFont typeface="Wingdings"/>
              <a:buChar char="ü"/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развивает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эстетический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вкус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</a:t>
            </a: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расширяет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художественно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-</a:t>
            </a: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эстетическое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пространство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в </a:t>
            </a:r>
            <a:endParaRPr lang="ru-RU" sz="1600" b="0" i="0" u="none" dirty="0" smtClean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>
              <a:defRPr/>
            </a:pPr>
            <a:r>
              <a:rPr sz="1600" b="0" i="0" u="none" dirty="0" err="1" smtClean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целом</a:t>
            </a:r>
            <a:endParaRPr sz="1600" b="0" dirty="0"/>
          </a:p>
          <a:p>
            <a:pPr marL="261850" indent="-261850">
              <a:buFont typeface="Wingdings"/>
              <a:buChar char="ü"/>
              <a:defRPr/>
            </a:pP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дает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возможность</a:t>
            </a:r>
            <a:endParaRPr sz="1600" b="0" i="0" u="none" dirty="0">
              <a:solidFill>
                <a:srgbClr val="002060"/>
              </a:solidFill>
              <a:latin typeface="Arial Black"/>
              <a:ea typeface="Arial Black"/>
              <a:cs typeface="Arial Black"/>
            </a:endParaRPr>
          </a:p>
          <a:p>
            <a:pPr>
              <a:defRPr/>
            </a:pP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совершенствовать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свои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/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компетенции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в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освоении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и</a:t>
            </a:r>
            <a:b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</a:b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0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использовании</a:t>
            </a:r>
            <a:r>
              <a:rPr sz="16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ИКТ </a:t>
            </a:r>
            <a:endParaRPr sz="16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:w="http://schemas.openxmlformats.org/wordprocessingml/2006/main" xmlns:m="http://schemas.openxmlformats.org/officeDocument/2006/math" xmlns="">
      <p:transition spd="slow" advClick="1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77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8777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4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17469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1746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1746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338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62338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62338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62338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810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71810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71810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71810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56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71569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7156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7156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741241" name="Прямоугольник 179741240"/>
          <p:cNvSpPr/>
          <p:nvPr/>
        </p:nvSpPr>
        <p:spPr bwMode="auto">
          <a:xfrm>
            <a:off x="351576" y="114119"/>
            <a:ext cx="9211487" cy="91476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5400" b="1">
                <a:ln>
                  <a:noFill/>
                </a:ln>
                <a:gradFill>
                  <a:gsLst>
                    <a:gs pos="0">
                      <a:schemeClr val="accent5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:rPr>
              <a:t>СПАСИБО ЗА ВНИМАНИЕ!</a:t>
            </a:r>
          </a:p>
        </p:txBody>
      </p:sp>
      <p:pic>
        <p:nvPicPr>
          <p:cNvPr id="1542640488" name="Рисунок 154264048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035" y="1028879"/>
            <a:ext cx="9906000" cy="6155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 dir="in"/>
      </p:transition>
    </mc:Choice>
    <mc:Fallback xmlns:w="http://schemas.openxmlformats.org/wordprocessingml/2006/main" xmlns:m="http://schemas.openxmlformats.org/officeDocument/2006/math" xmlns="">
      <p:transition spd="slow" advClick="1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4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9741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9741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97412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974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64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4264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1761654" name="TextBox 381761653"/>
          <p:cNvSpPr txBox="1"/>
          <p:nvPr/>
        </p:nvSpPr>
        <p:spPr bwMode="auto">
          <a:xfrm>
            <a:off x="272763" y="428625"/>
            <a:ext cx="9360472" cy="35055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800" b="1" i="0" u="none">
                <a:solidFill>
                  <a:srgbClr val="002060"/>
                </a:solidFill>
                <a:latin typeface="DejaVu Sans"/>
                <a:ea typeface="DejaVu Sans"/>
                <a:cs typeface="DejaVu Sans"/>
              </a:rPr>
              <a:t>ВИРТУАЛЬНАЯ ЭКСКУРСИЯ </a:t>
            </a:r>
          </a:p>
          <a:p>
            <a:pPr algn="ctr">
              <a:defRPr/>
            </a:pPr>
            <a:r>
              <a:rPr sz="2800" b="1" i="0" u="none">
                <a:solidFill>
                  <a:srgbClr val="002060"/>
                </a:solidFill>
                <a:latin typeface="DejaVu Sans"/>
                <a:ea typeface="DejaVu Sans"/>
                <a:cs typeface="DejaVu Sans"/>
              </a:rPr>
              <a:t>–   это организационная форма образовательной</a:t>
            </a:r>
            <a:endParaRPr sz="2800">
              <a:latin typeface="DejaVu Sans"/>
              <a:cs typeface="DejaVu Sans"/>
            </a:endParaRPr>
          </a:p>
          <a:p>
            <a:pPr algn="ctr">
              <a:defRPr/>
            </a:pPr>
            <a:r>
              <a:rPr sz="2800" b="1" i="0" u="none">
                <a:solidFill>
                  <a:srgbClr val="002060"/>
                </a:solidFill>
                <a:latin typeface="DejaVu Sans"/>
                <a:ea typeface="DejaVu Sans"/>
                <a:cs typeface="DejaVu Sans"/>
              </a:rPr>
              <a:t>деятельности, отличающаяся от реальной экскурсии</a:t>
            </a:r>
            <a:br>
              <a:rPr sz="2800" b="1" i="0" u="none">
                <a:solidFill>
                  <a:srgbClr val="002060"/>
                </a:solidFill>
                <a:latin typeface="DejaVu Sans"/>
                <a:ea typeface="DejaVu Sans"/>
                <a:cs typeface="DejaVu Sans"/>
              </a:rPr>
            </a:br>
            <a:r>
              <a:rPr sz="2800" b="1" i="0" u="none">
                <a:solidFill>
                  <a:srgbClr val="002060"/>
                </a:solidFill>
                <a:latin typeface="DejaVu Sans"/>
                <a:ea typeface="DejaVu Sans"/>
                <a:cs typeface="DejaVu Sans"/>
              </a:rPr>
              <a:t> виртуальным отображением реально</a:t>
            </a:r>
            <a:br>
              <a:rPr sz="2800" b="1" i="0" u="none">
                <a:solidFill>
                  <a:srgbClr val="002060"/>
                </a:solidFill>
                <a:latin typeface="DejaVu Sans"/>
                <a:ea typeface="DejaVu Sans"/>
                <a:cs typeface="DejaVu Sans"/>
              </a:rPr>
            </a:br>
            <a:r>
              <a:rPr sz="2800" b="1" i="0" u="none">
                <a:solidFill>
                  <a:srgbClr val="002060"/>
                </a:solidFill>
                <a:latin typeface="DejaVu Sans"/>
                <a:ea typeface="DejaVu Sans"/>
                <a:cs typeface="DejaVu Sans"/>
              </a:rPr>
              <a:t> существующих объектов</a:t>
            </a:r>
            <a:br>
              <a:rPr sz="2800" b="1" i="0" u="none">
                <a:solidFill>
                  <a:srgbClr val="002060"/>
                </a:solidFill>
                <a:latin typeface="DejaVu Sans"/>
                <a:ea typeface="DejaVu Sans"/>
                <a:cs typeface="DejaVu Sans"/>
              </a:rPr>
            </a:br>
            <a:endParaRPr sz="2800">
              <a:latin typeface="DejaVu Sans"/>
              <a:cs typeface="DejaVu Sans"/>
            </a:endParaRPr>
          </a:p>
        </p:txBody>
      </p:sp>
      <p:pic>
        <p:nvPicPr>
          <p:cNvPr id="1127839164" name="Рисунок 112783916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28812" y="2790824"/>
            <a:ext cx="5715000" cy="4038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r"/>
      </p:transition>
    </mc:Choice>
    <mc:Fallback xmlns:w="http://schemas.openxmlformats.org/wordprocessingml/2006/main" xmlns:m="http://schemas.openxmlformats.org/officeDocument/2006/math" xmlns="">
      <p:transition spd="slow" advClick="1"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76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1761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3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27839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783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783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1590202" name="Выноска-облако 361590201"/>
          <p:cNvSpPr/>
          <p:nvPr/>
        </p:nvSpPr>
        <p:spPr bwMode="auto">
          <a:xfrm>
            <a:off x="6669937" y="1285874"/>
            <a:ext cx="2809874" cy="1905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2">
              <a:alpha val="48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06883961" name="Выноска-облако 1406883960"/>
          <p:cNvSpPr/>
          <p:nvPr/>
        </p:nvSpPr>
        <p:spPr bwMode="auto">
          <a:xfrm>
            <a:off x="440586" y="3805236"/>
            <a:ext cx="2809874" cy="1905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2">
              <a:alpha val="48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838096" name="Выноска-облако 880838095"/>
          <p:cNvSpPr/>
          <p:nvPr/>
        </p:nvSpPr>
        <p:spPr bwMode="auto">
          <a:xfrm>
            <a:off x="6736611" y="3757611"/>
            <a:ext cx="2809874" cy="1905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2">
              <a:alpha val="48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51231233" name="Выноска-облако 951231232"/>
          <p:cNvSpPr/>
          <p:nvPr/>
        </p:nvSpPr>
        <p:spPr bwMode="auto">
          <a:xfrm>
            <a:off x="3693374" y="333375"/>
            <a:ext cx="2809874" cy="1905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2">
              <a:alpha val="48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0873830" name="Выноска-облако 240873829"/>
          <p:cNvSpPr/>
          <p:nvPr/>
        </p:nvSpPr>
        <p:spPr bwMode="auto">
          <a:xfrm>
            <a:off x="350098" y="1362074"/>
            <a:ext cx="2809874" cy="1905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2">
              <a:alpha val="48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3820465" name="Выноска-облако 113820464"/>
          <p:cNvSpPr/>
          <p:nvPr/>
        </p:nvSpPr>
        <p:spPr bwMode="auto">
          <a:xfrm>
            <a:off x="3693374" y="4524373"/>
            <a:ext cx="2809874" cy="19050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bg2">
              <a:alpha val="48999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750488" name="Овал 849750487"/>
          <p:cNvSpPr/>
          <p:nvPr/>
        </p:nvSpPr>
        <p:spPr bwMode="auto">
          <a:xfrm>
            <a:off x="3298031" y="2714624"/>
            <a:ext cx="3309937" cy="1571625"/>
          </a:xfrm>
          <a:prstGeom prst="ellipse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85584845" name="Прямоугольник 1385584844"/>
          <p:cNvSpPr/>
          <p:nvPr/>
        </p:nvSpPr>
        <p:spPr bwMode="auto">
          <a:xfrm>
            <a:off x="3802911" y="2914289"/>
            <a:ext cx="2300537" cy="128052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Arial Narrow"/>
                <a:ea typeface="Arial Narrow"/>
                <a:cs typeface="Arial Narrow"/>
              </a:rPr>
              <a:t>ДОСТОИНСТВА </a:t>
            </a:r>
          </a:p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Arial Narrow"/>
                <a:ea typeface="Arial Narrow"/>
                <a:cs typeface="Arial Narrow"/>
              </a:rPr>
              <a:t>ВИРТУАЛЬНОЙ</a:t>
            </a:r>
          </a:p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Arial Narrow"/>
                <a:ea typeface="Arial Narrow"/>
                <a:cs typeface="Arial Narrow"/>
              </a:rPr>
              <a:t> ЭКСКУРСИИ</a:t>
            </a:r>
            <a:endParaRPr sz="2600"/>
          </a:p>
        </p:txBody>
      </p:sp>
      <p:sp>
        <p:nvSpPr>
          <p:cNvPr id="1251377237" name="TextBox 1251377236"/>
          <p:cNvSpPr txBox="1"/>
          <p:nvPr/>
        </p:nvSpPr>
        <p:spPr bwMode="auto">
          <a:xfrm>
            <a:off x="621409" y="1537154"/>
            <a:ext cx="2267252" cy="15548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взаимодействие</a:t>
            </a: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педагога</a:t>
            </a: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с </a:t>
            </a: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воспитанниками</a:t>
            </a: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</a:t>
            </a: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его</a:t>
            </a: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/>
            </a:r>
            <a:b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активность</a:t>
            </a: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уступает</a:t>
            </a: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место</a:t>
            </a: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активности</a:t>
            </a:r>
            <a:r>
              <a:rPr sz="16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воспитанника</a:t>
            </a:r>
            <a:endParaRPr sz="1600" dirty="0"/>
          </a:p>
        </p:txBody>
      </p:sp>
      <p:sp>
        <p:nvSpPr>
          <p:cNvPr id="1072942927" name="TextBox 1072942926"/>
          <p:cNvSpPr txBox="1"/>
          <p:nvPr/>
        </p:nvSpPr>
        <p:spPr bwMode="auto">
          <a:xfrm>
            <a:off x="6792202" y="3873636"/>
            <a:ext cx="2565344" cy="17682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возможность</a:t>
            </a:r>
            <a: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многоразового</a:t>
            </a:r>
            <a: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просмотра</a:t>
            </a:r>
            <a: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экскурсии</a:t>
            </a:r>
            <a: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/>
            </a:r>
            <a:b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20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предлагаемой</a:t>
            </a:r>
            <a: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информации</a:t>
            </a:r>
            <a: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/>
            </a:r>
            <a:br>
              <a:rPr sz="2000" b="1" i="0" u="none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endParaRPr dirty="0"/>
          </a:p>
        </p:txBody>
      </p:sp>
      <p:sp>
        <p:nvSpPr>
          <p:cNvPr id="2136586004" name="TextBox 2136586003"/>
          <p:cNvSpPr txBox="1"/>
          <p:nvPr/>
        </p:nvSpPr>
        <p:spPr bwMode="auto">
          <a:xfrm>
            <a:off x="3775446" y="812799"/>
            <a:ext cx="2645728" cy="64044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3600" b="1" i="0" u="none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наглядность</a:t>
            </a:r>
            <a:endParaRPr dirty="0"/>
          </a:p>
        </p:txBody>
      </p:sp>
      <p:sp>
        <p:nvSpPr>
          <p:cNvPr id="989148148" name="TextBox 989148147"/>
          <p:cNvSpPr txBox="1"/>
          <p:nvPr/>
        </p:nvSpPr>
        <p:spPr bwMode="auto">
          <a:xfrm>
            <a:off x="6766634" y="1851479"/>
            <a:ext cx="2616480" cy="64044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36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доступность</a:t>
            </a:r>
            <a:endParaRPr dirty="0"/>
          </a:p>
        </p:txBody>
      </p:sp>
      <p:sp>
        <p:nvSpPr>
          <p:cNvPr id="1492412218" name="TextBox 1492412217"/>
          <p:cNvSpPr txBox="1"/>
          <p:nvPr/>
        </p:nvSpPr>
        <p:spPr bwMode="auto">
          <a:xfrm>
            <a:off x="3936523" y="4859336"/>
            <a:ext cx="2323934" cy="106715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32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эффект</a:t>
            </a:r>
            <a:r>
              <a:rPr sz="3200" b="1" i="0" u="none" dirty="0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algn="ctr">
              <a:defRPr/>
            </a:pPr>
            <a:r>
              <a:rPr sz="32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присутствия</a:t>
            </a:r>
            <a:endParaRPr dirty="0"/>
          </a:p>
        </p:txBody>
      </p:sp>
      <p:sp>
        <p:nvSpPr>
          <p:cNvPr id="172883408" name="TextBox 172883407"/>
          <p:cNvSpPr txBox="1"/>
          <p:nvPr/>
        </p:nvSpPr>
        <p:spPr bwMode="auto">
          <a:xfrm>
            <a:off x="601788" y="4024131"/>
            <a:ext cx="2558184" cy="137196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наличие</a:t>
            </a:r>
            <a:r>
              <a:rPr sz="2800" b="1" i="0" u="none" dirty="0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algn="ctr">
              <a:defRPr/>
            </a:pPr>
            <a:r>
              <a:rPr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интерактивных</a:t>
            </a:r>
            <a:r>
              <a:rPr sz="2800" b="1" i="0" u="none" dirty="0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algn="ctr">
              <a:defRPr/>
            </a:pPr>
            <a:r>
              <a:rPr sz="2800" b="1" i="0" u="none" dirty="0" err="1">
                <a:solidFill>
                  <a:srgbClr val="0D0D0D"/>
                </a:solidFill>
                <a:latin typeface="Calibri"/>
                <a:ea typeface="Calibri"/>
                <a:cs typeface="Calibri"/>
              </a:rPr>
              <a:t>заданий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 dir="in"/>
      </p:transition>
    </mc:Choice>
    <mc:Fallback xmlns:w="http://schemas.openxmlformats.org/wordprocessingml/2006/main" xmlns:m="http://schemas.openxmlformats.org/officeDocument/2006/math" xmlns="">
      <p:transition spd="slow" advClick="1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58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8558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377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1377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58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3658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1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891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942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72942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412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92412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8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2883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1779568" name="Рисунок 20177956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151100" y="0"/>
            <a:ext cx="10065956" cy="6858000"/>
          </a:xfrm>
          <a:prstGeom prst="rect">
            <a:avLst/>
          </a:prstGeom>
          <a:ln w="12700">
            <a:solidFill>
              <a:srgbClr val="000000">
                <a:alpha val="99999"/>
              </a:srgbClr>
            </a:solidFill>
          </a:ln>
        </p:spPr>
      </p:pic>
      <p:sp>
        <p:nvSpPr>
          <p:cNvPr id="1217624116" name="Скругленная прямоугольная выноска 1217624115"/>
          <p:cNvSpPr/>
          <p:nvPr/>
        </p:nvSpPr>
        <p:spPr bwMode="auto">
          <a:xfrm>
            <a:off x="3633500" y="533399"/>
            <a:ext cx="3835399" cy="17780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562937912" name="Скругленная прямоугольная выноска 562937911"/>
          <p:cNvSpPr/>
          <p:nvPr/>
        </p:nvSpPr>
        <p:spPr bwMode="auto">
          <a:xfrm flipH="1">
            <a:off x="166400" y="2997199"/>
            <a:ext cx="3162298" cy="17780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767227" name="Скругленная прямоугольная выноска 840767226"/>
          <p:cNvSpPr/>
          <p:nvPr/>
        </p:nvSpPr>
        <p:spPr bwMode="auto">
          <a:xfrm>
            <a:off x="6706899" y="4229098"/>
            <a:ext cx="2603500" cy="1778000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solidFill>
            <a:schemeClr val="accent1">
              <a:alpha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9801096" name="Прямоугольник 329801095"/>
          <p:cNvSpPr/>
          <p:nvPr/>
        </p:nvSpPr>
        <p:spPr bwMode="auto">
          <a:xfrm>
            <a:off x="3833150" y="2793999"/>
            <a:ext cx="2539999" cy="1917699"/>
          </a:xfrm>
          <a:prstGeom prst="rect">
            <a:avLst/>
          </a:prstGeom>
          <a:solidFill>
            <a:srgbClr val="92D050">
              <a:alpha val="5299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669760" name="TextBox 567669759"/>
          <p:cNvSpPr txBox="1"/>
          <p:nvPr/>
        </p:nvSpPr>
        <p:spPr bwMode="auto">
          <a:xfrm>
            <a:off x="3849580" y="3066869"/>
            <a:ext cx="2507140" cy="137196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8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НЕДОСТАТКИ </a:t>
            </a:r>
          </a:p>
          <a:p>
            <a:pPr algn="ctr">
              <a:defRPr/>
            </a:pPr>
            <a:r>
              <a:rPr sz="28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ВИРТУАЛЬНОЙ </a:t>
            </a:r>
          </a:p>
          <a:p>
            <a:pPr algn="ctr">
              <a:defRPr/>
            </a:pPr>
            <a:r>
              <a:rPr sz="28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ЭКСКУРСИИ</a:t>
            </a:r>
            <a:endParaRPr sz="2800"/>
          </a:p>
        </p:txBody>
      </p:sp>
      <p:sp>
        <p:nvSpPr>
          <p:cNvPr id="1249209840" name="TextBox 1249209839"/>
          <p:cNvSpPr txBox="1"/>
          <p:nvPr/>
        </p:nvSpPr>
        <p:spPr bwMode="auto">
          <a:xfrm>
            <a:off x="3633500" y="718639"/>
            <a:ext cx="3836839" cy="128052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отсутствие возможности </a:t>
            </a:r>
          </a:p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увидеть то, что не</a:t>
            </a:r>
            <a:b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</a:b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 включено в экскурсию</a:t>
            </a:r>
            <a:endParaRPr sz="2600"/>
          </a:p>
        </p:txBody>
      </p:sp>
      <p:sp>
        <p:nvSpPr>
          <p:cNvPr id="252264393" name="TextBox 252264392"/>
          <p:cNvSpPr txBox="1"/>
          <p:nvPr/>
        </p:nvSpPr>
        <p:spPr bwMode="auto">
          <a:xfrm>
            <a:off x="193479" y="3098439"/>
            <a:ext cx="3135219" cy="167676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не всегда имеется </a:t>
            </a:r>
          </a:p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возможность задать</a:t>
            </a:r>
          </a:p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 вопрос в режиме</a:t>
            </a:r>
            <a:b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</a:b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 реального времени</a:t>
            </a:r>
            <a:endParaRPr sz="2600"/>
          </a:p>
        </p:txBody>
      </p:sp>
      <p:sp>
        <p:nvSpPr>
          <p:cNvPr id="573157582" name="TextBox 573157581"/>
          <p:cNvSpPr txBox="1"/>
          <p:nvPr/>
        </p:nvSpPr>
        <p:spPr bwMode="auto">
          <a:xfrm>
            <a:off x="6770047" y="4642029"/>
            <a:ext cx="2477565" cy="88428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ограниченность</a:t>
            </a:r>
          </a:p>
          <a:p>
            <a:pPr algn="ctr">
              <a:defRPr/>
            </a:pPr>
            <a:r>
              <a:rPr sz="2600" b="1" i="0" u="none">
                <a:solidFill>
                  <a:srgbClr val="660033"/>
                </a:solidFill>
                <a:latin typeface="Calibri"/>
                <a:ea typeface="Calibri"/>
                <a:cs typeface="Calibri"/>
              </a:rPr>
              <a:t> впечатлений</a:t>
            </a:r>
            <a:endParaRPr sz="26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:w="http://schemas.openxmlformats.org/wordprocessingml/2006/main" xmlns:m="http://schemas.openxmlformats.org/officeDocument/2006/math" xmlns=""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66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7669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6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4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209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6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15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2777080" name="Прямоугольник 1362777079"/>
          <p:cNvSpPr/>
          <p:nvPr/>
        </p:nvSpPr>
        <p:spPr bwMode="auto">
          <a:xfrm>
            <a:off x="243883" y="88720"/>
            <a:ext cx="9418953" cy="82332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4800" b="1">
                <a:ln>
                  <a:noFill/>
                </a:ln>
                <a:gradFill>
                  <a:gsLst>
                    <a:gs pos="0">
                      <a:schemeClr val="accent5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:rPr>
              <a:t>Виды виртуальных экскурсий</a:t>
            </a:r>
          </a:p>
        </p:txBody>
      </p:sp>
      <p:sp>
        <p:nvSpPr>
          <p:cNvPr id="2072255653" name="TextBox 2072255652"/>
          <p:cNvSpPr txBox="1"/>
          <p:nvPr/>
        </p:nvSpPr>
        <p:spPr bwMode="auto">
          <a:xfrm>
            <a:off x="153700" y="912040"/>
            <a:ext cx="6940662" cy="134148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 algn="ctr">
              <a:buFont typeface="Wingdings"/>
              <a:buChar char="v"/>
              <a:defRPr/>
            </a:pPr>
            <a:r>
              <a:rPr sz="1800" b="1" i="0" u="none">
                <a:solidFill>
                  <a:srgbClr val="4472C4"/>
                </a:solidFill>
                <a:latin typeface="Calibri"/>
                <a:ea typeface="Calibri"/>
                <a:cs typeface="Calibri"/>
              </a:rPr>
              <a:t>ВИДЕОЭКСКУРСИЯ</a:t>
            </a:r>
            <a:r>
              <a:rPr sz="1800" b="1" i="0" u="none">
                <a:solidFill>
                  <a:srgbClr val="1D4C59"/>
                </a:solidFill>
                <a:latin typeface="Calibri"/>
                <a:ea typeface="Calibri"/>
                <a:cs typeface="Calibri"/>
              </a:rPr>
              <a:t>. </a:t>
            </a: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Составляющие данной экскурсии –это видеоролики, размещенные на сайтах реальных</a:t>
            </a:r>
            <a:b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музеев и в глобальной сети Интернет. </a:t>
            </a:r>
          </a:p>
          <a:p>
            <a:pPr>
              <a:defRPr/>
            </a:pPr>
            <a:endParaRPr/>
          </a:p>
        </p:txBody>
      </p:sp>
      <p:sp>
        <p:nvSpPr>
          <p:cNvPr id="497529660" name="TextBox 497529659"/>
          <p:cNvSpPr txBox="1"/>
          <p:nvPr/>
        </p:nvSpPr>
        <p:spPr bwMode="auto">
          <a:xfrm>
            <a:off x="3569999" y="2839540"/>
            <a:ext cx="6506359" cy="14634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 algn="ctr">
              <a:buFont typeface="Wingdings"/>
              <a:buChar char="v"/>
              <a:defRPr/>
            </a:pPr>
            <a:r>
              <a:rPr sz="1800" b="1" i="0" u="none">
                <a:solidFill>
                  <a:srgbClr val="4472C4"/>
                </a:solidFill>
                <a:latin typeface="Calibri"/>
                <a:ea typeface="Calibri"/>
                <a:cs typeface="Calibri"/>
              </a:rPr>
              <a:t>ФОТОПУТЕШЕСТВИЕ</a:t>
            </a:r>
            <a:r>
              <a:rPr sz="1800" b="1" i="0" u="none">
                <a:solidFill>
                  <a:srgbClr val="1D4C59"/>
                </a:solidFill>
                <a:latin typeface="Calibri"/>
                <a:ea typeface="Calibri"/>
                <a:cs typeface="Calibri"/>
              </a:rPr>
              <a:t>. </a:t>
            </a: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Составляющие данной</a:t>
            </a:r>
            <a:b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экскурсии – фотографии, репродукции картин,</a:t>
            </a:r>
            <a:b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звуковые файлы, анимация.</a:t>
            </a:r>
            <a:b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Оформляются в виде электронных презентаций    и слайд-шоу </a:t>
            </a:r>
            <a:endParaRPr/>
          </a:p>
        </p:txBody>
      </p:sp>
      <p:sp>
        <p:nvSpPr>
          <p:cNvPr id="945044668" name="TextBox 945044667"/>
          <p:cNvSpPr txBox="1"/>
          <p:nvPr/>
        </p:nvSpPr>
        <p:spPr bwMode="auto">
          <a:xfrm>
            <a:off x="395179" y="5295899"/>
            <a:ext cx="6151678" cy="91476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 algn="ctr">
              <a:buFont typeface="Wingdings"/>
              <a:buChar char="v"/>
              <a:defRPr/>
            </a:pPr>
            <a:r>
              <a:rPr sz="1800" b="1" i="0" u="none">
                <a:solidFill>
                  <a:srgbClr val="4472C4"/>
                </a:solidFill>
                <a:latin typeface="Calibri"/>
                <a:ea typeface="Calibri"/>
                <a:cs typeface="Calibri"/>
              </a:rPr>
              <a:t>ВИДЕОПУТЕШЕСТВИЕ</a:t>
            </a:r>
            <a:r>
              <a:rPr sz="1800" b="1" i="0" u="none">
                <a:solidFill>
                  <a:srgbClr val="1D4C59"/>
                </a:solidFill>
                <a:latin typeface="Calibri"/>
                <a:ea typeface="Calibri"/>
                <a:cs typeface="Calibri"/>
              </a:rPr>
              <a:t>. </a:t>
            </a:r>
            <a:endParaRPr sz="18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Составляющие данной экскурсии - видеозаписи, фотографии </a:t>
            </a:r>
          </a:p>
          <a:p>
            <a:pPr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сопровождающиеся голосовым сопровождением.</a:t>
            </a:r>
            <a:endParaRPr/>
          </a:p>
        </p:txBody>
      </p:sp>
      <p:pic>
        <p:nvPicPr>
          <p:cNvPr id="262404436" name="Рисунок 26240443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448300" y="1278685"/>
            <a:ext cx="4281199" cy="1560854"/>
          </a:xfrm>
          <a:prstGeom prst="rect">
            <a:avLst/>
          </a:prstGeom>
        </p:spPr>
      </p:pic>
      <p:pic>
        <p:nvPicPr>
          <p:cNvPr id="1072488720" name="Рисунок 107248871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43883" y="1994445"/>
            <a:ext cx="2886747" cy="3153590"/>
          </a:xfrm>
          <a:prstGeom prst="rect">
            <a:avLst/>
          </a:prstGeom>
        </p:spPr>
      </p:pic>
      <p:pic>
        <p:nvPicPr>
          <p:cNvPr id="190946422" name="Рисунок 19094642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161394" y="4436923"/>
            <a:ext cx="1361605" cy="23855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 dir="r"/>
      </p:transition>
    </mc:Choice>
    <mc:Fallback xmlns:w="http://schemas.openxmlformats.org/wordprocessingml/2006/main" xmlns:m="http://schemas.openxmlformats.org/officeDocument/2006/math" xmlns="">
      <p:transition spd="slow" advClick="1">
        <p:pull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777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62777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2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72255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72255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404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2404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52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7529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7529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48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7248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044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45044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45044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94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094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1047575" name="Прямоугольник 831047574"/>
          <p:cNvSpPr/>
          <p:nvPr/>
        </p:nvSpPr>
        <p:spPr bwMode="auto">
          <a:xfrm>
            <a:off x="1062749" y="142953"/>
            <a:ext cx="7229352" cy="94561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2800" b="1" i="0" u="none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ЧТОБЫ ВИРТУАЛЬНАЯ ЭКСКУРСИЯ</a:t>
            </a:r>
          </a:p>
          <a:p>
            <a:pPr algn="ctr">
              <a:defRPr/>
            </a:pPr>
            <a:r>
              <a:rPr sz="2800" b="1" i="0" u="none">
                <a:solidFill>
                  <a:srgbClr val="0070C0"/>
                </a:solidFill>
                <a:latin typeface="Arial Black"/>
                <a:ea typeface="Arial Black"/>
                <a:cs typeface="Arial Black"/>
              </a:rPr>
              <a:t> БЫЛА ЭФФЕКТИВНОЙ НУЖНО</a:t>
            </a:r>
            <a:r>
              <a:rPr sz="2800" b="1" i="0" u="none">
                <a:solidFill>
                  <a:srgbClr val="0070C0"/>
                </a:solidFill>
                <a:latin typeface="Arial Narrow"/>
                <a:ea typeface="Arial Narrow"/>
                <a:cs typeface="Arial Narrow"/>
              </a:rPr>
              <a:t>:</a:t>
            </a:r>
            <a:r>
              <a:rPr sz="2800" b="0" i="0" u="none">
                <a:solidFill>
                  <a:srgbClr val="0070C0"/>
                </a:solidFill>
                <a:latin typeface="Arial Narrow"/>
                <a:ea typeface="Arial Narrow"/>
                <a:cs typeface="Arial Narrow"/>
              </a:rPr>
              <a:t> </a:t>
            </a:r>
            <a:endParaRPr sz="2800">
              <a:solidFill>
                <a:srgbClr val="0070C0"/>
              </a:solidFill>
            </a:endParaRPr>
          </a:p>
        </p:txBody>
      </p:sp>
      <p:sp>
        <p:nvSpPr>
          <p:cNvPr id="1250403054" name="TextBox 1250403053"/>
          <p:cNvSpPr txBox="1"/>
          <p:nvPr/>
        </p:nvSpPr>
        <p:spPr bwMode="auto">
          <a:xfrm>
            <a:off x="220628" y="1556792"/>
            <a:ext cx="8913594" cy="497443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определить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ее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тему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цель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и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задачи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endParaRPr dirty="0"/>
          </a:p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выбрать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источники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для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преподнесения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экскурсионного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материала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(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литературу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фото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и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видеоматериал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) </a:t>
            </a:r>
            <a:endParaRPr dirty="0"/>
          </a:p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выбрать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и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изучить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сведения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об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экскурсионных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объектах</a:t>
            </a:r>
            <a:endParaRPr dirty="0"/>
          </a:p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составить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виртуальный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маршрут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экскурсии</a:t>
            </a:r>
            <a:endParaRPr dirty="0"/>
          </a:p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подготовиться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к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экскурсии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: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написать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текст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 </a:t>
            </a:r>
            <a:endParaRPr dirty="0"/>
          </a:p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распределить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материал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в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определенном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порядке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 </a:t>
            </a:r>
            <a:endParaRPr dirty="0"/>
          </a:p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сканировать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фото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подготовить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видеоматериалы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и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.</a:t>
            </a:r>
          </a:p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создать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виртуальную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экскурсию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: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презентацию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или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видеоролик</a:t>
            </a:r>
            <a:endParaRPr dirty="0"/>
          </a:p>
          <a:p>
            <a:pPr marL="283879" indent="-283879">
              <a:lnSpc>
                <a:spcPct val="150000"/>
              </a:lnSpc>
              <a:buFont typeface="Wingdings"/>
              <a:buChar char="Ø"/>
              <a:defRPr/>
            </a:pP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провести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виртуальную</a:t>
            </a:r>
            <a:r>
              <a:rPr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b="1" i="0" u="none" dirty="0" err="1" smtClean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экскурс</a:t>
            </a:r>
            <a:r>
              <a:rPr lang="ru-RU" b="1" i="0" u="none" dirty="0" err="1" smtClean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ию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over dir="r"/>
      </p:transition>
    </mc:Choice>
    <mc:Fallback xmlns:w="http://schemas.openxmlformats.org/wordprocessingml/2006/main" xmlns:m="http://schemas.openxmlformats.org/officeDocument/2006/math" xmlns="">
      <p:transition spd="slow" advClick="1">
        <p:cover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047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31047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40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50403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50403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9374928" name="Прямоугольник 1399374927"/>
          <p:cNvSpPr/>
          <p:nvPr/>
        </p:nvSpPr>
        <p:spPr bwMode="auto">
          <a:xfrm>
            <a:off x="1924654" y="141334"/>
            <a:ext cx="6056691" cy="945240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2800" b="1">
                <a:ln>
                  <a:noFill/>
                </a:ln>
                <a:gradFill>
                  <a:gsLst>
                    <a:gs pos="0">
                      <a:schemeClr val="accent5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:rPr>
              <a:t>Работа педагогов над созданием</a:t>
            </a:r>
          </a:p>
          <a:p>
            <a:pPr algn="ctr">
              <a:defRPr/>
            </a:pPr>
            <a:r>
              <a:rPr sz="2800" b="1">
                <a:ln>
                  <a:noFill/>
                </a:ln>
                <a:gradFill>
                  <a:gsLst>
                    <a:gs pos="0">
                      <a:schemeClr val="accent5">
                        <a:lumMod val="75000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</a:rPr>
              <a:t> виртуальных экскурсий</a:t>
            </a:r>
          </a:p>
        </p:txBody>
      </p:sp>
      <p:sp>
        <p:nvSpPr>
          <p:cNvPr id="2063918021" name="Загнутый угол 2063918020"/>
          <p:cNvSpPr/>
          <p:nvPr/>
        </p:nvSpPr>
        <p:spPr bwMode="auto">
          <a:xfrm>
            <a:off x="382392" y="1306285"/>
            <a:ext cx="9212035" cy="938892"/>
          </a:xfrm>
          <a:prstGeom prst="foldedCorner">
            <a:avLst>
              <a:gd name="adj" fmla="val 16667"/>
            </a:avLst>
          </a:prstGeom>
          <a:solidFill>
            <a:schemeClr val="accent4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• </a:t>
            </a:r>
            <a: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Создание виртуальной экскурсии может осуществляться индивидуально</a:t>
            </a:r>
            <a:b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педагогом или творческой группой</a:t>
            </a:r>
            <a:b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endParaRPr/>
          </a:p>
        </p:txBody>
      </p:sp>
      <p:sp>
        <p:nvSpPr>
          <p:cNvPr id="1054390468" name="Загнутый угол 1054390467"/>
          <p:cNvSpPr/>
          <p:nvPr/>
        </p:nvSpPr>
        <p:spPr bwMode="auto">
          <a:xfrm>
            <a:off x="382392" y="2615292"/>
            <a:ext cx="9212035" cy="938892"/>
          </a:xfrm>
          <a:prstGeom prst="foldedCorner">
            <a:avLst>
              <a:gd name="adj" fmla="val 16667"/>
            </a:avLst>
          </a:prstGeom>
          <a:solidFill>
            <a:schemeClr val="accent4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• </a:t>
            </a:r>
            <a: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Работа над любой новой экскурсией начинается с четкого определения ее цели</a:t>
            </a:r>
            <a:b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endParaRPr/>
          </a:p>
        </p:txBody>
      </p:sp>
      <p:sp>
        <p:nvSpPr>
          <p:cNvPr id="900948870" name="Загнутый угол 900948869"/>
          <p:cNvSpPr/>
          <p:nvPr/>
        </p:nvSpPr>
        <p:spPr bwMode="auto">
          <a:xfrm>
            <a:off x="382392" y="3932464"/>
            <a:ext cx="9212035" cy="1034142"/>
          </a:xfrm>
          <a:prstGeom prst="foldedCorner">
            <a:avLst>
              <a:gd name="adj" fmla="val 16667"/>
            </a:avLst>
          </a:prstGeom>
          <a:solidFill>
            <a:schemeClr val="accent4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•</a:t>
            </a:r>
            <a: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Темы подбираются с учетом возрастных особенностей и интересов детей, педагогов или от конкретной  ситуации. Тема является стержнем, который объединяет все объекты и подтемы экскурсии в единое целое</a:t>
            </a:r>
            <a:endParaRPr/>
          </a:p>
        </p:txBody>
      </p:sp>
      <p:sp>
        <p:nvSpPr>
          <p:cNvPr id="1940308391" name="Загнутый угол 1940308390"/>
          <p:cNvSpPr/>
          <p:nvPr/>
        </p:nvSpPr>
        <p:spPr bwMode="auto">
          <a:xfrm>
            <a:off x="382392" y="5369377"/>
            <a:ext cx="9212035" cy="938892"/>
          </a:xfrm>
          <a:prstGeom prst="foldedCorner">
            <a:avLst>
              <a:gd name="adj" fmla="val 16667"/>
            </a:avLst>
          </a:prstGeom>
          <a:solidFill>
            <a:schemeClr val="accent4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sz="20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• </a:t>
            </a:r>
            <a: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Показ объектов – главное в экскурсии. Количество проанализированных объектов может варьироваться от 10 до 20</a:t>
            </a:r>
            <a:br>
              <a:rPr sz="20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heel spokes="1"/>
      </p:transition>
    </mc:Choice>
    <mc:Fallback xmlns:w="http://schemas.openxmlformats.org/wordprocessingml/2006/main" xmlns:m="http://schemas.openxmlformats.org/officeDocument/2006/math" xmlns="">
      <p:transition spd="slow" advClick="1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374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99374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918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63918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3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543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94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00948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30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4030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1631004" name="Горизонтальный свиток 1761631003"/>
          <p:cNvSpPr/>
          <p:nvPr/>
        </p:nvSpPr>
        <p:spPr bwMode="auto">
          <a:xfrm>
            <a:off x="1816585" y="644978"/>
            <a:ext cx="7796892" cy="1959428"/>
          </a:xfrm>
          <a:prstGeom prst="horizontalScroll">
            <a:avLst>
              <a:gd name="adj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2000" b="1" i="0" u="none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Текст должен быть кратким, лаконичным, соответствовать</a:t>
            </a:r>
            <a:br>
              <a:rPr sz="2000" b="1" i="0" u="none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</a:br>
            <a:r>
              <a:rPr sz="2000" b="1" i="0" u="none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показываемым фото- и видеоматериалам</a:t>
            </a:r>
            <a:endParaRPr/>
          </a:p>
        </p:txBody>
      </p:sp>
      <p:sp>
        <p:nvSpPr>
          <p:cNvPr id="913480001" name="Горизонтальный свиток 913480000"/>
          <p:cNvSpPr/>
          <p:nvPr/>
        </p:nvSpPr>
        <p:spPr bwMode="auto">
          <a:xfrm>
            <a:off x="235435" y="2686050"/>
            <a:ext cx="7796892" cy="2111102"/>
          </a:xfrm>
          <a:prstGeom prst="horizontalScroll">
            <a:avLst>
              <a:gd name="adj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В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виртуальные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экскурсии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можно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включать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игровые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приемы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конкурсы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викторины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соревнования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что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позволит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сделать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ее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еще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более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интересной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,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увлекательной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и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эмоционально</a:t>
            </a:r>
            <a:r>
              <a:rPr sz="2000" b="1" i="0" u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2000" b="1" i="0" u="none" dirty="0" err="1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насыщенной</a:t>
            </a:r>
            <a:endParaRPr dirty="0"/>
          </a:p>
        </p:txBody>
      </p:sp>
      <p:sp>
        <p:nvSpPr>
          <p:cNvPr id="1280321976" name="Горизонтальный свиток 1280321975"/>
          <p:cNvSpPr/>
          <p:nvPr/>
        </p:nvSpPr>
        <p:spPr bwMode="auto">
          <a:xfrm>
            <a:off x="1816585" y="4645478"/>
            <a:ext cx="7796892" cy="1959428"/>
          </a:xfrm>
          <a:prstGeom prst="horizontalScroll">
            <a:avLst>
              <a:gd name="adj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sz="2000" b="1" i="0" u="none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В ходе экскурсии можно в фоновом режиме включать музыкальное сопровождение, что усилит эффект образовательного воздействия на эмоциональное восприятие нового материала</a:t>
            </a:r>
            <a:endParaRPr sz="2000"/>
          </a:p>
        </p:txBody>
      </p:sp>
      <p:sp>
        <p:nvSpPr>
          <p:cNvPr id="68108051" name="Прямоугольник 68108050"/>
          <p:cNvSpPr/>
          <p:nvPr/>
        </p:nvSpPr>
        <p:spPr bwMode="auto">
          <a:xfrm>
            <a:off x="117479" y="18870"/>
            <a:ext cx="9672841" cy="430887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2200" b="1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СОЗДАВАЯ ВИРТУАЛЬНУЮ ЭКСКУРСИЮ, ПОМНИТЕ, ЧТО…</a:t>
            </a:r>
            <a:r>
              <a:rPr sz="2200" b="0" i="0" u="none" dirty="0">
                <a:solidFill>
                  <a:srgbClr val="002060"/>
                </a:solidFill>
                <a:latin typeface="Arial Black"/>
                <a:ea typeface="Arial Black"/>
                <a:cs typeface="Arial Black"/>
              </a:rPr>
              <a:t> </a:t>
            </a:r>
            <a:endParaRPr sz="2200" b="1" dirty="0">
              <a:ln>
                <a:noFill/>
              </a:ln>
              <a:gradFill>
                <a:gsLst>
                  <a:gs pos="0">
                    <a:schemeClr val="accent5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warp dir="in"/>
      </p:transition>
    </mc:Choice>
    <mc:Fallback xmlns:w="http://schemas.openxmlformats.org/wordprocessingml/2006/main" xmlns:m="http://schemas.openxmlformats.org/officeDocument/2006/math" xmlns="">
      <p:transition spd="slow" advClick="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08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8108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63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1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480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2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32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4"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9454191" name="Блок-схема: знак завершения 329454190"/>
          <p:cNvSpPr/>
          <p:nvPr/>
        </p:nvSpPr>
        <p:spPr bwMode="auto">
          <a:xfrm>
            <a:off x="1558048" y="4810465"/>
            <a:ext cx="6866165" cy="1592035"/>
          </a:xfrm>
          <a:prstGeom prst="flowChartTerminator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4592735" name="Блок-схема: знак завершения 1934592734"/>
          <p:cNvSpPr/>
          <p:nvPr/>
        </p:nvSpPr>
        <p:spPr bwMode="auto">
          <a:xfrm>
            <a:off x="2850727" y="2865484"/>
            <a:ext cx="6866165" cy="1592035"/>
          </a:xfrm>
          <a:prstGeom prst="flowChartTerminator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84055036" name="Блок-схема: знак завершения 984055035"/>
          <p:cNvSpPr/>
          <p:nvPr/>
        </p:nvSpPr>
        <p:spPr bwMode="auto">
          <a:xfrm>
            <a:off x="1558048" y="947055"/>
            <a:ext cx="6702879" cy="1592035"/>
          </a:xfrm>
          <a:prstGeom prst="flowChartTerminator">
            <a:avLst/>
          </a:prstGeom>
          <a:solidFill>
            <a:srgbClr val="FF00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423276710" name="Рисунок 142327670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4291" y="796017"/>
            <a:ext cx="1694822" cy="1743073"/>
          </a:xfrm>
          <a:prstGeom prst="rect">
            <a:avLst/>
          </a:prstGeom>
        </p:spPr>
      </p:pic>
      <p:pic>
        <p:nvPicPr>
          <p:cNvPr id="1185552195" name="Рисунок 118555219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408134" y="2842641"/>
            <a:ext cx="1694822" cy="1614877"/>
          </a:xfrm>
          <a:prstGeom prst="rect">
            <a:avLst/>
          </a:prstGeom>
        </p:spPr>
      </p:pic>
      <p:pic>
        <p:nvPicPr>
          <p:cNvPr id="115931689" name="Рисунок 11593168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37258" y="4612821"/>
            <a:ext cx="1850895" cy="1742394"/>
          </a:xfrm>
          <a:prstGeom prst="rect">
            <a:avLst/>
          </a:prstGeom>
        </p:spPr>
      </p:pic>
      <p:sp>
        <p:nvSpPr>
          <p:cNvPr id="55544966" name="TextBox 55544965"/>
          <p:cNvSpPr txBox="1"/>
          <p:nvPr/>
        </p:nvSpPr>
        <p:spPr bwMode="auto">
          <a:xfrm>
            <a:off x="790607" y="122464"/>
            <a:ext cx="8573122" cy="5185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2800" b="1" i="0" u="none">
                <a:solidFill>
                  <a:srgbClr val="002060"/>
                </a:solidFill>
                <a:latin typeface="Arial Narrow"/>
                <a:ea typeface="Arial Narrow"/>
                <a:cs typeface="Arial Narrow"/>
              </a:rPr>
              <a:t>СТРУКТУРА И СОДЕРЖАНИЕ ВИРТУАЛЬНОЙ ЭКСКУРСИ</a:t>
            </a:r>
            <a:r>
              <a:rPr sz="2800" b="1" i="0" u="none">
                <a:solidFill>
                  <a:srgbClr val="1D4C59"/>
                </a:solidFill>
                <a:latin typeface="Arial Narrow"/>
                <a:ea typeface="Arial Narrow"/>
                <a:cs typeface="Arial Narrow"/>
              </a:rPr>
              <a:t>И</a:t>
            </a:r>
            <a:r>
              <a:rPr sz="2800" b="1" i="0" u="none">
                <a:solidFill>
                  <a:srgbClr val="000000"/>
                </a:solidFill>
                <a:latin typeface="Arial Narrow"/>
                <a:ea typeface="Arial Narrow"/>
                <a:cs typeface="Arial Narrow"/>
              </a:rPr>
              <a:t> </a:t>
            </a:r>
            <a:endParaRPr/>
          </a:p>
        </p:txBody>
      </p:sp>
      <p:sp>
        <p:nvSpPr>
          <p:cNvPr id="1869434325" name="TextBox 1869434324"/>
          <p:cNvSpPr txBox="1"/>
          <p:nvPr/>
        </p:nvSpPr>
        <p:spPr bwMode="auto">
          <a:xfrm>
            <a:off x="1829113" y="956222"/>
            <a:ext cx="6115751" cy="1707240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1400" b="1" i="0" u="none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      </a:t>
            </a:r>
            <a:r>
              <a:rPr sz="1400" b="1" i="0" u="sng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 </a:t>
            </a:r>
            <a:r>
              <a:rPr sz="1600" b="1" i="0" u="sng">
                <a:solidFill>
                  <a:srgbClr val="000000"/>
                </a:solidFill>
                <a:latin typeface="Arial Black"/>
                <a:ea typeface="Arial Black"/>
                <a:cs typeface="Arial Black"/>
              </a:rPr>
              <a:t>Вступительная беседа  </a:t>
            </a:r>
            <a:endParaRPr/>
          </a:p>
          <a:p>
            <a:pPr marL="261850" indent="-261850">
              <a:buFont typeface="Arial"/>
              <a:buChar char="•"/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должна содержать новые интересные сведения по теме, чтобы</a:t>
            </a:r>
            <a:b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заинтересовать детей, настроить на получение новых сведений</a:t>
            </a:r>
          </a:p>
          <a:p>
            <a:pPr marL="261850" indent="-261850">
              <a:buFont typeface="Arial"/>
              <a:buChar char="•"/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используются проблемные вопросы</a:t>
            </a:r>
          </a:p>
          <a:p>
            <a:pPr marL="261850" indent="-261850">
              <a:buFont typeface="Arial"/>
              <a:buChar char="•"/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основной метод восприятия - наблюдение</a:t>
            </a:r>
            <a:r>
              <a:rPr sz="18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/>
            </a:r>
            <a:br>
              <a:rPr sz="18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endParaRPr/>
          </a:p>
        </p:txBody>
      </p:sp>
      <p:sp>
        <p:nvSpPr>
          <p:cNvPr id="449771757" name="TextBox 449771756"/>
          <p:cNvSpPr txBox="1"/>
          <p:nvPr/>
        </p:nvSpPr>
        <p:spPr bwMode="auto">
          <a:xfrm>
            <a:off x="3416785" y="2865484"/>
            <a:ext cx="5227576" cy="15548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                       </a:t>
            </a:r>
            <a:r>
              <a:rPr sz="1600" b="1" i="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Основная часть</a:t>
            </a: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 </a:t>
            </a:r>
          </a:p>
          <a:p>
            <a:pPr marL="239822" indent="-239822">
              <a:buFont typeface="Arial"/>
              <a:buChar char="•"/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Сначала знакомим детей с объектом в целом, рассматриваем его </a:t>
            </a:r>
          </a:p>
          <a:p>
            <a:pPr marL="239822" indent="-239822">
              <a:buFont typeface="Arial"/>
              <a:buChar char="•"/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от целостного восприятия объекта переходим к углубленному</a:t>
            </a:r>
            <a:b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изучению его частей, системному анализу</a:t>
            </a:r>
            <a:endParaRPr sz="1600"/>
          </a:p>
        </p:txBody>
      </p:sp>
      <p:sp>
        <p:nvSpPr>
          <p:cNvPr id="1634311465" name="TextBox 1634311464"/>
          <p:cNvSpPr txBox="1"/>
          <p:nvPr/>
        </p:nvSpPr>
        <p:spPr bwMode="auto">
          <a:xfrm>
            <a:off x="1940106" y="5072902"/>
            <a:ext cx="6320822" cy="106715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8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        </a:t>
            </a: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</a:t>
            </a:r>
            <a:r>
              <a:rPr sz="1600" b="1" i="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Итоговая часть  </a:t>
            </a:r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Вместе с детьми подвести итог, обобщить, систематизировать </a:t>
            </a:r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увиденное и      услышанное, поделиться впечатлениями, выслушать </a:t>
            </a:r>
          </a:p>
          <a:p>
            <a:pPr>
              <a:defRPr/>
            </a:pP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пожелания, что еще они хотят узнать</a:t>
            </a:r>
            <a:endParaRPr sz="16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:w="http://schemas.openxmlformats.org/wordprocessingml/2006/main" xmlns:m="http://schemas.openxmlformats.org/officeDocument/2006/math" xmlns="">
      <p:transition spd="slow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44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544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43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6943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77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977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31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431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New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406</Words>
  <Application>Microsoft Office PowerPoint</Application>
  <DocSecurity>0</DocSecurity>
  <PresentationFormat>Лист A4 (210x297 мм)</PresentationFormat>
  <Paragraphs>96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keywords/>
  <dc:description/>
  <cp:lastModifiedBy>Таня</cp:lastModifiedBy>
  <cp:revision>5</cp:revision>
  <dcterms:created xsi:type="dcterms:W3CDTF">2023-08-25T13:22:51Z</dcterms:created>
  <dcterms:modified xsi:type="dcterms:W3CDTF">2023-10-22T08:50:35Z</dcterms:modified>
  <cp:category/>
  <dc:identifier/>
  <cp:contentStatus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1</vt:i4>
  </property>
  <property fmtid="{D5CDD505-2E9C-101B-9397-08002B2CF9AE}" pid="4" name="PresentationFormat">
    <vt:lpwstr>Широкоэкранный</vt:lpwstr>
  </property>
  <property fmtid="{D5CDD505-2E9C-101B-9397-08002B2CF9AE}" pid="5" name="Slides">
    <vt:i4>1</vt:i4>
  </property>
</Properties>
</file>