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48391" autoAdjust="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20272" y="4509120"/>
            <a:ext cx="1981200" cy="18288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Воспитатели: Белоусова А.Д.</a:t>
            </a:r>
          </a:p>
          <a:p>
            <a:r>
              <a:rPr lang="ru-RU" sz="1800" dirty="0" smtClean="0"/>
              <a:t>Паньшина Н.Н.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Отчет о реализации проекта в старшей группе «Пчелки» по познавательному развитию </a:t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/>
              <a:t>Мир вокруг нас»</a:t>
            </a:r>
          </a:p>
        </p:txBody>
      </p:sp>
    </p:spTree>
    <p:extLst>
      <p:ext uri="{BB962C8B-B14F-4D97-AF65-F5344CB8AC3E}">
        <p14:creationId xmlns:p14="http://schemas.microsoft.com/office/powerpoint/2010/main" xmlns="" val="120508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260648"/>
            <a:ext cx="8712968" cy="6408712"/>
          </a:xfrm>
        </p:spPr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ru-RU" sz="1600" b="1" dirty="0"/>
              <a:t>Цель:</a:t>
            </a:r>
            <a:r>
              <a:rPr lang="ru-RU" sz="1600" dirty="0"/>
              <a:t> </a:t>
            </a:r>
            <a:endParaRPr lang="ru-RU" sz="1600" dirty="0" smtClean="0"/>
          </a:p>
          <a:p>
            <a:pPr marL="45720" indent="0" algn="just">
              <a:buNone/>
            </a:pPr>
            <a:r>
              <a:rPr lang="ru-RU" sz="1600" dirty="0" smtClean="0"/>
              <a:t>Расширить </a:t>
            </a:r>
            <a:r>
              <a:rPr lang="ru-RU" sz="1600" dirty="0"/>
              <a:t>знания детей об окружающем мире через опытно-экспериментальную деятельность, воспитывать любознательность, активность, формировать знания о науке, профессиях.</a:t>
            </a:r>
          </a:p>
          <a:p>
            <a:pPr marL="45720" indent="0" algn="just">
              <a:buNone/>
            </a:pPr>
            <a:endParaRPr lang="ru-RU" sz="1600" b="1" dirty="0" smtClean="0"/>
          </a:p>
          <a:p>
            <a:pPr marL="45720" indent="0" algn="just">
              <a:buNone/>
            </a:pPr>
            <a:r>
              <a:rPr lang="ru-RU" sz="1600" b="1" dirty="0" smtClean="0"/>
              <a:t>Задачи </a:t>
            </a:r>
            <a:r>
              <a:rPr lang="ru-RU" sz="1600" b="1" dirty="0"/>
              <a:t>проекта:</a:t>
            </a:r>
            <a:endParaRPr lang="ru-RU" sz="1600" dirty="0"/>
          </a:p>
          <a:p>
            <a:pPr marL="45720" indent="0" algn="just">
              <a:buNone/>
            </a:pPr>
            <a:r>
              <a:rPr lang="ru-RU" sz="1600" dirty="0"/>
              <a:t>•	Расширять представление детей о физических свойствах окружающего мира;</a:t>
            </a:r>
          </a:p>
          <a:p>
            <a:pPr marL="45720" indent="0" algn="just">
              <a:buNone/>
            </a:pPr>
            <a:r>
              <a:rPr lang="ru-RU" sz="1600" dirty="0"/>
              <a:t>•	Знакомить с различными свойствами веществ (твердость, мягкость, сыпучесть, растворимость.);</a:t>
            </a:r>
          </a:p>
          <a:p>
            <a:pPr marL="45720" indent="0" algn="just">
              <a:buNone/>
            </a:pPr>
            <a:r>
              <a:rPr lang="ru-RU" sz="1600" dirty="0"/>
              <a:t>•	Развивать представления детей о некоторых факторах среды (свет, температура воздуха и её изменчивость; вода-переход в различные состояния: жидкое, твердое, газообразное их отличие друг от друга; воздух - его давление и сила; почва - состав, влажность, сухость);</a:t>
            </a:r>
          </a:p>
          <a:p>
            <a:pPr marL="45720" indent="0" algn="just">
              <a:buNone/>
            </a:pPr>
            <a:r>
              <a:rPr lang="ru-RU" sz="1600" dirty="0"/>
              <a:t>•	Расширять представление об использовании человеком факторов природной среды: солнце, земля, воздух, вода, растения и животные - для удовлетворения своих потребностей;</a:t>
            </a:r>
          </a:p>
          <a:p>
            <a:pPr marL="45720" indent="0" algn="just">
              <a:buNone/>
            </a:pPr>
            <a:r>
              <a:rPr lang="ru-RU" sz="1600" dirty="0"/>
              <a:t>•	Знакомить детей со свойствами почвы и входящих в её состав песок и глину;</a:t>
            </a:r>
          </a:p>
          <a:p>
            <a:pPr marL="45720" indent="0" algn="just">
              <a:buNone/>
            </a:pPr>
            <a:r>
              <a:rPr lang="ru-RU" sz="1600" dirty="0"/>
              <a:t>•	Формировать опыт выполнения правил техники безопасности при проведении физических экспериментов;</a:t>
            </a:r>
          </a:p>
          <a:p>
            <a:pPr marL="45720" indent="0" algn="just">
              <a:buNone/>
            </a:pPr>
            <a:r>
              <a:rPr lang="ru-RU" sz="1600" dirty="0"/>
              <a:t>•	Развивать эмоционально-ценностное отношение к окружающему миру;</a:t>
            </a:r>
          </a:p>
          <a:p>
            <a:pPr marL="45720" indent="0" algn="just">
              <a:buNone/>
            </a:pPr>
            <a:r>
              <a:rPr lang="ru-RU" sz="1600" dirty="0"/>
              <a:t>•	Учить детей целенаправленно отыскивать ответы на вопросы – делать предположения, средства и способы для их проверки, осуществлять эту проверку и делать адекватные выводы.</a:t>
            </a:r>
          </a:p>
        </p:txBody>
      </p:sp>
    </p:spTree>
    <p:extLst>
      <p:ext uri="{BB962C8B-B14F-4D97-AF65-F5344CB8AC3E}">
        <p14:creationId xmlns:p14="http://schemas.microsoft.com/office/powerpoint/2010/main" xmlns="" val="412819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4453" y="260648"/>
            <a:ext cx="1848206" cy="408857"/>
          </a:xfrm>
        </p:spPr>
        <p:txBody>
          <a:bodyPr/>
          <a:lstStyle/>
          <a:p>
            <a:r>
              <a:rPr lang="ru-RU" sz="2400" b="1" dirty="0" smtClean="0"/>
              <a:t>Ноябрь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968300"/>
            <a:ext cx="8928992" cy="2701060"/>
          </a:xfrm>
        </p:spPr>
        <p:txBody>
          <a:bodyPr>
            <a:noAutofit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Наблюдения: </a:t>
            </a:r>
            <a:r>
              <a:rPr lang="ru-RU" sz="1400" dirty="0"/>
              <a:t>за облаками, небом, тучами, солнцем и другими явлениями </a:t>
            </a:r>
            <a:r>
              <a:rPr lang="ru-RU" sz="1400" dirty="0" smtClean="0"/>
              <a:t>природы.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Конструирование </a:t>
            </a:r>
            <a:r>
              <a:rPr lang="ru-RU" sz="1400" dirty="0"/>
              <a:t>из природных </a:t>
            </a:r>
            <a:r>
              <a:rPr lang="ru-RU" sz="1400" dirty="0" smtClean="0"/>
              <a:t>материалов «</a:t>
            </a:r>
            <a:r>
              <a:rPr lang="ru-RU" sz="1400" dirty="0"/>
              <a:t>Животные из осенних листьев</a:t>
            </a:r>
            <a:r>
              <a:rPr lang="ru-RU" sz="1400" dirty="0" smtClean="0"/>
              <a:t>», «</a:t>
            </a:r>
            <a:r>
              <a:rPr lang="ru-RU" sz="1400" dirty="0" err="1" smtClean="0"/>
              <a:t>Лесовичок</a:t>
            </a:r>
            <a:r>
              <a:rPr lang="ru-RU" sz="1400" dirty="0" smtClean="0"/>
              <a:t>», лепка из соленого теста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Чтение </a:t>
            </a:r>
            <a:r>
              <a:rPr lang="ru-RU" sz="1400" dirty="0"/>
              <a:t>«Легкий хлеб» </a:t>
            </a:r>
            <a:r>
              <a:rPr lang="ru-RU" sz="1400" dirty="0" err="1"/>
              <a:t>Беларуская</a:t>
            </a:r>
            <a:r>
              <a:rPr lang="ru-RU" sz="1400" dirty="0"/>
              <a:t> народная сказка, «</a:t>
            </a:r>
            <a:r>
              <a:rPr lang="ru-RU" sz="1400" dirty="0" err="1"/>
              <a:t>Лисичкин</a:t>
            </a:r>
            <a:r>
              <a:rPr lang="ru-RU" sz="1400" dirty="0"/>
              <a:t> хлеб</a:t>
            </a:r>
            <a:r>
              <a:rPr lang="ru-RU" sz="1400" dirty="0" smtClean="0"/>
              <a:t>» М</a:t>
            </a:r>
            <a:r>
              <a:rPr lang="ru-RU" sz="1400" dirty="0"/>
              <a:t>. Пришвин, «</a:t>
            </a:r>
            <a:r>
              <a:rPr lang="ru-RU" sz="1400" dirty="0" err="1"/>
              <a:t>Крупенечка</a:t>
            </a:r>
            <a:r>
              <a:rPr lang="ru-RU" sz="1400" dirty="0"/>
              <a:t>» Н. </a:t>
            </a:r>
            <a:r>
              <a:rPr lang="ru-RU" sz="1400" dirty="0" err="1"/>
              <a:t>Телешов</a:t>
            </a:r>
            <a:endParaRPr lang="ru-RU" sz="14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Оформление </a:t>
            </a:r>
            <a:r>
              <a:rPr lang="ru-RU" sz="1400" dirty="0"/>
              <a:t>уголка «Хлеб</a:t>
            </a:r>
            <a:r>
              <a:rPr lang="ru-RU" sz="1400" dirty="0" smtClean="0"/>
              <a:t>», изготовление книжек-малышек по теме.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Выставка предметов</a:t>
            </a:r>
            <a:r>
              <a:rPr lang="ru-RU" sz="1400" dirty="0"/>
              <a:t>, изготовленных из разных материалов (стекло, железо, пластмасса, ткань, глина)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Рисование </a:t>
            </a:r>
            <a:r>
              <a:rPr lang="ru-RU" sz="1400" dirty="0"/>
              <a:t>«Колосок», </a:t>
            </a:r>
            <a:r>
              <a:rPr lang="ru-RU" sz="1400" dirty="0" smtClean="0"/>
              <a:t>«</a:t>
            </a:r>
            <a:r>
              <a:rPr lang="ru-RU" sz="1400" dirty="0"/>
              <a:t>Портрет»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 smtClean="0"/>
              <a:t>Беседы:  «Что </a:t>
            </a:r>
            <a:r>
              <a:rPr lang="ru-RU" sz="1400" dirty="0"/>
              <a:t>есть на нашей Земле</a:t>
            </a:r>
            <a:r>
              <a:rPr lang="ru-RU" sz="1400" dirty="0" smtClean="0"/>
              <a:t>», «</a:t>
            </a:r>
            <a:r>
              <a:rPr lang="ru-RU" sz="1400" dirty="0"/>
              <a:t>Виды хлеба</a:t>
            </a:r>
            <a:r>
              <a:rPr lang="ru-RU" sz="1400" dirty="0" smtClean="0"/>
              <a:t>», «</a:t>
            </a:r>
            <a:r>
              <a:rPr lang="ru-RU" sz="1400" dirty="0"/>
              <a:t>Что окружает нас в группе и из чего оно состоит</a:t>
            </a:r>
            <a:r>
              <a:rPr lang="ru-RU" sz="1400" dirty="0" smtClean="0"/>
              <a:t>?», «</a:t>
            </a:r>
            <a:r>
              <a:rPr lang="ru-RU" sz="1400" dirty="0"/>
              <a:t>Мы такие разные</a:t>
            </a:r>
            <a:r>
              <a:rPr lang="ru-RU" sz="1400" dirty="0" smtClean="0"/>
              <a:t>», «Режим </a:t>
            </a:r>
            <a:r>
              <a:rPr lang="ru-RU" sz="1400" dirty="0"/>
              <a:t>питания. Для чего его необходимо </a:t>
            </a:r>
            <a:r>
              <a:rPr lang="ru-RU" sz="1400" dirty="0" smtClean="0"/>
              <a:t>соблюдать».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400" dirty="0"/>
              <a:t>Инсценировка сказки «Колобок»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424847"/>
            <a:ext cx="3514852" cy="13376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161960"/>
            <a:ext cx="1512168" cy="2016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1232756"/>
            <a:ext cx="1423060" cy="2640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0594" y="116632"/>
            <a:ext cx="2423762" cy="18178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6632"/>
            <a:ext cx="2976330" cy="22322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1844824"/>
            <a:ext cx="1577395" cy="21088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1844824"/>
            <a:ext cx="1922076" cy="209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293096"/>
            <a:ext cx="8856984" cy="2430009"/>
          </a:xfrm>
        </p:spPr>
        <p:txBody>
          <a:bodyPr>
            <a:noAutofit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Беседа о спортсменах, занятиях </a:t>
            </a:r>
            <a:r>
              <a:rPr lang="ru-RU" sz="1500" dirty="0" smtClean="0"/>
              <a:t>физкультурой, о </a:t>
            </a:r>
            <a:r>
              <a:rPr lang="ru-RU" sz="1500" dirty="0"/>
              <a:t>разных видах </a:t>
            </a:r>
            <a:r>
              <a:rPr lang="ru-RU" sz="1500" dirty="0" smtClean="0"/>
              <a:t>закаливания, «</a:t>
            </a:r>
            <a:r>
              <a:rPr lang="ru-RU" sz="1500" dirty="0"/>
              <a:t>Что полезно есть для укрепления костей</a:t>
            </a:r>
            <a:r>
              <a:rPr lang="ru-RU" sz="1500" dirty="0" smtClean="0"/>
              <a:t>», о </a:t>
            </a:r>
            <a:r>
              <a:rPr lang="ru-RU" sz="1500" dirty="0"/>
              <a:t>вкусовых предпочтениях </a:t>
            </a:r>
            <a:r>
              <a:rPr lang="ru-RU" sz="1500" dirty="0" smtClean="0"/>
              <a:t>детей, </a:t>
            </a:r>
            <a:r>
              <a:rPr lang="ru-RU" sz="1500" dirty="0"/>
              <a:t>режим питания, </a:t>
            </a:r>
            <a:r>
              <a:rPr lang="ru-RU" sz="1500" dirty="0" smtClean="0"/>
              <a:t>беседа </a:t>
            </a:r>
            <a:r>
              <a:rPr lang="ru-RU" sz="1500" dirty="0"/>
              <a:t>с врачом-стоматологом</a:t>
            </a:r>
            <a:endParaRPr lang="ru-RU" sz="1500" dirty="0" smtClean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Рассматривание пособия </a:t>
            </a:r>
            <a:r>
              <a:rPr lang="ru-RU" sz="1500" dirty="0"/>
              <a:t>«Макет человека</a:t>
            </a:r>
            <a:r>
              <a:rPr lang="ru-RU" sz="1500" dirty="0" smtClean="0"/>
              <a:t>», картинок изображающих </a:t>
            </a:r>
            <a:r>
              <a:rPr lang="ru-RU" sz="1500" dirty="0"/>
              <a:t>полезные и вредные факторы для </a:t>
            </a:r>
            <a:r>
              <a:rPr lang="ru-RU" sz="1500" dirty="0" smtClean="0"/>
              <a:t>здоровья, альбома «Полезные </a:t>
            </a:r>
            <a:r>
              <a:rPr lang="ru-RU" sz="1500" dirty="0"/>
              <a:t>и вредные продукты</a:t>
            </a:r>
            <a:r>
              <a:rPr lang="ru-RU" sz="1500" dirty="0" smtClean="0"/>
              <a:t>».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Экскурсия в медицинский кабинет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Оформление стенгазеты </a:t>
            </a:r>
            <a:r>
              <a:rPr lang="ru-RU" sz="1500" dirty="0"/>
              <a:t>«Я со спортом дружу»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Физкультурный досуг совместно с инструктором по физической культуре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Чтение рассказов и сказок о правильном питании для </a:t>
            </a:r>
            <a:r>
              <a:rPr lang="ru-RU" sz="1500" dirty="0" smtClean="0"/>
              <a:t>детей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Аппликация «Ваза с фруктами»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771800" y="188640"/>
            <a:ext cx="2174036" cy="408857"/>
          </a:xfrm>
        </p:spPr>
        <p:txBody>
          <a:bodyPr/>
          <a:lstStyle/>
          <a:p>
            <a:r>
              <a:rPr lang="ru-RU" sz="2400" b="1" dirty="0" smtClean="0"/>
              <a:t>декабрь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6632"/>
            <a:ext cx="2477784" cy="1858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800" y="692696"/>
            <a:ext cx="2477784" cy="1858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24868" y="116632"/>
            <a:ext cx="1622049" cy="21602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61594" y="147101"/>
            <a:ext cx="1622049" cy="21602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2132856"/>
            <a:ext cx="1584176" cy="21098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132856"/>
            <a:ext cx="1571183" cy="20924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2420888"/>
            <a:ext cx="1350581" cy="17987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4248" y="2214839"/>
            <a:ext cx="1715224" cy="21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502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653136"/>
            <a:ext cx="8784976" cy="1997961"/>
          </a:xfrm>
        </p:spPr>
        <p:txBody>
          <a:bodyPr>
            <a:normAutofit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Беседы: «Почему </a:t>
            </a:r>
            <a:r>
              <a:rPr lang="ru-RU" sz="1500" dirty="0"/>
              <a:t>на дороге тает </a:t>
            </a:r>
            <a:r>
              <a:rPr lang="ru-RU" sz="1500" dirty="0" smtClean="0"/>
              <a:t>снег?», «Как </a:t>
            </a:r>
            <a:r>
              <a:rPr lang="ru-RU" sz="1500" dirty="0"/>
              <a:t>добывают </a:t>
            </a:r>
            <a:r>
              <a:rPr lang="ru-RU" sz="1500" dirty="0" smtClean="0"/>
              <a:t>соль?» </a:t>
            </a:r>
            <a:r>
              <a:rPr lang="ru-RU" sz="1500" dirty="0"/>
              <a:t>(солончаки</a:t>
            </a:r>
            <a:r>
              <a:rPr lang="ru-RU" sz="1500" dirty="0" smtClean="0"/>
              <a:t>), «Почему </a:t>
            </a:r>
            <a:r>
              <a:rPr lang="ru-RU" sz="1500" dirty="0"/>
              <a:t>в море вода солёная</a:t>
            </a:r>
            <a:r>
              <a:rPr lang="ru-RU" sz="1500" dirty="0" smtClean="0"/>
              <a:t>?», </a:t>
            </a:r>
            <a:r>
              <a:rPr lang="ru-RU" sz="1500" dirty="0"/>
              <a:t>«Берегите бумагу</a:t>
            </a:r>
            <a:r>
              <a:rPr lang="ru-RU" sz="1500" dirty="0" smtClean="0"/>
              <a:t>», «</a:t>
            </a:r>
            <a:r>
              <a:rPr lang="ru-RU" sz="1500" dirty="0"/>
              <a:t>Где изобрели бумагу</a:t>
            </a:r>
            <a:r>
              <a:rPr lang="ru-RU" sz="1500" dirty="0" smtClean="0"/>
              <a:t>», «</a:t>
            </a:r>
            <a:r>
              <a:rPr lang="ru-RU" sz="1500" dirty="0"/>
              <a:t>Почему бумага разная</a:t>
            </a:r>
            <a:r>
              <a:rPr lang="ru-RU" sz="1500" dirty="0" smtClean="0"/>
              <a:t>?», </a:t>
            </a:r>
            <a:r>
              <a:rPr lang="ru-RU" sz="1500" dirty="0"/>
              <a:t>о назначении приборов для измерения </a:t>
            </a:r>
            <a:r>
              <a:rPr lang="ru-RU" sz="1500" dirty="0" smtClean="0"/>
              <a:t>температуры.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Экскурсия </a:t>
            </a:r>
            <a:r>
              <a:rPr lang="ru-RU" sz="1500" dirty="0"/>
              <a:t>на пищеблок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Изготовление </a:t>
            </a:r>
            <a:r>
              <a:rPr lang="ru-RU" sz="1500" dirty="0"/>
              <a:t>корабликов и самолетов из </a:t>
            </a:r>
            <a:r>
              <a:rPr lang="ru-RU" sz="1500" dirty="0" smtClean="0"/>
              <a:t>бумаги, поделки </a:t>
            </a:r>
            <a:r>
              <a:rPr lang="ru-RU" sz="1500" dirty="0"/>
              <a:t>из </a:t>
            </a:r>
            <a:r>
              <a:rPr lang="ru-RU" sz="1500" dirty="0" smtClean="0"/>
              <a:t>картона - </a:t>
            </a:r>
            <a:r>
              <a:rPr lang="ru-RU" sz="1500" dirty="0"/>
              <a:t>«термометр»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Организация выставки </a:t>
            </a:r>
            <a:r>
              <a:rPr lang="ru-RU" sz="1500" dirty="0"/>
              <a:t>приборов для измерения температуры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Чтение рассказов и сказок о правильном питании для детей</a:t>
            </a:r>
            <a:endParaRPr lang="ru-RU" sz="15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31375" y="260648"/>
            <a:ext cx="1453956" cy="336849"/>
          </a:xfrm>
        </p:spPr>
        <p:txBody>
          <a:bodyPr/>
          <a:lstStyle/>
          <a:p>
            <a:r>
              <a:rPr lang="ru-RU" sz="2400" b="1" dirty="0" smtClean="0"/>
              <a:t>январь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1844824"/>
            <a:ext cx="1569034" cy="25928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1700808"/>
            <a:ext cx="1872208" cy="24934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772816"/>
            <a:ext cx="1930390" cy="257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961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581128"/>
            <a:ext cx="8784976" cy="2069969"/>
          </a:xfrm>
        </p:spPr>
        <p:txBody>
          <a:bodyPr>
            <a:normAutofit fontScale="92500" lnSpcReduction="10000"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Опыты: </a:t>
            </a:r>
            <a:r>
              <a:rPr lang="ru-RU" sz="1500" dirty="0"/>
              <a:t>«Солёная вода</a:t>
            </a:r>
            <a:r>
              <a:rPr lang="ru-RU" sz="1500" dirty="0" smtClean="0"/>
              <a:t>», </a:t>
            </a:r>
            <a:r>
              <a:rPr lang="ru-RU" sz="1500" dirty="0"/>
              <a:t>«Что получится, если поливать снег горячей водой и почему</a:t>
            </a:r>
            <a:r>
              <a:rPr lang="ru-RU" sz="1500" dirty="0" smtClean="0"/>
              <a:t>?», </a:t>
            </a:r>
            <a:r>
              <a:rPr lang="ru-RU" sz="1500" dirty="0"/>
              <a:t>«Как снег превращается в воду», «Играем с </a:t>
            </a:r>
            <a:r>
              <a:rPr lang="ru-RU" sz="1500" dirty="0" smtClean="0"/>
              <a:t>красками»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Беседы </a:t>
            </a:r>
            <a:r>
              <a:rPr lang="ru-RU" sz="1500" dirty="0"/>
              <a:t>об охране </a:t>
            </a:r>
            <a:r>
              <a:rPr lang="ru-RU" sz="1500" dirty="0" smtClean="0"/>
              <a:t>воды, </a:t>
            </a:r>
            <a:r>
              <a:rPr lang="ru-RU" sz="1500" dirty="0"/>
              <a:t>«Где применяется вода»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Наблюдаем </a:t>
            </a:r>
            <a:r>
              <a:rPr lang="ru-RU" sz="1500" dirty="0"/>
              <a:t>за снегом, льдом, сосульками.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Просмотр презентации «Эта удивительная вода»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Рисование </a:t>
            </a:r>
            <a:r>
              <a:rPr lang="ru-RU" sz="1500" dirty="0"/>
              <a:t>мыльной </a:t>
            </a:r>
            <a:r>
              <a:rPr lang="ru-RU" sz="1500" dirty="0" smtClean="0"/>
              <a:t>водой, рисование </a:t>
            </a:r>
            <a:r>
              <a:rPr lang="ru-RU" sz="1500" dirty="0"/>
              <a:t>схемы круговорота воды в природе.</a:t>
            </a:r>
            <a:endParaRPr lang="ru-RU" sz="1500" dirty="0" smtClean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Участие </a:t>
            </a:r>
            <a:r>
              <a:rPr lang="ru-RU" sz="1500" dirty="0"/>
              <a:t>в конкурсе «Домашняя лаборатория»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Рассматривание макета «Круговорот воды в природе»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Делаем снежные постройки на участке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НОД по лепке «Снежинки»</a:t>
            </a:r>
          </a:p>
          <a:p>
            <a:pPr marL="45720" indent="0">
              <a:spcBef>
                <a:spcPts val="0"/>
              </a:spcBef>
              <a:buNone/>
            </a:pPr>
            <a:endParaRPr lang="ru-RU" sz="15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742525" y="188640"/>
            <a:ext cx="1886004" cy="336849"/>
          </a:xfrm>
        </p:spPr>
        <p:txBody>
          <a:bodyPr/>
          <a:lstStyle/>
          <a:p>
            <a:r>
              <a:rPr lang="ru-RU" sz="2400" b="1" dirty="0" smtClean="0"/>
              <a:t>февраль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6632"/>
            <a:ext cx="2179115" cy="1814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6" y="2225989"/>
            <a:ext cx="1002357" cy="2120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5452" y="2225989"/>
            <a:ext cx="1592352" cy="21206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2636240"/>
            <a:ext cx="1471350" cy="19595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1152" y="2638356"/>
            <a:ext cx="1471350" cy="19595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969" y="2225989"/>
            <a:ext cx="1656184" cy="22057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1" y="116632"/>
            <a:ext cx="1941645" cy="18722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8304" y="116632"/>
            <a:ext cx="1766524" cy="18722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8128" y="764704"/>
            <a:ext cx="1357399" cy="18147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9882" y="764704"/>
            <a:ext cx="1357399" cy="181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80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3346" y="4845636"/>
            <a:ext cx="8784975" cy="1997961"/>
          </a:xfrm>
        </p:spPr>
        <p:txBody>
          <a:bodyPr>
            <a:normAutofit fontScale="92500" lnSpcReduction="20000"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Беседы о правильном дыхании, </a:t>
            </a:r>
            <a:r>
              <a:rPr lang="ru-RU" sz="1500" dirty="0" smtClean="0"/>
              <a:t>различных </a:t>
            </a:r>
            <a:r>
              <a:rPr lang="ru-RU" sz="1500" dirty="0"/>
              <a:t>респираторных </a:t>
            </a:r>
            <a:r>
              <a:rPr lang="ru-RU" sz="1500" dirty="0" smtClean="0"/>
              <a:t>болезнях, о </a:t>
            </a:r>
            <a:r>
              <a:rPr lang="ru-RU" sz="1500" dirty="0"/>
              <a:t>пользе прогулок на свежем воздухе</a:t>
            </a:r>
            <a:r>
              <a:rPr lang="ru-RU" sz="1500" dirty="0" smtClean="0"/>
              <a:t>, </a:t>
            </a:r>
            <a:r>
              <a:rPr lang="ru-RU" sz="1500" dirty="0"/>
              <a:t>о применении электричества в современном </a:t>
            </a:r>
            <a:r>
              <a:rPr lang="ru-RU" sz="1500" dirty="0" smtClean="0"/>
              <a:t>мире, </a:t>
            </a:r>
            <a:r>
              <a:rPr lang="ru-RU" sz="1500" dirty="0"/>
              <a:t>об опасностях при игре с огнём, приучать детей не шутить с </a:t>
            </a:r>
            <a:r>
              <a:rPr lang="ru-RU" sz="1500" dirty="0" smtClean="0"/>
              <a:t>огнём, </a:t>
            </a:r>
            <a:r>
              <a:rPr lang="ru-RU" sz="1500" dirty="0"/>
              <a:t>о растениях, уходе за </a:t>
            </a:r>
            <a:r>
              <a:rPr lang="ru-RU" sz="1500" dirty="0" smtClean="0"/>
              <a:t>ними, что </a:t>
            </a:r>
            <a:r>
              <a:rPr lang="ru-RU" sz="1500" dirty="0"/>
              <a:t>необходимо для их </a:t>
            </a:r>
            <a:r>
              <a:rPr lang="ru-RU" sz="1500" dirty="0" smtClean="0"/>
              <a:t>роста, </a:t>
            </a:r>
            <a:r>
              <a:rPr lang="ru-RU" sz="1500" dirty="0"/>
              <a:t>«Как добывали огонь наши предки</a:t>
            </a:r>
            <a:r>
              <a:rPr lang="ru-RU" sz="1500" dirty="0" smtClean="0"/>
              <a:t>»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Наблюдение </a:t>
            </a:r>
            <a:r>
              <a:rPr lang="ru-RU" sz="1500" dirty="0"/>
              <a:t>за воздухом на прогулке. Учить детей анализировать (воздух чистый, прозрачный, прохладный</a:t>
            </a:r>
            <a:r>
              <a:rPr lang="ru-RU" sz="1500" dirty="0" smtClean="0"/>
              <a:t>), </a:t>
            </a:r>
            <a:r>
              <a:rPr lang="ru-RU" sz="1500" dirty="0"/>
              <a:t>«Огород на окошке</a:t>
            </a:r>
            <a:r>
              <a:rPr lang="ru-RU" sz="1500" dirty="0" smtClean="0"/>
              <a:t>», экскурсия в прачечную, наблюдение за работой электроприборов.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Вводить дыхательную гимнастику на занятиях и в свободное время 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Рассматривание картинок с изображением бытовых </a:t>
            </a:r>
            <a:r>
              <a:rPr lang="ru-RU" sz="1500" dirty="0" smtClean="0"/>
              <a:t>электроприборов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НОД </a:t>
            </a:r>
            <a:r>
              <a:rPr lang="ru-RU" sz="1500" dirty="0"/>
              <a:t>«Огонь друг – огонь </a:t>
            </a:r>
            <a:r>
              <a:rPr lang="ru-RU" sz="1500" dirty="0" smtClean="0"/>
              <a:t>враг»</a:t>
            </a:r>
            <a:endParaRPr lang="ru-RU" sz="15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7284" y="188640"/>
            <a:ext cx="1237932" cy="336849"/>
          </a:xfrm>
        </p:spPr>
        <p:txBody>
          <a:bodyPr/>
          <a:lstStyle/>
          <a:p>
            <a:r>
              <a:rPr lang="ru-RU" sz="2400" b="1" dirty="0" smtClean="0"/>
              <a:t>март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0232" y="1628800"/>
            <a:ext cx="2216800" cy="29523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476672"/>
            <a:ext cx="1751760" cy="23329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782" y="2564904"/>
            <a:ext cx="1636195" cy="21874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6291" y="692696"/>
            <a:ext cx="1615860" cy="21602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692696"/>
            <a:ext cx="1615860" cy="21602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6632"/>
            <a:ext cx="1749742" cy="2332989"/>
          </a:xfrm>
          <a:prstGeom prst="rect">
            <a:avLst/>
          </a:prstGeom>
        </p:spPr>
      </p:pic>
      <p:pic>
        <p:nvPicPr>
          <p:cNvPr id="1026" name="Picture 2" descr="C:\Users\User\Desktop\учебн год 23-24\9 гр занятия\проекты 22-23г\мир вокруг нас\IMG_20170505_13592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3728" y="2852936"/>
            <a:ext cx="1440160" cy="1920213"/>
          </a:xfrm>
          <a:prstGeom prst="rect">
            <a:avLst/>
          </a:prstGeom>
          <a:noFill/>
        </p:spPr>
      </p:pic>
      <p:pic>
        <p:nvPicPr>
          <p:cNvPr id="1027" name="Picture 3" descr="C:\Users\User\Desktop\учебн год 23-24\9 гр занятия\проекты 22-23г\мир вокруг нас\IMG_20220401_18214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51920" y="3140968"/>
            <a:ext cx="2117882" cy="1584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9210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437112"/>
            <a:ext cx="8784975" cy="2213985"/>
          </a:xfrm>
        </p:spPr>
        <p:txBody>
          <a:bodyPr>
            <a:normAutofit lnSpcReduction="10000"/>
          </a:bodyPr>
          <a:lstStyle/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Показ </a:t>
            </a:r>
            <a:r>
              <a:rPr lang="ru-RU" sz="1500" dirty="0" smtClean="0"/>
              <a:t>макета солнечной системы.</a:t>
            </a:r>
            <a:endParaRPr lang="ru-RU" sz="1500" dirty="0"/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Беседа: «О пользе и вреде солнечных лучей</a:t>
            </a:r>
            <a:r>
              <a:rPr lang="ru-RU" sz="1500" dirty="0" smtClean="0"/>
              <a:t>», «</a:t>
            </a:r>
            <a:r>
              <a:rPr lang="ru-RU" sz="1500" dirty="0"/>
              <a:t>Что такое загар</a:t>
            </a:r>
            <a:r>
              <a:rPr lang="ru-RU" sz="1500" dirty="0" smtClean="0"/>
              <a:t>», </a:t>
            </a:r>
            <a:r>
              <a:rPr lang="ru-RU" sz="1500" dirty="0"/>
              <a:t>«Неизвестная Вселенная!», «Солнце - источник жизни на Земле»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Конкурс </a:t>
            </a:r>
            <a:r>
              <a:rPr lang="ru-RU" sz="1500" dirty="0"/>
              <a:t>детских рисунков «Наши друзья – витамины»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Игры с теневым театром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/>
              <a:t>Просмотр видео Свет и тень (Физика)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Чтение: </a:t>
            </a:r>
            <a:r>
              <a:rPr lang="ru-RU" sz="1500" dirty="0"/>
              <a:t>Е.П</a:t>
            </a:r>
            <a:r>
              <a:rPr lang="ru-RU" sz="1500" dirty="0" smtClean="0"/>
              <a:t>. Левитан </a:t>
            </a:r>
            <a:r>
              <a:rPr lang="ru-RU" sz="1500" dirty="0"/>
              <a:t>«Звёздные сказки», Н</a:t>
            </a:r>
            <a:r>
              <a:rPr lang="ru-RU" sz="1500" dirty="0" smtClean="0"/>
              <a:t>. Носов </a:t>
            </a:r>
            <a:r>
              <a:rPr lang="ru-RU" sz="1500" dirty="0"/>
              <a:t>«Незнайка на Луне</a:t>
            </a:r>
            <a:r>
              <a:rPr lang="ru-RU" sz="1500" dirty="0" smtClean="0"/>
              <a:t>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Опыты: «Солнечная </a:t>
            </a:r>
            <a:r>
              <a:rPr lang="ru-RU" sz="1500" dirty="0"/>
              <a:t>система», «Солнце и Земля», «День и ночь», «Кто придумал лето?», «Дневные звезды»</a:t>
            </a:r>
          </a:p>
          <a:p>
            <a:pPr marL="45720" indent="0">
              <a:spcBef>
                <a:spcPts val="0"/>
              </a:spcBef>
              <a:buNone/>
            </a:pPr>
            <a:r>
              <a:rPr lang="ru-RU" sz="1500" dirty="0" smtClean="0"/>
              <a:t>НОД </a:t>
            </a:r>
            <a:r>
              <a:rPr lang="ru-RU" sz="1500" dirty="0"/>
              <a:t>«Этот удивительный космос»</a:t>
            </a:r>
          </a:p>
          <a:p>
            <a:pPr marL="45720" indent="0">
              <a:spcBef>
                <a:spcPts val="0"/>
              </a:spcBef>
              <a:buNone/>
            </a:pPr>
            <a:endParaRPr lang="ru-RU" sz="15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336849"/>
          </a:xfrm>
        </p:spPr>
        <p:txBody>
          <a:bodyPr/>
          <a:lstStyle/>
          <a:p>
            <a:r>
              <a:rPr lang="ru-RU" sz="2400" b="1" dirty="0" smtClean="0"/>
              <a:t>апрель</a:t>
            </a:r>
            <a:endParaRPr lang="ru-RU" sz="2400" dirty="0"/>
          </a:p>
        </p:txBody>
      </p:sp>
      <p:pic>
        <p:nvPicPr>
          <p:cNvPr id="3074" name="Picture 2" descr="C:\Users\User\Desktop\20231020_113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2821999" cy="2880320"/>
          </a:xfrm>
          <a:prstGeom prst="rect">
            <a:avLst/>
          </a:prstGeom>
          <a:noFill/>
        </p:spPr>
      </p:pic>
      <p:pic>
        <p:nvPicPr>
          <p:cNvPr id="3075" name="Picture 3" descr="C:\Users\User\Desktop\учебн год 23-24\9 гр занятия\проекты 22-23г\мир вокруг нас\IMG_20211026_102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772816"/>
            <a:ext cx="3236482" cy="2420888"/>
          </a:xfrm>
          <a:prstGeom prst="rect">
            <a:avLst/>
          </a:prstGeom>
          <a:noFill/>
        </p:spPr>
      </p:pic>
      <p:pic>
        <p:nvPicPr>
          <p:cNvPr id="3076" name="Picture 4" descr="C:\Users\User\Desktop\учебн год 23-24\9 гр занятия\проекты 22-23г\мир вокруг нас\IMG_20211026_101955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700808"/>
            <a:ext cx="1864686" cy="24928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9535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128937"/>
          </a:xfrm>
        </p:spPr>
        <p:txBody>
          <a:bodyPr/>
          <a:lstStyle/>
          <a:p>
            <a:pPr marL="45720" lvl="0" indent="0"/>
            <a:r>
              <a:rPr lang="ru-RU" sz="2400" b="1" dirty="0" smtClean="0"/>
              <a:t>Итоги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1500" dirty="0" smtClean="0"/>
              <a:t>Оформление </a:t>
            </a:r>
            <a:r>
              <a:rPr lang="ru-RU" sz="1500" dirty="0"/>
              <a:t>выставки поделок «Я бы в космос полетел»</a:t>
            </a:r>
            <a:br>
              <a:rPr lang="ru-RU" sz="1500" dirty="0"/>
            </a:br>
            <a:r>
              <a:rPr lang="ru-RU" sz="1500" dirty="0"/>
              <a:t>Выставка детских </a:t>
            </a:r>
            <a:r>
              <a:rPr lang="ru-RU" sz="1500" dirty="0" smtClean="0"/>
              <a:t>поделок</a:t>
            </a:r>
            <a:r>
              <a:rPr lang="ru-RU" sz="1500" dirty="0" smtClean="0"/>
              <a:t> </a:t>
            </a:r>
            <a:r>
              <a:rPr lang="ru-RU" sz="1500" dirty="0"/>
              <a:t>«Наши друзья – витамины»</a:t>
            </a:r>
            <a:br>
              <a:rPr lang="ru-RU" sz="1500" dirty="0"/>
            </a:br>
            <a:endParaRPr lang="ru-RU" sz="1500" dirty="0"/>
          </a:p>
        </p:txBody>
      </p:sp>
      <p:pic>
        <p:nvPicPr>
          <p:cNvPr id="2050" name="Picture 2" descr="C:\Users\User\Desktop\учебн год 23-24\9 гр занятия\проекты 22-23г\мир вокруг нас\20180409_14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758457">
            <a:off x="166812" y="2807212"/>
            <a:ext cx="5187408" cy="2077226"/>
          </a:xfrm>
          <a:prstGeom prst="rect">
            <a:avLst/>
          </a:prstGeom>
          <a:noFill/>
        </p:spPr>
      </p:pic>
      <p:pic>
        <p:nvPicPr>
          <p:cNvPr id="2051" name="Picture 3" descr="F:\Детсад 48\3.подгот 9 гр20 18-19г\9 гр.фото\9гр февраль\выставки\20190227_071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276872"/>
            <a:ext cx="3136181" cy="3974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580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241</TotalTime>
  <Words>660</Words>
  <Application>Microsoft Office PowerPoint</Application>
  <PresentationFormat>Экран (4:3)</PresentationFormat>
  <Paragraphs>64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Сетка</vt:lpstr>
      <vt:lpstr>Отчет о реализации проекта в старшей группе «Пчелки» по познавательному развитию  «Мир вокруг нас»</vt:lpstr>
      <vt:lpstr>Слайд 2</vt:lpstr>
      <vt:lpstr>Ноябрь</vt:lpstr>
      <vt:lpstr>декабрь</vt:lpstr>
      <vt:lpstr>январь</vt:lpstr>
      <vt:lpstr>февраль</vt:lpstr>
      <vt:lpstr>март</vt:lpstr>
      <vt:lpstr>апрель</vt:lpstr>
      <vt:lpstr>Итоги  Оформление выставки поделок «Я бы в космос полетел» Выставка детских поделок «Наши друзья – витамины»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реализации проекта в старшей группе «Пчелки» по познавательному развитию  «Мир вокруг нас»</dc:title>
  <dc:creator>Nitro</dc:creator>
  <cp:lastModifiedBy>User</cp:lastModifiedBy>
  <cp:revision>21</cp:revision>
  <dcterms:created xsi:type="dcterms:W3CDTF">2023-04-09T11:12:29Z</dcterms:created>
  <dcterms:modified xsi:type="dcterms:W3CDTF">2025-06-15T05:08:06Z</dcterms:modified>
</cp:coreProperties>
</file>