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9" r:id="rId1"/>
  </p:sldMasterIdLst>
  <p:sldIdLst>
    <p:sldId id="257" r:id="rId2"/>
    <p:sldId id="259" r:id="rId3"/>
    <p:sldId id="260" r:id="rId4"/>
    <p:sldId id="261" r:id="rId5"/>
    <p:sldId id="262" r:id="rId6"/>
    <p:sldId id="264" r:id="rId7"/>
    <p:sldId id="266" r:id="rId8"/>
    <p:sldId id="267" r:id="rId9"/>
    <p:sldId id="270" r:id="rId10"/>
    <p:sldId id="271" r:id="rId11"/>
    <p:sldId id="272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B596-AA7E-4212-8B11-48E55D53761B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F8AC-679B-49F2-80D5-A2B075541D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2832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B596-AA7E-4212-8B11-48E55D53761B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F8AC-679B-49F2-80D5-A2B075541D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104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B596-AA7E-4212-8B11-48E55D53761B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F8AC-679B-49F2-80D5-A2B075541DE2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697397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B596-AA7E-4212-8B11-48E55D53761B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F8AC-679B-49F2-80D5-A2B075541D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49722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B596-AA7E-4212-8B11-48E55D53761B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F8AC-679B-49F2-80D5-A2B075541DE2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349736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B596-AA7E-4212-8B11-48E55D53761B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F8AC-679B-49F2-80D5-A2B075541D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39161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B596-AA7E-4212-8B11-48E55D53761B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F8AC-679B-49F2-80D5-A2B075541D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5018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B596-AA7E-4212-8B11-48E55D53761B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F8AC-679B-49F2-80D5-A2B075541D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2031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B596-AA7E-4212-8B11-48E55D53761B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F8AC-679B-49F2-80D5-A2B075541D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978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B596-AA7E-4212-8B11-48E55D53761B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F8AC-679B-49F2-80D5-A2B075541D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681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B596-AA7E-4212-8B11-48E55D53761B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F8AC-679B-49F2-80D5-A2B075541D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029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B596-AA7E-4212-8B11-48E55D53761B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F8AC-679B-49F2-80D5-A2B075541D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2085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B596-AA7E-4212-8B11-48E55D53761B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F8AC-679B-49F2-80D5-A2B075541D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678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B596-AA7E-4212-8B11-48E55D53761B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F8AC-679B-49F2-80D5-A2B075541D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670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B596-AA7E-4212-8B11-48E55D53761B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F8AC-679B-49F2-80D5-A2B075541D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663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6B596-AA7E-4212-8B11-48E55D53761B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6F8AC-679B-49F2-80D5-A2B075541D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8568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96B596-AA7E-4212-8B11-48E55D53761B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706F8AC-679B-49F2-80D5-A2B075541D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623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29F491-2220-4C52-8E84-786A34BE2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351" y="1544715"/>
            <a:ext cx="11016449" cy="4572000"/>
          </a:xfrm>
        </p:spPr>
        <p:txBody>
          <a:bodyPr>
            <a:normAutofit/>
          </a:bodyPr>
          <a:lstStyle/>
          <a:p>
            <a:pPr algn="ctr"/>
            <a:r>
              <a:rPr lang="ru-RU" sz="7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Семинар – практикум </a:t>
            </a:r>
            <a:br>
              <a:rPr lang="ru-RU" sz="7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7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«Творческий педагог – </a:t>
            </a:r>
            <a:br>
              <a:rPr lang="ru-RU" sz="7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7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творческие дети»</a:t>
            </a:r>
          </a:p>
        </p:txBody>
      </p:sp>
    </p:spTree>
    <p:extLst>
      <p:ext uri="{BB962C8B-B14F-4D97-AF65-F5344CB8AC3E}">
        <p14:creationId xmlns:p14="http://schemas.microsoft.com/office/powerpoint/2010/main" val="22425711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BF187B69-B297-4187-AA32-2D544A6909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238" y="270677"/>
            <a:ext cx="3158323" cy="315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F026251B-D129-4E50-BA83-75D664B998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5715" y="277412"/>
            <a:ext cx="3333750" cy="3327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326E1ACD-1B89-4EB9-B99C-108293A344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0141" y="3604427"/>
            <a:ext cx="3333750" cy="3121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5610F1F0-1EF9-4CC2-A0B5-1C8AB67BFF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167" y="3707354"/>
            <a:ext cx="3938308" cy="3150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59690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0E95DFC7-3E50-411A-9F39-844C80722C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9174" y="178015"/>
            <a:ext cx="2840394" cy="3738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AA4897E1-644F-4076-B113-18AD8AAE60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6263" y="4120042"/>
            <a:ext cx="3873305" cy="255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0ED26199-2D03-4266-9682-6FF51953B0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3791" y="3839590"/>
            <a:ext cx="2840395" cy="2840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54FA9BAA-4949-4867-837F-5419E4D6A1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694" y="408832"/>
            <a:ext cx="3100492" cy="2776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73522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2A6605E0-DB6A-4900-AEBF-82C4EA9ABA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707255" y="120311"/>
            <a:ext cx="4193218" cy="2893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9FE3A3F2-55EE-4F69-BC07-AD083E9DA6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302" y="120311"/>
            <a:ext cx="4264980" cy="2893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0EBBDD62-A782-4B91-BCFE-D1115FD8B4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54" y="3429000"/>
            <a:ext cx="4193219" cy="2964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1A84324A-DC68-4BFD-ADF3-758E41BEC2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302" y="3452567"/>
            <a:ext cx="4296791" cy="296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D0AD667-53D0-414E-9A73-769EA4ADC4EF}"/>
              </a:ext>
            </a:extLst>
          </p:cNvPr>
          <p:cNvSpPr txBox="1"/>
          <p:nvPr/>
        </p:nvSpPr>
        <p:spPr>
          <a:xfrm>
            <a:off x="1698596" y="3013507"/>
            <a:ext cx="2109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/>
              <a:t>пружинка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598387-0D90-4D0E-8C7A-971416E844BE}"/>
              </a:ext>
            </a:extLst>
          </p:cNvPr>
          <p:cNvSpPr txBox="1"/>
          <p:nvPr/>
        </p:nvSpPr>
        <p:spPr>
          <a:xfrm>
            <a:off x="1393794" y="6393216"/>
            <a:ext cx="26011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/>
              <a:t>фольклор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01D105-8559-4CF3-8B30-72E5335B0B5E}"/>
              </a:ext>
            </a:extLst>
          </p:cNvPr>
          <p:cNvSpPr txBox="1"/>
          <p:nvPr/>
        </p:nvSpPr>
        <p:spPr>
          <a:xfrm>
            <a:off x="7608162" y="3013507"/>
            <a:ext cx="28852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/>
              <a:t>серенада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5BE3CA-B4D4-4801-8D7B-0789ED4E88FB}"/>
              </a:ext>
            </a:extLst>
          </p:cNvPr>
          <p:cNvSpPr txBox="1"/>
          <p:nvPr/>
        </p:nvSpPr>
        <p:spPr>
          <a:xfrm>
            <a:off x="8197051" y="6393216"/>
            <a:ext cx="1861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/>
              <a:t>квартет</a:t>
            </a:r>
          </a:p>
        </p:txBody>
      </p:sp>
    </p:spTree>
    <p:extLst>
      <p:ext uri="{BB962C8B-B14F-4D97-AF65-F5344CB8AC3E}">
        <p14:creationId xmlns:p14="http://schemas.microsoft.com/office/powerpoint/2010/main" val="38312606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>
            <a:extLst>
              <a:ext uri="{FF2B5EF4-FFF2-40B4-BE49-F238E27FC236}">
                <a16:creationId xmlns:a16="http://schemas.microsoft.com/office/drawing/2014/main" id="{0257AD09-EC6B-4D6B-BB72-1B9CD37DA3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672" y="-13316"/>
            <a:ext cx="12215672" cy="6871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A3AD427-8E00-470C-9722-4EF25FDD4320}"/>
              </a:ext>
            </a:extLst>
          </p:cNvPr>
          <p:cNvSpPr txBox="1"/>
          <p:nvPr/>
        </p:nvSpPr>
        <p:spPr>
          <a:xfrm>
            <a:off x="719091" y="284085"/>
            <a:ext cx="10235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dirty="0">
                <a:latin typeface="Monotype Corsiva" panose="03010101010201010101" pitchFamily="66" charset="0"/>
              </a:rPr>
              <a:t>Творческих  успехов</a:t>
            </a:r>
          </a:p>
        </p:txBody>
      </p:sp>
    </p:spTree>
    <p:extLst>
      <p:ext uri="{BB962C8B-B14F-4D97-AF65-F5344CB8AC3E}">
        <p14:creationId xmlns:p14="http://schemas.microsoft.com/office/powerpoint/2010/main" val="3659822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958B29AF-A5EC-4783-8A00-DA091E772D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1058" y="2982340"/>
            <a:ext cx="5167546" cy="3875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5A58DBE7-4D26-4221-861C-BB362A5975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7170" y="67967"/>
            <a:ext cx="4491359" cy="3361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4027FD9F-FED6-4E46-9C2C-7F7DE5AE70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993" y="67967"/>
            <a:ext cx="4491359" cy="3368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7597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33959AC-A6F7-4B2C-B4AF-943A22576BE0}"/>
              </a:ext>
            </a:extLst>
          </p:cNvPr>
          <p:cNvSpPr txBox="1"/>
          <p:nvPr/>
        </p:nvSpPr>
        <p:spPr>
          <a:xfrm>
            <a:off x="435006" y="648070"/>
            <a:ext cx="11194742" cy="55404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07000"/>
              </a:lnSpc>
              <a:spcBef>
                <a:spcPts val="1875"/>
              </a:spcBef>
              <a:spcAft>
                <a:spcPts val="800"/>
              </a:spcAft>
            </a:pPr>
            <a:r>
              <a:rPr lang="ru-RU" sz="2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Цель: </a:t>
            </a:r>
            <a:r>
              <a:rPr lang="ru-RU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создать условия для формирования у педагогов потребности в организации работы по развитию собственной креативности.</a:t>
            </a:r>
            <a:endParaRPr lang="ru-RU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Задачи:</a:t>
            </a:r>
            <a:endParaRPr lang="ru-RU" sz="28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•    установление связи теоретических знаний педагогов с практическим опытом по воспитанию, обучению и развитию изобразительных и творческих способностей детей;</a:t>
            </a:r>
            <a:endParaRPr lang="ru-RU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• создание условий для профессионального самосовершенствования и само рефлексии педагогов;</a:t>
            </a:r>
            <a:endParaRPr lang="ru-RU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• стимулирование познавательного интереса и креативности педагогов.</a:t>
            </a:r>
            <a:endParaRPr lang="ru-RU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99340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598E5781-A8A1-4209-9327-E183163BD6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4956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B6E318B6-CADB-48D3-ADC4-327404D4E6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9903" y="173671"/>
            <a:ext cx="3996976" cy="2483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8862AFCC-777D-44FF-8C46-2C4A939450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06" y="173672"/>
            <a:ext cx="3528492" cy="2483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1F07D221-D2BD-4120-9937-8B59594794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5470" y="173671"/>
            <a:ext cx="3636360" cy="2483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>
            <a:extLst>
              <a:ext uri="{FF2B5EF4-FFF2-40B4-BE49-F238E27FC236}">
                <a16:creationId xmlns:a16="http://schemas.microsoft.com/office/drawing/2014/main" id="{BF79B3D7-3245-4469-887B-DBD409E0BB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647" y="3764216"/>
            <a:ext cx="3837256" cy="255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>
            <a:extLst>
              <a:ext uri="{FF2B5EF4-FFF2-40B4-BE49-F238E27FC236}">
                <a16:creationId xmlns:a16="http://schemas.microsoft.com/office/drawing/2014/main" id="{AA0467C0-556B-46C7-9B57-C4E4ABA6A4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7198" y="3209137"/>
            <a:ext cx="3700015" cy="255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>
            <a:extLst>
              <a:ext uri="{FF2B5EF4-FFF2-40B4-BE49-F238E27FC236}">
                <a16:creationId xmlns:a16="http://schemas.microsoft.com/office/drawing/2014/main" id="{A22002B6-373A-4F5B-880D-BF93EC326F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06" y="3209138"/>
            <a:ext cx="3676446" cy="255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B8A7F21-A1C7-4437-95A6-EE46F3A0451C}"/>
              </a:ext>
            </a:extLst>
          </p:cNvPr>
          <p:cNvSpPr txBox="1"/>
          <p:nvPr/>
        </p:nvSpPr>
        <p:spPr>
          <a:xfrm>
            <a:off x="976543" y="2657061"/>
            <a:ext cx="23437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/>
              <a:t>Дымковская игрушка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DC256A-D69F-4DB1-B1C0-00346CD6DE36}"/>
              </a:ext>
            </a:extLst>
          </p:cNvPr>
          <p:cNvSpPr txBox="1"/>
          <p:nvPr/>
        </p:nvSpPr>
        <p:spPr>
          <a:xfrm>
            <a:off x="4554245" y="2657062"/>
            <a:ext cx="27165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Филимоновская</a:t>
            </a:r>
            <a:r>
              <a:rPr 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игрушка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80DA31-7697-4122-A9F4-8DDB9EF80697}"/>
              </a:ext>
            </a:extLst>
          </p:cNvPr>
          <p:cNvSpPr txBox="1"/>
          <p:nvPr/>
        </p:nvSpPr>
        <p:spPr>
          <a:xfrm>
            <a:off x="8424908" y="2657062"/>
            <a:ext cx="30577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Каргопольская игрушка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8EDDDE-FD59-45A7-9E01-58C59BFA2802}"/>
              </a:ext>
            </a:extLst>
          </p:cNvPr>
          <p:cNvSpPr txBox="1"/>
          <p:nvPr/>
        </p:nvSpPr>
        <p:spPr>
          <a:xfrm>
            <a:off x="736847" y="5760912"/>
            <a:ext cx="21750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гжель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43CD26-5AF5-4920-8429-D4CA6CD65401}"/>
              </a:ext>
            </a:extLst>
          </p:cNvPr>
          <p:cNvSpPr txBox="1"/>
          <p:nvPr/>
        </p:nvSpPr>
        <p:spPr>
          <a:xfrm>
            <a:off x="4465468" y="6315991"/>
            <a:ext cx="23525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роспись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3338D7-2D41-40D5-91EF-4C0EBCCA000C}"/>
              </a:ext>
            </a:extLst>
          </p:cNvPr>
          <p:cNvSpPr txBox="1"/>
          <p:nvPr/>
        </p:nvSpPr>
        <p:spPr>
          <a:xfrm>
            <a:off x="8762260" y="5760913"/>
            <a:ext cx="25212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Золотая хохлома</a:t>
            </a:r>
          </a:p>
        </p:txBody>
      </p:sp>
    </p:spTree>
    <p:extLst>
      <p:ext uri="{BB962C8B-B14F-4D97-AF65-F5344CB8AC3E}">
        <p14:creationId xmlns:p14="http://schemas.microsoft.com/office/powerpoint/2010/main" val="1281138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1053E8-05A9-435F-88DA-D8257EDE7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762" y="399495"/>
            <a:ext cx="1802166" cy="6019767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  - ?</a:t>
            </a:r>
            <a:b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-  ?</a:t>
            </a:r>
            <a:b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-  ?</a:t>
            </a:r>
            <a:b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 -  ?</a:t>
            </a:r>
            <a:b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 -  ?</a:t>
            </a:r>
            <a:b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 -  ?</a:t>
            </a:r>
            <a:b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-  ?</a:t>
            </a:r>
            <a:b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 -  ?</a:t>
            </a:r>
            <a:b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-  ?</a:t>
            </a:r>
            <a:b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-  ?</a:t>
            </a: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8123E6A6-515E-4879-9673-A332F78713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928" y="571903"/>
            <a:ext cx="7087446" cy="5186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37878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F7BD1E1-E79D-41AE-A905-C8C5C57D00A7}"/>
              </a:ext>
            </a:extLst>
          </p:cNvPr>
          <p:cNvSpPr txBox="1"/>
          <p:nvPr/>
        </p:nvSpPr>
        <p:spPr>
          <a:xfrm>
            <a:off x="328474" y="337351"/>
            <a:ext cx="11576481" cy="5897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lnSpc>
                <a:spcPct val="107000"/>
              </a:lnSpc>
              <a:spcAft>
                <a:spcPts val="800"/>
              </a:spcAft>
            </a:pPr>
            <a:r>
              <a:rPr lang="ru-RU" sz="3600" b="1" dirty="0">
                <a:solidFill>
                  <a:srgbClr val="7030A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Для успешного развития творческого потенциала педагога необходимы следующие педагогические условия:</a:t>
            </a:r>
          </a:p>
          <a:p>
            <a:pPr algn="ctr" fontAlgn="base">
              <a:lnSpc>
                <a:spcPct val="107000"/>
              </a:lnSpc>
              <a:spcAft>
                <a:spcPts val="800"/>
              </a:spcAft>
            </a:pPr>
            <a:endParaRPr lang="ru-RU" sz="3600" b="1" dirty="0">
              <a:solidFill>
                <a:srgbClr val="7030A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fontAlgn="base">
              <a:lnSpc>
                <a:spcPct val="107000"/>
              </a:lnSpc>
              <a:spcAft>
                <a:spcPts val="800"/>
              </a:spcAft>
            </a:pPr>
            <a:r>
              <a:rPr lang="ru-RU" sz="3600" b="1" i="1" dirty="0">
                <a:solidFill>
                  <a:srgbClr val="7030A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высокий профессиональный и личностный потенциал педагога;</a:t>
            </a:r>
            <a:endParaRPr lang="ru-RU" sz="3600" b="1" i="1" dirty="0">
              <a:solidFill>
                <a:srgbClr val="7030A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fontAlgn="base">
              <a:lnSpc>
                <a:spcPct val="107000"/>
              </a:lnSpc>
              <a:spcAft>
                <a:spcPts val="800"/>
              </a:spcAft>
            </a:pPr>
            <a:r>
              <a:rPr lang="ru-RU" sz="3600" b="1" i="1" dirty="0">
                <a:solidFill>
                  <a:srgbClr val="7030A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мотивационная готовность педагога;</a:t>
            </a:r>
            <a:endParaRPr lang="ru-RU" sz="3600" b="1" i="1" dirty="0">
              <a:solidFill>
                <a:srgbClr val="7030A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fontAlgn="base">
              <a:lnSpc>
                <a:spcPct val="107000"/>
              </a:lnSpc>
              <a:spcAft>
                <a:spcPts val="800"/>
              </a:spcAft>
            </a:pPr>
            <a:r>
              <a:rPr lang="ru-RU" sz="3600" b="1" i="1" dirty="0">
                <a:solidFill>
                  <a:srgbClr val="7030A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информированность о нововведениях;</a:t>
            </a:r>
            <a:endParaRPr lang="ru-RU" sz="3600" b="1" i="1" dirty="0">
              <a:solidFill>
                <a:srgbClr val="7030A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fontAlgn="base">
              <a:lnSpc>
                <a:spcPct val="107000"/>
              </a:lnSpc>
              <a:spcAft>
                <a:spcPts val="800"/>
              </a:spcAft>
            </a:pPr>
            <a:r>
              <a:rPr lang="ru-RU" sz="3600" b="1" i="1" dirty="0">
                <a:solidFill>
                  <a:srgbClr val="7030A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материальная база.</a:t>
            </a:r>
            <a:endParaRPr lang="ru-RU" sz="3600" b="1" i="1" dirty="0">
              <a:solidFill>
                <a:srgbClr val="7030A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09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31C8D2A1-1F26-472F-AE0A-1E724EC227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926" y="182321"/>
            <a:ext cx="4504925" cy="2818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50681C8F-CA03-440C-8F5E-50D58C8AC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843" y="3554936"/>
            <a:ext cx="4519062" cy="2541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6D9AC69C-A9B9-4A35-87F0-A6540E7A00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0598" y="35921"/>
            <a:ext cx="4375212" cy="3281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B279822C-21CA-4210-AB8B-48DE2A04FA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0598" y="3429000"/>
            <a:ext cx="4375212" cy="3281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EAB2363-1A35-40E9-8EC7-D700DB737C8B}"/>
              </a:ext>
            </a:extLst>
          </p:cNvPr>
          <p:cNvSpPr txBox="1"/>
          <p:nvPr/>
        </p:nvSpPr>
        <p:spPr>
          <a:xfrm>
            <a:off x="1256190" y="3185604"/>
            <a:ext cx="27875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/>
              <a:t>«Дюймовочка»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579EE70-FAF0-488A-AAC8-E272A5322DEF}"/>
              </a:ext>
            </a:extLst>
          </p:cNvPr>
          <p:cNvSpPr txBox="1"/>
          <p:nvPr/>
        </p:nvSpPr>
        <p:spPr>
          <a:xfrm>
            <a:off x="363985" y="6294268"/>
            <a:ext cx="5069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/>
              <a:t>«Золотой ключик или приключения буратино»</a:t>
            </a:r>
          </a:p>
        </p:txBody>
      </p:sp>
    </p:spTree>
    <p:extLst>
      <p:ext uri="{BB962C8B-B14F-4D97-AF65-F5344CB8AC3E}">
        <p14:creationId xmlns:p14="http://schemas.microsoft.com/office/powerpoint/2010/main" val="25083694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40CDC5E-962C-4A97-8063-26310484CA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5015" y="210095"/>
            <a:ext cx="3092139" cy="3735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F211DA8C-3DF0-4E89-BD1E-F3574D9D04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6905" y="3957224"/>
            <a:ext cx="3879239" cy="2504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4E73E89A-26C0-40DB-A0EC-F6E392C7F2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538" y="3945398"/>
            <a:ext cx="4248281" cy="250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id="{685434C3-AF29-4311-8F71-A8081A484E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02" y="256584"/>
            <a:ext cx="3394922" cy="3423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5499902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183</TotalTime>
  <Words>169</Words>
  <Application>Microsoft Office PowerPoint</Application>
  <PresentationFormat>Широкоэкранный</PresentationFormat>
  <Paragraphs>26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Monotype Corsiva</vt:lpstr>
      <vt:lpstr>Trebuchet MS</vt:lpstr>
      <vt:lpstr>Wingdings 3</vt:lpstr>
      <vt:lpstr>Аспект</vt:lpstr>
      <vt:lpstr>Семинар – практикум  «Творческий педагог –  творческие дети»</vt:lpstr>
      <vt:lpstr>Презентация PowerPoint</vt:lpstr>
      <vt:lpstr>Презентация PowerPoint</vt:lpstr>
      <vt:lpstr>Презентация PowerPoint</vt:lpstr>
      <vt:lpstr>Презентация PowerPoint</vt:lpstr>
      <vt:lpstr>Т  - ? В -  ? О -  ? Р -  ? Ч -  ? Е -  ? С -  ? Т -  ? В -  ? О -  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Семинар – практикум  «Творческий педагог –  творческие дети»</dc:title>
  <dc:creator>pastuxova_76@list.ru</dc:creator>
  <cp:lastModifiedBy>pastuxova_76@list.ru</cp:lastModifiedBy>
  <cp:revision>8</cp:revision>
  <dcterms:created xsi:type="dcterms:W3CDTF">2021-11-25T02:46:37Z</dcterms:created>
  <dcterms:modified xsi:type="dcterms:W3CDTF">2021-12-07T00:31:45Z</dcterms:modified>
</cp:coreProperties>
</file>